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10" r:id="rId5"/>
    <p:sldId id="317" r:id="rId6"/>
    <p:sldId id="316" r:id="rId7"/>
    <p:sldId id="314" r:id="rId8"/>
    <p:sldId id="315" r:id="rId9"/>
    <p:sldId id="309" r:id="rId10"/>
    <p:sldId id="286" r:id="rId11"/>
    <p:sldId id="287" r:id="rId12"/>
    <p:sldId id="313" r:id="rId13"/>
    <p:sldId id="311" r:id="rId14"/>
    <p:sldId id="304" r:id="rId15"/>
    <p:sldId id="312"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80BC"/>
    <a:srgbClr val="0D5364"/>
    <a:srgbClr val="059AE5"/>
    <a:srgbClr val="007137"/>
    <a:srgbClr val="5439A1"/>
    <a:srgbClr val="5939A1"/>
    <a:srgbClr val="4F3C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showGuides="1">
      <p:cViewPr varScale="1">
        <p:scale>
          <a:sx n="69" d="100"/>
          <a:sy n="69" d="100"/>
        </p:scale>
        <p:origin x="136" y="44"/>
      </p:cViewPr>
      <p:guideLst>
        <p:guide orient="horz" pos="2160"/>
        <p:guide pos="3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07/relationships/hdphoto" Target="../media/hdphoto2.wdp"/><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image" Target="../media/image26.jp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g"/></Relationships>
</file>

<file path=ppt/diagrams/_rels/drawing2.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07/relationships/hdphoto" Target="../media/hdphoto2.wdp"/><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image" Target="../media/image26.jp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1CAB67-7C69-4A90-8408-39FC03B80B8E}" type="doc">
      <dgm:prSet loTypeId="urn:microsoft.com/office/officeart/2005/8/layout/cycle8" loCatId="cycle" qsTypeId="urn:microsoft.com/office/officeart/2005/8/quickstyle/simple5" qsCatId="simple" csTypeId="urn:microsoft.com/office/officeart/2005/8/colors/colorful1" csCatId="colorful" phldr="1"/>
      <dgm:spPr/>
    </dgm:pt>
    <dgm:pt modelId="{6100EF74-87D1-499E-A83A-54DD4E741578}">
      <dgm:prSet phldrT="[Text]" custT="1"/>
      <dgm:spPr/>
      <dgm:t>
        <a:bodyPr/>
        <a:lstStyle/>
        <a:p>
          <a:r>
            <a:rPr lang="en-US" sz="1700" b="1" dirty="0"/>
            <a:t>1. R&amp;I programme</a:t>
          </a:r>
        </a:p>
      </dgm:t>
    </dgm:pt>
    <dgm:pt modelId="{77E630A0-B436-496A-920E-EAA0AC767A21}" type="parTrans" cxnId="{8267E0A6-4D1C-45A2-B6F2-7BA71A0478DA}">
      <dgm:prSet/>
      <dgm:spPr/>
      <dgm:t>
        <a:bodyPr/>
        <a:lstStyle/>
        <a:p>
          <a:endParaRPr lang="en-US"/>
        </a:p>
      </dgm:t>
    </dgm:pt>
    <dgm:pt modelId="{CBBDC24A-BF85-4226-A77D-A98D9D60CA1C}" type="sibTrans" cxnId="{8267E0A6-4D1C-45A2-B6F2-7BA71A0478DA}">
      <dgm:prSet/>
      <dgm:spPr/>
      <dgm:t>
        <a:bodyPr/>
        <a:lstStyle/>
        <a:p>
          <a:endParaRPr lang="en-US"/>
        </a:p>
      </dgm:t>
    </dgm:pt>
    <dgm:pt modelId="{EBA3D539-7577-4BAB-8654-EAA34C1D25ED}">
      <dgm:prSet phldrT="[Text]" custT="1"/>
      <dgm:spPr/>
      <dgm:t>
        <a:bodyPr/>
        <a:lstStyle/>
        <a:p>
          <a:r>
            <a:rPr lang="en-US" sz="1700" b="1" dirty="0"/>
            <a:t>3. Soil monitoring</a:t>
          </a:r>
        </a:p>
      </dgm:t>
    </dgm:pt>
    <dgm:pt modelId="{EF3ED376-B6BA-41DF-926D-734C37BFD03A}" type="parTrans" cxnId="{B02D2E6B-5F4A-41DC-826C-DC8DF54D189D}">
      <dgm:prSet/>
      <dgm:spPr/>
      <dgm:t>
        <a:bodyPr/>
        <a:lstStyle/>
        <a:p>
          <a:endParaRPr lang="en-US"/>
        </a:p>
      </dgm:t>
    </dgm:pt>
    <dgm:pt modelId="{EC371856-D975-4D87-9D1A-50D579FE3785}" type="sibTrans" cxnId="{B02D2E6B-5F4A-41DC-826C-DC8DF54D189D}">
      <dgm:prSet/>
      <dgm:spPr/>
      <dgm:t>
        <a:bodyPr/>
        <a:lstStyle/>
        <a:p>
          <a:endParaRPr lang="en-US"/>
        </a:p>
      </dgm:t>
    </dgm:pt>
    <dgm:pt modelId="{429953D4-134A-4686-B19E-8754016929EE}">
      <dgm:prSet phldrT="[Text]" custT="1"/>
      <dgm:spPr/>
      <dgm:t>
        <a:bodyPr/>
        <a:lstStyle/>
        <a:p>
          <a:endParaRPr lang="en-US" sz="1700" b="1" dirty="0">
            <a:latin typeface="Arial" panose="020B0604020202020204" pitchFamily="34" charset="0"/>
            <a:cs typeface="Arial" panose="020B0604020202020204" pitchFamily="34" charset="0"/>
          </a:endParaRPr>
        </a:p>
        <a:p>
          <a:r>
            <a:rPr lang="en-US" sz="1700" b="1" dirty="0">
              <a:latin typeface="Arial" panose="020B0604020202020204" pitchFamily="34" charset="0"/>
              <a:cs typeface="Arial" panose="020B0604020202020204" pitchFamily="34" charset="0"/>
            </a:rPr>
            <a:t>4. Soil literacy, communication citizen engagement</a:t>
          </a:r>
        </a:p>
      </dgm:t>
    </dgm:pt>
    <dgm:pt modelId="{AAFB0220-E903-4816-9057-739FDDBF079E}" type="parTrans" cxnId="{D2064AA6-64FA-4712-95C0-85EF051D508D}">
      <dgm:prSet/>
      <dgm:spPr/>
      <dgm:t>
        <a:bodyPr/>
        <a:lstStyle/>
        <a:p>
          <a:endParaRPr lang="en-US"/>
        </a:p>
      </dgm:t>
    </dgm:pt>
    <dgm:pt modelId="{95DF03BC-5CE5-491F-96BD-E592F2474827}" type="sibTrans" cxnId="{D2064AA6-64FA-4712-95C0-85EF051D508D}">
      <dgm:prSet/>
      <dgm:spPr/>
      <dgm:t>
        <a:bodyPr/>
        <a:lstStyle/>
        <a:p>
          <a:endParaRPr lang="en-US"/>
        </a:p>
      </dgm:t>
    </dgm:pt>
    <dgm:pt modelId="{43F96C21-BD3B-46E1-BE8D-03B2360D1716}">
      <dgm:prSet phldrT="[Text]" custT="1"/>
      <dgm:spPr/>
      <dgm:t>
        <a:bodyPr/>
        <a:lstStyle/>
        <a:p>
          <a:r>
            <a:rPr lang="en-US" sz="1700" b="1" dirty="0"/>
            <a:t>2. Living labs and lighthouses</a:t>
          </a:r>
        </a:p>
      </dgm:t>
    </dgm:pt>
    <dgm:pt modelId="{FB693413-749F-4048-BA21-18E78F71A27A}" type="parTrans" cxnId="{274E0A36-D4E6-4367-B56C-838B710844C1}">
      <dgm:prSet/>
      <dgm:spPr/>
      <dgm:t>
        <a:bodyPr/>
        <a:lstStyle/>
        <a:p>
          <a:endParaRPr lang="en-US"/>
        </a:p>
      </dgm:t>
    </dgm:pt>
    <dgm:pt modelId="{E96FA94E-437B-41AF-BED8-D882F3BD1330}" type="sibTrans" cxnId="{274E0A36-D4E6-4367-B56C-838B710844C1}">
      <dgm:prSet/>
      <dgm:spPr/>
      <dgm:t>
        <a:bodyPr/>
        <a:lstStyle/>
        <a:p>
          <a:endParaRPr lang="en-US"/>
        </a:p>
      </dgm:t>
    </dgm:pt>
    <dgm:pt modelId="{A2C17B7C-2092-42AD-B92D-5BB660119689}" type="pres">
      <dgm:prSet presAssocID="{191CAB67-7C69-4A90-8408-39FC03B80B8E}" presName="compositeShape" presStyleCnt="0">
        <dgm:presLayoutVars>
          <dgm:chMax val="7"/>
          <dgm:dir/>
          <dgm:resizeHandles val="exact"/>
        </dgm:presLayoutVars>
      </dgm:prSet>
      <dgm:spPr/>
    </dgm:pt>
    <dgm:pt modelId="{E29C3C69-56C2-4002-BF88-CC14594BFC68}" type="pres">
      <dgm:prSet presAssocID="{191CAB67-7C69-4A90-8408-39FC03B80B8E}" presName="wedge1" presStyleLbl="node1" presStyleIdx="0" presStyleCnt="4"/>
      <dgm:spPr/>
      <dgm:t>
        <a:bodyPr/>
        <a:lstStyle/>
        <a:p>
          <a:endParaRPr lang="en-US"/>
        </a:p>
      </dgm:t>
    </dgm:pt>
    <dgm:pt modelId="{3687C9CC-AB9C-4FA0-B473-B61739428EBD}" type="pres">
      <dgm:prSet presAssocID="{191CAB67-7C69-4A90-8408-39FC03B80B8E}" presName="dummy1a" presStyleCnt="0"/>
      <dgm:spPr/>
    </dgm:pt>
    <dgm:pt modelId="{075B7641-E091-4BF6-8D4B-6398AED4FE86}" type="pres">
      <dgm:prSet presAssocID="{191CAB67-7C69-4A90-8408-39FC03B80B8E}" presName="dummy1b" presStyleCnt="0"/>
      <dgm:spPr/>
    </dgm:pt>
    <dgm:pt modelId="{CF4A2E7F-EDE7-4935-94AA-CA2FCA614D7D}" type="pres">
      <dgm:prSet presAssocID="{191CAB67-7C69-4A90-8408-39FC03B80B8E}" presName="wedge1Tx" presStyleLbl="node1" presStyleIdx="0" presStyleCnt="4">
        <dgm:presLayoutVars>
          <dgm:chMax val="0"/>
          <dgm:chPref val="0"/>
          <dgm:bulletEnabled val="1"/>
        </dgm:presLayoutVars>
      </dgm:prSet>
      <dgm:spPr/>
      <dgm:t>
        <a:bodyPr/>
        <a:lstStyle/>
        <a:p>
          <a:endParaRPr lang="en-US"/>
        </a:p>
      </dgm:t>
    </dgm:pt>
    <dgm:pt modelId="{6B926921-D1B9-4EC0-B5C5-E932A34BD48E}" type="pres">
      <dgm:prSet presAssocID="{191CAB67-7C69-4A90-8408-39FC03B80B8E}" presName="wedge2" presStyleLbl="node1" presStyleIdx="1" presStyleCnt="4"/>
      <dgm:spPr/>
      <dgm:t>
        <a:bodyPr/>
        <a:lstStyle/>
        <a:p>
          <a:endParaRPr lang="en-US"/>
        </a:p>
      </dgm:t>
    </dgm:pt>
    <dgm:pt modelId="{C27FC186-95DE-4447-BBD9-99DCD4BDFFC4}" type="pres">
      <dgm:prSet presAssocID="{191CAB67-7C69-4A90-8408-39FC03B80B8E}" presName="dummy2a" presStyleCnt="0"/>
      <dgm:spPr/>
    </dgm:pt>
    <dgm:pt modelId="{AAA0B2BA-C01D-41D0-8B6C-76671C352467}" type="pres">
      <dgm:prSet presAssocID="{191CAB67-7C69-4A90-8408-39FC03B80B8E}" presName="dummy2b" presStyleCnt="0"/>
      <dgm:spPr/>
    </dgm:pt>
    <dgm:pt modelId="{DB034F0B-361A-4C97-AC54-DB479DB9926B}" type="pres">
      <dgm:prSet presAssocID="{191CAB67-7C69-4A90-8408-39FC03B80B8E}" presName="wedge2Tx" presStyleLbl="node1" presStyleIdx="1" presStyleCnt="4">
        <dgm:presLayoutVars>
          <dgm:chMax val="0"/>
          <dgm:chPref val="0"/>
          <dgm:bulletEnabled val="1"/>
        </dgm:presLayoutVars>
      </dgm:prSet>
      <dgm:spPr/>
      <dgm:t>
        <a:bodyPr/>
        <a:lstStyle/>
        <a:p>
          <a:endParaRPr lang="en-US"/>
        </a:p>
      </dgm:t>
    </dgm:pt>
    <dgm:pt modelId="{E98F4A80-62AA-45EB-9749-4F699A9470AA}" type="pres">
      <dgm:prSet presAssocID="{191CAB67-7C69-4A90-8408-39FC03B80B8E}" presName="wedge3" presStyleLbl="node1" presStyleIdx="2" presStyleCnt="4"/>
      <dgm:spPr/>
      <dgm:t>
        <a:bodyPr/>
        <a:lstStyle/>
        <a:p>
          <a:endParaRPr lang="en-US"/>
        </a:p>
      </dgm:t>
    </dgm:pt>
    <dgm:pt modelId="{1ECD4773-D0B1-4860-834E-0BD88CA20199}" type="pres">
      <dgm:prSet presAssocID="{191CAB67-7C69-4A90-8408-39FC03B80B8E}" presName="dummy3a" presStyleCnt="0"/>
      <dgm:spPr/>
    </dgm:pt>
    <dgm:pt modelId="{F9239A52-6860-4C82-ACD3-43564ED1A987}" type="pres">
      <dgm:prSet presAssocID="{191CAB67-7C69-4A90-8408-39FC03B80B8E}" presName="dummy3b" presStyleCnt="0"/>
      <dgm:spPr/>
    </dgm:pt>
    <dgm:pt modelId="{0FAE2E4B-8127-4A34-B925-CC7B6225F242}" type="pres">
      <dgm:prSet presAssocID="{191CAB67-7C69-4A90-8408-39FC03B80B8E}" presName="wedge3Tx" presStyleLbl="node1" presStyleIdx="2" presStyleCnt="4">
        <dgm:presLayoutVars>
          <dgm:chMax val="0"/>
          <dgm:chPref val="0"/>
          <dgm:bulletEnabled val="1"/>
        </dgm:presLayoutVars>
      </dgm:prSet>
      <dgm:spPr/>
      <dgm:t>
        <a:bodyPr/>
        <a:lstStyle/>
        <a:p>
          <a:endParaRPr lang="en-US"/>
        </a:p>
      </dgm:t>
    </dgm:pt>
    <dgm:pt modelId="{F033CA88-C301-438A-A33A-8F8BD884AC2E}" type="pres">
      <dgm:prSet presAssocID="{191CAB67-7C69-4A90-8408-39FC03B80B8E}" presName="wedge4" presStyleLbl="node1" presStyleIdx="3" presStyleCnt="4" custScaleX="103099" custScaleY="102490"/>
      <dgm:spPr/>
      <dgm:t>
        <a:bodyPr/>
        <a:lstStyle/>
        <a:p>
          <a:endParaRPr lang="en-US"/>
        </a:p>
      </dgm:t>
    </dgm:pt>
    <dgm:pt modelId="{5DE482A7-4A44-492F-8619-6C488BD51952}" type="pres">
      <dgm:prSet presAssocID="{191CAB67-7C69-4A90-8408-39FC03B80B8E}" presName="dummy4a" presStyleCnt="0"/>
      <dgm:spPr/>
    </dgm:pt>
    <dgm:pt modelId="{B618C9F2-766D-4CEE-9C95-9776D388E427}" type="pres">
      <dgm:prSet presAssocID="{191CAB67-7C69-4A90-8408-39FC03B80B8E}" presName="dummy4b" presStyleCnt="0"/>
      <dgm:spPr/>
    </dgm:pt>
    <dgm:pt modelId="{290B449D-E7CA-4544-96B5-3130C5B03BD2}" type="pres">
      <dgm:prSet presAssocID="{191CAB67-7C69-4A90-8408-39FC03B80B8E}" presName="wedge4Tx" presStyleLbl="node1" presStyleIdx="3" presStyleCnt="4">
        <dgm:presLayoutVars>
          <dgm:chMax val="0"/>
          <dgm:chPref val="0"/>
          <dgm:bulletEnabled val="1"/>
        </dgm:presLayoutVars>
      </dgm:prSet>
      <dgm:spPr/>
      <dgm:t>
        <a:bodyPr/>
        <a:lstStyle/>
        <a:p>
          <a:endParaRPr lang="en-US"/>
        </a:p>
      </dgm:t>
    </dgm:pt>
    <dgm:pt modelId="{FCCF982F-FBA8-42A4-983E-F3BA998E1708}" type="pres">
      <dgm:prSet presAssocID="{CBBDC24A-BF85-4226-A77D-A98D9D60CA1C}" presName="arrowWedge1" presStyleLbl="fgSibTrans2D1" presStyleIdx="0" presStyleCnt="4"/>
      <dgm:spPr/>
    </dgm:pt>
    <dgm:pt modelId="{C7B38BCB-B562-40BC-A2DD-31E5D23621D4}" type="pres">
      <dgm:prSet presAssocID="{E96FA94E-437B-41AF-BED8-D882F3BD1330}" presName="arrowWedge2" presStyleLbl="fgSibTrans2D1" presStyleIdx="1" presStyleCnt="4"/>
      <dgm:spPr/>
    </dgm:pt>
    <dgm:pt modelId="{CDCC8FCF-D1AB-42BA-B2D6-459240E79DB4}" type="pres">
      <dgm:prSet presAssocID="{EC371856-D975-4D87-9D1A-50D579FE3785}" presName="arrowWedge3" presStyleLbl="fgSibTrans2D1" presStyleIdx="2" presStyleCnt="4"/>
      <dgm:spPr/>
    </dgm:pt>
    <dgm:pt modelId="{DFE040FD-61CF-4BFB-8DAD-C86485CEBBB9}" type="pres">
      <dgm:prSet presAssocID="{95DF03BC-5CE5-491F-96BD-E592F2474827}" presName="arrowWedge4" presStyleLbl="fgSibTrans2D1" presStyleIdx="3" presStyleCnt="4"/>
      <dgm:spPr/>
    </dgm:pt>
  </dgm:ptLst>
  <dgm:cxnLst>
    <dgm:cxn modelId="{33B9ED64-1763-4F4C-8320-17AE7D284AFF}" type="presOf" srcId="{43F96C21-BD3B-46E1-BE8D-03B2360D1716}" destId="{6B926921-D1B9-4EC0-B5C5-E932A34BD48E}" srcOrd="0" destOrd="0" presId="urn:microsoft.com/office/officeart/2005/8/layout/cycle8"/>
    <dgm:cxn modelId="{FF3598F7-5205-44E5-8BE5-0A98BE7F0D3C}" type="presOf" srcId="{EBA3D539-7577-4BAB-8654-EAA34C1D25ED}" destId="{E98F4A80-62AA-45EB-9749-4F699A9470AA}" srcOrd="0" destOrd="0" presId="urn:microsoft.com/office/officeart/2005/8/layout/cycle8"/>
    <dgm:cxn modelId="{D965247C-1FB1-41A2-8815-EE6F7DFE41D8}" type="presOf" srcId="{191CAB67-7C69-4A90-8408-39FC03B80B8E}" destId="{A2C17B7C-2092-42AD-B92D-5BB660119689}" srcOrd="0" destOrd="0" presId="urn:microsoft.com/office/officeart/2005/8/layout/cycle8"/>
    <dgm:cxn modelId="{5C427C04-36E8-4BAF-97F6-7B7094125C08}" type="presOf" srcId="{43F96C21-BD3B-46E1-BE8D-03B2360D1716}" destId="{DB034F0B-361A-4C97-AC54-DB479DB9926B}" srcOrd="1" destOrd="0" presId="urn:microsoft.com/office/officeart/2005/8/layout/cycle8"/>
    <dgm:cxn modelId="{E5EE294A-D01C-4F35-85A8-958A5420B4A5}" type="presOf" srcId="{429953D4-134A-4686-B19E-8754016929EE}" destId="{290B449D-E7CA-4544-96B5-3130C5B03BD2}" srcOrd="1" destOrd="0" presId="urn:microsoft.com/office/officeart/2005/8/layout/cycle8"/>
    <dgm:cxn modelId="{9B6D49CD-8A83-4D83-A564-29916064047E}" type="presOf" srcId="{429953D4-134A-4686-B19E-8754016929EE}" destId="{F033CA88-C301-438A-A33A-8F8BD884AC2E}" srcOrd="0" destOrd="0" presId="urn:microsoft.com/office/officeart/2005/8/layout/cycle8"/>
    <dgm:cxn modelId="{1492BAC1-60FA-4B91-A5C9-E2B36C036A4A}" type="presOf" srcId="{6100EF74-87D1-499E-A83A-54DD4E741578}" destId="{E29C3C69-56C2-4002-BF88-CC14594BFC68}" srcOrd="0" destOrd="0" presId="urn:microsoft.com/office/officeart/2005/8/layout/cycle8"/>
    <dgm:cxn modelId="{274E0A36-D4E6-4367-B56C-838B710844C1}" srcId="{191CAB67-7C69-4A90-8408-39FC03B80B8E}" destId="{43F96C21-BD3B-46E1-BE8D-03B2360D1716}" srcOrd="1" destOrd="0" parTransId="{FB693413-749F-4048-BA21-18E78F71A27A}" sibTransId="{E96FA94E-437B-41AF-BED8-D882F3BD1330}"/>
    <dgm:cxn modelId="{B02D2E6B-5F4A-41DC-826C-DC8DF54D189D}" srcId="{191CAB67-7C69-4A90-8408-39FC03B80B8E}" destId="{EBA3D539-7577-4BAB-8654-EAA34C1D25ED}" srcOrd="2" destOrd="0" parTransId="{EF3ED376-B6BA-41DF-926D-734C37BFD03A}" sibTransId="{EC371856-D975-4D87-9D1A-50D579FE3785}"/>
    <dgm:cxn modelId="{8267E0A6-4D1C-45A2-B6F2-7BA71A0478DA}" srcId="{191CAB67-7C69-4A90-8408-39FC03B80B8E}" destId="{6100EF74-87D1-499E-A83A-54DD4E741578}" srcOrd="0" destOrd="0" parTransId="{77E630A0-B436-496A-920E-EAA0AC767A21}" sibTransId="{CBBDC24A-BF85-4226-A77D-A98D9D60CA1C}"/>
    <dgm:cxn modelId="{1BEB3392-EE04-4A17-BF0B-DF6E0EF773BA}" type="presOf" srcId="{6100EF74-87D1-499E-A83A-54DD4E741578}" destId="{CF4A2E7F-EDE7-4935-94AA-CA2FCA614D7D}" srcOrd="1" destOrd="0" presId="urn:microsoft.com/office/officeart/2005/8/layout/cycle8"/>
    <dgm:cxn modelId="{88A7A02F-604A-459F-AEE3-FFB4B6ED108A}" type="presOf" srcId="{EBA3D539-7577-4BAB-8654-EAA34C1D25ED}" destId="{0FAE2E4B-8127-4A34-B925-CC7B6225F242}" srcOrd="1" destOrd="0" presId="urn:microsoft.com/office/officeart/2005/8/layout/cycle8"/>
    <dgm:cxn modelId="{D2064AA6-64FA-4712-95C0-85EF051D508D}" srcId="{191CAB67-7C69-4A90-8408-39FC03B80B8E}" destId="{429953D4-134A-4686-B19E-8754016929EE}" srcOrd="3" destOrd="0" parTransId="{AAFB0220-E903-4816-9057-739FDDBF079E}" sibTransId="{95DF03BC-5CE5-491F-96BD-E592F2474827}"/>
    <dgm:cxn modelId="{A1174399-C888-4507-A93C-AAB413F64B3B}" type="presParOf" srcId="{A2C17B7C-2092-42AD-B92D-5BB660119689}" destId="{E29C3C69-56C2-4002-BF88-CC14594BFC68}" srcOrd="0" destOrd="0" presId="urn:microsoft.com/office/officeart/2005/8/layout/cycle8"/>
    <dgm:cxn modelId="{31E0760C-DC9B-4C79-A233-A6E4DBE3D370}" type="presParOf" srcId="{A2C17B7C-2092-42AD-B92D-5BB660119689}" destId="{3687C9CC-AB9C-4FA0-B473-B61739428EBD}" srcOrd="1" destOrd="0" presId="urn:microsoft.com/office/officeart/2005/8/layout/cycle8"/>
    <dgm:cxn modelId="{EC02FA2E-9ABB-48D2-95AA-57F77AB98DBD}" type="presParOf" srcId="{A2C17B7C-2092-42AD-B92D-5BB660119689}" destId="{075B7641-E091-4BF6-8D4B-6398AED4FE86}" srcOrd="2" destOrd="0" presId="urn:microsoft.com/office/officeart/2005/8/layout/cycle8"/>
    <dgm:cxn modelId="{5FE0F317-3C04-4F58-9B68-5EE204B8A087}" type="presParOf" srcId="{A2C17B7C-2092-42AD-B92D-5BB660119689}" destId="{CF4A2E7F-EDE7-4935-94AA-CA2FCA614D7D}" srcOrd="3" destOrd="0" presId="urn:microsoft.com/office/officeart/2005/8/layout/cycle8"/>
    <dgm:cxn modelId="{320389EA-129E-45B3-A644-9796AACFFAC7}" type="presParOf" srcId="{A2C17B7C-2092-42AD-B92D-5BB660119689}" destId="{6B926921-D1B9-4EC0-B5C5-E932A34BD48E}" srcOrd="4" destOrd="0" presId="urn:microsoft.com/office/officeart/2005/8/layout/cycle8"/>
    <dgm:cxn modelId="{B3B7D988-5307-46FC-B7D4-C6185DF2D937}" type="presParOf" srcId="{A2C17B7C-2092-42AD-B92D-5BB660119689}" destId="{C27FC186-95DE-4447-BBD9-99DCD4BDFFC4}" srcOrd="5" destOrd="0" presId="urn:microsoft.com/office/officeart/2005/8/layout/cycle8"/>
    <dgm:cxn modelId="{7DE6581F-802A-4B2D-BC38-92ED2229226C}" type="presParOf" srcId="{A2C17B7C-2092-42AD-B92D-5BB660119689}" destId="{AAA0B2BA-C01D-41D0-8B6C-76671C352467}" srcOrd="6" destOrd="0" presId="urn:microsoft.com/office/officeart/2005/8/layout/cycle8"/>
    <dgm:cxn modelId="{7D5707A8-57E4-4477-8AA3-C850315C1924}" type="presParOf" srcId="{A2C17B7C-2092-42AD-B92D-5BB660119689}" destId="{DB034F0B-361A-4C97-AC54-DB479DB9926B}" srcOrd="7" destOrd="0" presId="urn:microsoft.com/office/officeart/2005/8/layout/cycle8"/>
    <dgm:cxn modelId="{BC67622A-F324-4E9E-8FE0-2833A8E8D3BB}" type="presParOf" srcId="{A2C17B7C-2092-42AD-B92D-5BB660119689}" destId="{E98F4A80-62AA-45EB-9749-4F699A9470AA}" srcOrd="8" destOrd="0" presId="urn:microsoft.com/office/officeart/2005/8/layout/cycle8"/>
    <dgm:cxn modelId="{46657218-442B-49D3-87D6-FDD101ACD499}" type="presParOf" srcId="{A2C17B7C-2092-42AD-B92D-5BB660119689}" destId="{1ECD4773-D0B1-4860-834E-0BD88CA20199}" srcOrd="9" destOrd="0" presId="urn:microsoft.com/office/officeart/2005/8/layout/cycle8"/>
    <dgm:cxn modelId="{3927A1F4-0493-4A9C-A979-31A32014FC27}" type="presParOf" srcId="{A2C17B7C-2092-42AD-B92D-5BB660119689}" destId="{F9239A52-6860-4C82-ACD3-43564ED1A987}" srcOrd="10" destOrd="0" presId="urn:microsoft.com/office/officeart/2005/8/layout/cycle8"/>
    <dgm:cxn modelId="{E94D4FC6-6D54-49AF-A9E3-FBA69C24BCBF}" type="presParOf" srcId="{A2C17B7C-2092-42AD-B92D-5BB660119689}" destId="{0FAE2E4B-8127-4A34-B925-CC7B6225F242}" srcOrd="11" destOrd="0" presId="urn:microsoft.com/office/officeart/2005/8/layout/cycle8"/>
    <dgm:cxn modelId="{F0119DED-89F3-45D3-BFF0-C0CE3235C717}" type="presParOf" srcId="{A2C17B7C-2092-42AD-B92D-5BB660119689}" destId="{F033CA88-C301-438A-A33A-8F8BD884AC2E}" srcOrd="12" destOrd="0" presId="urn:microsoft.com/office/officeart/2005/8/layout/cycle8"/>
    <dgm:cxn modelId="{AB036E69-49CD-4FEB-B9F5-6FBC0847D97D}" type="presParOf" srcId="{A2C17B7C-2092-42AD-B92D-5BB660119689}" destId="{5DE482A7-4A44-492F-8619-6C488BD51952}" srcOrd="13" destOrd="0" presId="urn:microsoft.com/office/officeart/2005/8/layout/cycle8"/>
    <dgm:cxn modelId="{DD010080-6A2A-4EA1-A43D-5C1A057DD44D}" type="presParOf" srcId="{A2C17B7C-2092-42AD-B92D-5BB660119689}" destId="{B618C9F2-766D-4CEE-9C95-9776D388E427}" srcOrd="14" destOrd="0" presId="urn:microsoft.com/office/officeart/2005/8/layout/cycle8"/>
    <dgm:cxn modelId="{F6A2DA3D-6A20-4712-B6CF-ED4A04EF175E}" type="presParOf" srcId="{A2C17B7C-2092-42AD-B92D-5BB660119689}" destId="{290B449D-E7CA-4544-96B5-3130C5B03BD2}" srcOrd="15" destOrd="0" presId="urn:microsoft.com/office/officeart/2005/8/layout/cycle8"/>
    <dgm:cxn modelId="{E13C3ACD-23DC-4CFF-8E4F-C3EF7077C8AD}" type="presParOf" srcId="{A2C17B7C-2092-42AD-B92D-5BB660119689}" destId="{FCCF982F-FBA8-42A4-983E-F3BA998E1708}" srcOrd="16" destOrd="0" presId="urn:microsoft.com/office/officeart/2005/8/layout/cycle8"/>
    <dgm:cxn modelId="{203BC9D9-1566-4E4A-8250-EBCDF0D40973}" type="presParOf" srcId="{A2C17B7C-2092-42AD-B92D-5BB660119689}" destId="{C7B38BCB-B562-40BC-A2DD-31E5D23621D4}" srcOrd="17" destOrd="0" presId="urn:microsoft.com/office/officeart/2005/8/layout/cycle8"/>
    <dgm:cxn modelId="{B709D44A-5743-498A-83C1-AFB85EF2B44F}" type="presParOf" srcId="{A2C17B7C-2092-42AD-B92D-5BB660119689}" destId="{CDCC8FCF-D1AB-42BA-B2D6-459240E79DB4}" srcOrd="18" destOrd="0" presId="urn:microsoft.com/office/officeart/2005/8/layout/cycle8"/>
    <dgm:cxn modelId="{620F1952-E833-4640-8A2A-E8C9B6E4AF73}" type="presParOf" srcId="{A2C17B7C-2092-42AD-B92D-5BB660119689}" destId="{DFE040FD-61CF-4BFB-8DAD-C86485CEBBB9}"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041D3A-614C-4C55-AF4A-D8A1BD8F508B}" type="doc">
      <dgm:prSet loTypeId="urn:microsoft.com/office/officeart/2005/8/layout/vList3" loCatId="list" qsTypeId="urn:microsoft.com/office/officeart/2005/8/quickstyle/simple1" qsCatId="simple" csTypeId="urn:microsoft.com/office/officeart/2005/8/colors/accent0_3" csCatId="mainScheme" phldr="1"/>
      <dgm:spPr/>
    </dgm:pt>
    <dgm:pt modelId="{5AD22D49-CAB4-4047-8323-8323E4727980}">
      <dgm:prSet custT="1"/>
      <dgm:spPr/>
      <dgm:t>
        <a:bodyPr/>
        <a:lstStyle/>
        <a:p>
          <a:pPr algn="l"/>
          <a:r>
            <a:rPr lang="en-US" sz="1400" b="0" dirty="0">
              <a:solidFill>
                <a:schemeClr val="tx1"/>
              </a:solidFill>
              <a:latin typeface="Arial" panose="020B0604020202020204" pitchFamily="34" charset="0"/>
              <a:cs typeface="Arial" panose="020B0604020202020204" pitchFamily="34" charset="0"/>
            </a:rPr>
            <a:t>200+ co-creation and engagement events since September </a:t>
          </a:r>
          <a:r>
            <a:rPr lang="en-US" sz="1400" b="0" dirty="0" smtClean="0">
              <a:solidFill>
                <a:schemeClr val="tx1"/>
              </a:solidFill>
              <a:latin typeface="Arial" panose="020B0604020202020204" pitchFamily="34" charset="0"/>
              <a:cs typeface="Arial" panose="020B0604020202020204" pitchFamily="34" charset="0"/>
            </a:rPr>
            <a:t>2019</a:t>
          </a:r>
          <a:endParaRPr lang="en-US" sz="1400" b="0" u="none" dirty="0">
            <a:solidFill>
              <a:schemeClr val="tx1"/>
            </a:solidFill>
            <a:latin typeface="Arial" panose="020B0604020202020204" pitchFamily="34" charset="0"/>
            <a:cs typeface="Arial" panose="020B0604020202020204" pitchFamily="34" charset="0"/>
          </a:endParaRPr>
        </a:p>
      </dgm:t>
    </dgm:pt>
    <dgm:pt modelId="{2BF4392B-0224-43F6-8D79-3952D7B6F88A}" type="parTrans" cxnId="{D470D8EF-54AE-4977-8DCA-5C588CF78424}">
      <dgm:prSet/>
      <dgm:spPr/>
      <dgm:t>
        <a:bodyPr/>
        <a:lstStyle/>
        <a:p>
          <a:pPr algn="l"/>
          <a:endParaRPr lang="en-US" sz="1400">
            <a:solidFill>
              <a:schemeClr val="tx1"/>
            </a:solidFill>
            <a:latin typeface="Arial" panose="020B0604020202020204" pitchFamily="34" charset="0"/>
            <a:cs typeface="Arial" panose="020B0604020202020204" pitchFamily="34" charset="0"/>
          </a:endParaRPr>
        </a:p>
      </dgm:t>
    </dgm:pt>
    <dgm:pt modelId="{BC842653-2119-4CB8-B274-D421D1A805AC}" type="sibTrans" cxnId="{D470D8EF-54AE-4977-8DCA-5C588CF78424}">
      <dgm:prSet/>
      <dgm:spPr/>
      <dgm:t>
        <a:bodyPr/>
        <a:lstStyle/>
        <a:p>
          <a:pPr algn="l"/>
          <a:endParaRPr lang="en-US" sz="1400">
            <a:solidFill>
              <a:schemeClr val="tx1"/>
            </a:solidFill>
            <a:latin typeface="Arial" panose="020B0604020202020204" pitchFamily="34" charset="0"/>
            <a:cs typeface="Arial" panose="020B0604020202020204" pitchFamily="34" charset="0"/>
          </a:endParaRPr>
        </a:p>
      </dgm:t>
    </dgm:pt>
    <dgm:pt modelId="{DC83AFE6-B1C6-4B57-A6E2-CD589B4D35BE}">
      <dgm:prSet phldrT="[Text]" custT="1"/>
      <dgm:spPr>
        <a:solidFill>
          <a:schemeClr val="dk2">
            <a:hueOff val="0"/>
            <a:satOff val="0"/>
            <a:lumOff val="0"/>
            <a:alpha val="70000"/>
          </a:schemeClr>
        </a:solidFill>
      </dgm:spPr>
      <dgm:t>
        <a:bodyPr/>
        <a:lstStyle/>
        <a:p>
          <a:pPr algn="l" rtl="0"/>
          <a:r>
            <a:rPr kumimoji="0" lang="en-IE" sz="1400" b="0" i="0" u="none" strike="noStrike"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S</a:t>
          </a:r>
          <a:r>
            <a:rPr kumimoji="0" lang="en-150" sz="1400" b="0" i="0" u="none" strike="noStrike" cap="none" spc="0" normalizeH="0" baseline="0" noProof="0" dirty="0" err="1">
              <a:ln/>
              <a:solidFill>
                <a:schemeClr val="tx1"/>
              </a:solidFill>
              <a:effectLst/>
              <a:uLnTx/>
              <a:uFillTx/>
              <a:latin typeface="Arial" panose="020B0604020202020204" pitchFamily="34" charset="0"/>
              <a:ea typeface="+mn-ea"/>
              <a:cs typeface="Arial" panose="020B0604020202020204" pitchFamily="34" charset="0"/>
            </a:rPr>
            <a:t>ocial</a:t>
          </a:r>
          <a:r>
            <a:rPr kumimoji="0" lang="en-150" sz="1400" b="0" i="0" u="none" strike="noStrike"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 media campaigns including </a:t>
          </a:r>
          <a:r>
            <a:rPr kumimoji="0" lang="en-IE" sz="1400" b="0" i="0" u="none" strike="noStrike"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2 campaigns #EIPAgriSoil; </a:t>
          </a:r>
          <a:r>
            <a:rPr kumimoji="0" lang="en-IE" sz="1400" b="1" i="0" u="sng" strike="noStrike"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new one planned in 2022 </a:t>
          </a:r>
          <a:endParaRPr lang="en-US" sz="1400" b="1" u="sng" dirty="0">
            <a:solidFill>
              <a:schemeClr val="tx1"/>
            </a:solidFill>
            <a:latin typeface="Arial" panose="020B0604020202020204" pitchFamily="34" charset="0"/>
            <a:cs typeface="Arial" panose="020B0604020202020204" pitchFamily="34" charset="0"/>
          </a:endParaRPr>
        </a:p>
      </dgm:t>
    </dgm:pt>
    <dgm:pt modelId="{7D8FFFDD-B6AA-4AA4-8888-9D0613D6A917}" type="parTrans" cxnId="{79B45F23-536D-413F-9A5B-FDF99550E7DB}">
      <dgm:prSet/>
      <dgm:spPr/>
      <dgm:t>
        <a:bodyPr/>
        <a:lstStyle/>
        <a:p>
          <a:pPr algn="l"/>
          <a:endParaRPr lang="en-US" sz="1400">
            <a:solidFill>
              <a:schemeClr val="tx1"/>
            </a:solidFill>
            <a:latin typeface="Arial" panose="020B0604020202020204" pitchFamily="34" charset="0"/>
            <a:cs typeface="Arial" panose="020B0604020202020204" pitchFamily="34" charset="0"/>
          </a:endParaRPr>
        </a:p>
      </dgm:t>
    </dgm:pt>
    <dgm:pt modelId="{1D6931E6-7C00-49F2-91ED-2AF2A32210AC}" type="sibTrans" cxnId="{79B45F23-536D-413F-9A5B-FDF99550E7DB}">
      <dgm:prSet/>
      <dgm:spPr/>
      <dgm:t>
        <a:bodyPr/>
        <a:lstStyle/>
        <a:p>
          <a:pPr algn="l"/>
          <a:endParaRPr lang="en-US" sz="1400">
            <a:solidFill>
              <a:schemeClr val="tx1"/>
            </a:solidFill>
            <a:latin typeface="Arial" panose="020B0604020202020204" pitchFamily="34" charset="0"/>
            <a:cs typeface="Arial" panose="020B0604020202020204" pitchFamily="34" charset="0"/>
          </a:endParaRPr>
        </a:p>
      </dgm:t>
    </dgm:pt>
    <dgm:pt modelId="{80684407-3CD3-4F51-86C8-90361FE7D846}">
      <dgm:prSet phldrT="[Text]" custT="1"/>
      <dgm:spPr>
        <a:solidFill>
          <a:schemeClr val="dk2">
            <a:hueOff val="0"/>
            <a:satOff val="0"/>
            <a:lumOff val="0"/>
            <a:alpha val="49000"/>
          </a:schemeClr>
        </a:solidFill>
      </dgm:spPr>
      <dgm:t>
        <a:bodyPr/>
        <a:lstStyle/>
        <a:p>
          <a:pPr algn="l" rtl="0"/>
          <a:r>
            <a:rPr kumimoji="0" lang="en-IE" sz="1400" b="0" i="0" u="none" strike="noStrike"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2 Podcast episodes</a:t>
          </a:r>
          <a:endParaRPr lang="en-US" sz="1400" b="0" dirty="0">
            <a:solidFill>
              <a:schemeClr val="tx1"/>
            </a:solidFill>
            <a:latin typeface="Arial" panose="020B0604020202020204" pitchFamily="34" charset="0"/>
            <a:cs typeface="Arial" panose="020B0604020202020204" pitchFamily="34" charset="0"/>
          </a:endParaRPr>
        </a:p>
      </dgm:t>
    </dgm:pt>
    <dgm:pt modelId="{FBD7FD02-BD70-4202-94A7-406BE950EC12}" type="parTrans" cxnId="{6B486C68-9425-4E2E-8748-A03DF3B16AA8}">
      <dgm:prSet/>
      <dgm:spPr/>
      <dgm:t>
        <a:bodyPr/>
        <a:lstStyle/>
        <a:p>
          <a:pPr algn="l"/>
          <a:endParaRPr lang="en-US" sz="1400">
            <a:solidFill>
              <a:schemeClr val="tx1"/>
            </a:solidFill>
            <a:latin typeface="Arial" panose="020B0604020202020204" pitchFamily="34" charset="0"/>
            <a:cs typeface="Arial" panose="020B0604020202020204" pitchFamily="34" charset="0"/>
          </a:endParaRPr>
        </a:p>
      </dgm:t>
    </dgm:pt>
    <dgm:pt modelId="{0C115666-B2B9-4932-9CA2-A3996F0C0B8F}" type="sibTrans" cxnId="{6B486C68-9425-4E2E-8748-A03DF3B16AA8}">
      <dgm:prSet/>
      <dgm:spPr/>
      <dgm:t>
        <a:bodyPr/>
        <a:lstStyle/>
        <a:p>
          <a:pPr algn="l"/>
          <a:endParaRPr lang="en-US" sz="1400">
            <a:solidFill>
              <a:schemeClr val="tx1"/>
            </a:solidFill>
            <a:latin typeface="Arial" panose="020B0604020202020204" pitchFamily="34" charset="0"/>
            <a:cs typeface="Arial" panose="020B0604020202020204" pitchFamily="34" charset="0"/>
          </a:endParaRPr>
        </a:p>
      </dgm:t>
    </dgm:pt>
    <dgm:pt modelId="{A0A54DCB-E26A-49C6-9FAC-ED89DCD8472E}">
      <dgm:prSet phldrT="[Text]" custT="1"/>
      <dgm:spPr>
        <a:solidFill>
          <a:schemeClr val="dk2">
            <a:hueOff val="0"/>
            <a:satOff val="0"/>
            <a:lumOff val="0"/>
            <a:alpha val="60000"/>
          </a:schemeClr>
        </a:solidFill>
      </dgm:spPr>
      <dgm:t>
        <a:bodyPr/>
        <a:lstStyle/>
        <a:p>
          <a:pPr algn="l" rtl="0"/>
          <a:r>
            <a:rPr kumimoji="0" lang="en-IE" sz="1400" b="0" i="0" u="none" strike="noStrike"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S</a:t>
          </a:r>
          <a:r>
            <a:rPr kumimoji="0" lang="en-150" sz="1400" b="0" i="0" u="none" strike="noStrike" cap="none" spc="0" normalizeH="0" baseline="0" noProof="0" dirty="0" err="1">
              <a:ln/>
              <a:solidFill>
                <a:schemeClr val="tx1"/>
              </a:solidFill>
              <a:effectLst/>
              <a:uLnTx/>
              <a:uFillTx/>
              <a:latin typeface="Arial" panose="020B0604020202020204" pitchFamily="34" charset="0"/>
              <a:ea typeface="+mn-ea"/>
              <a:cs typeface="Arial" panose="020B0604020202020204" pitchFamily="34" charset="0"/>
            </a:rPr>
            <a:t>everal</a:t>
          </a:r>
          <a:r>
            <a:rPr kumimoji="0" lang="en-150" sz="1400" b="0" i="0" u="none" strike="noStrike"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 a</a:t>
          </a:r>
          <a:r>
            <a:rPr kumimoji="0" lang="en-IE" sz="1400" b="0" i="0" u="none" strike="noStrike" cap="none" spc="0" normalizeH="0" baseline="0" noProof="0" dirty="0" err="1">
              <a:ln/>
              <a:solidFill>
                <a:schemeClr val="tx1"/>
              </a:solidFill>
              <a:effectLst/>
              <a:uLnTx/>
              <a:uFillTx/>
              <a:latin typeface="Arial" panose="020B0604020202020204" pitchFamily="34" charset="0"/>
              <a:ea typeface="+mn-ea"/>
              <a:cs typeface="Arial" panose="020B0604020202020204" pitchFamily="34" charset="0"/>
            </a:rPr>
            <a:t>rticles</a:t>
          </a:r>
          <a:r>
            <a:rPr kumimoji="0" lang="en-IE" sz="1400" b="0" i="0" u="none" strike="noStrike"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 press releases, newsletters, 4</a:t>
          </a:r>
          <a:r>
            <a:rPr kumimoji="0" lang="en-150" sz="1400" b="0" i="0" u="none" strike="noStrike"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 </a:t>
          </a:r>
          <a:r>
            <a:rPr kumimoji="0" lang="en-IE" sz="1400" b="0" i="0" u="none" strike="noStrike"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videos</a:t>
          </a:r>
          <a:r>
            <a:rPr kumimoji="0" lang="en-150" sz="1400" b="0" i="0" u="none" strike="noStrike"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 </a:t>
          </a:r>
          <a:r>
            <a:rPr lang="en-IE" sz="1400" b="0" dirty="0">
              <a:solidFill>
                <a:schemeClr val="tx1"/>
              </a:solidFill>
              <a:latin typeface="Arial" panose="020B0604020202020204" pitchFamily="34" charset="0"/>
              <a:cs typeface="Arial" panose="020B0604020202020204" pitchFamily="34" charset="0"/>
            </a:rPr>
            <a:t>2 factsheets</a:t>
          </a:r>
          <a:endParaRPr lang="en-US" sz="1400" b="0" dirty="0">
            <a:solidFill>
              <a:schemeClr val="tx1"/>
            </a:solidFill>
            <a:latin typeface="Arial" panose="020B0604020202020204" pitchFamily="34" charset="0"/>
            <a:cs typeface="Arial" panose="020B0604020202020204" pitchFamily="34" charset="0"/>
          </a:endParaRPr>
        </a:p>
      </dgm:t>
    </dgm:pt>
    <dgm:pt modelId="{61A2B7C2-80AA-4C30-9543-7D943699A64B}" type="parTrans" cxnId="{F5AC2E99-97F1-4A53-B11D-7AE1D8C8A9D7}">
      <dgm:prSet/>
      <dgm:spPr/>
      <dgm:t>
        <a:bodyPr/>
        <a:lstStyle/>
        <a:p>
          <a:pPr algn="l"/>
          <a:endParaRPr lang="en-US" sz="1400">
            <a:solidFill>
              <a:schemeClr val="tx1"/>
            </a:solidFill>
            <a:latin typeface="Arial" panose="020B0604020202020204" pitchFamily="34" charset="0"/>
            <a:cs typeface="Arial" panose="020B0604020202020204" pitchFamily="34" charset="0"/>
          </a:endParaRPr>
        </a:p>
      </dgm:t>
    </dgm:pt>
    <dgm:pt modelId="{F73C9F63-FABE-4E53-94EB-5A12BA6FD020}" type="sibTrans" cxnId="{F5AC2E99-97F1-4A53-B11D-7AE1D8C8A9D7}">
      <dgm:prSet/>
      <dgm:spPr/>
      <dgm:t>
        <a:bodyPr/>
        <a:lstStyle/>
        <a:p>
          <a:pPr algn="l"/>
          <a:endParaRPr lang="en-US" sz="1400">
            <a:solidFill>
              <a:schemeClr val="tx1"/>
            </a:solidFill>
            <a:latin typeface="Arial" panose="020B0604020202020204" pitchFamily="34" charset="0"/>
            <a:cs typeface="Arial" panose="020B0604020202020204" pitchFamily="34" charset="0"/>
          </a:endParaRPr>
        </a:p>
      </dgm:t>
    </dgm:pt>
    <dgm:pt modelId="{568E5BCE-C788-4997-A98D-C060719C7098}">
      <dgm:prSet phldrT="[Text]" custT="1"/>
      <dgm:spPr>
        <a:solidFill>
          <a:schemeClr val="dk2">
            <a:hueOff val="0"/>
            <a:satOff val="0"/>
            <a:lumOff val="0"/>
            <a:alpha val="60000"/>
          </a:schemeClr>
        </a:solidFill>
      </dgm:spPr>
      <dgm:t>
        <a:bodyPr/>
        <a:lstStyle/>
        <a:p>
          <a:pPr algn="l" rtl="0"/>
          <a:r>
            <a:rPr kumimoji="0" lang="en-IE" sz="1400" b="0" i="0" u="none" strike="noStrike" cap="none" spc="0" normalizeH="0" baseline="0" noProof="0">
              <a:ln/>
              <a:solidFill>
                <a:schemeClr val="tx1"/>
              </a:solidFill>
              <a:effectLst/>
              <a:uLnTx/>
              <a:uFillTx/>
              <a:latin typeface="Arial" panose="020B0604020202020204" pitchFamily="34" charset="0"/>
              <a:ea typeface="+mn-ea"/>
              <a:cs typeface="Arial" panose="020B0604020202020204" pitchFamily="34" charset="0"/>
            </a:rPr>
            <a:t>1 Soil health results pack</a:t>
          </a:r>
          <a:endParaRPr lang="en-US" sz="1400" b="0" dirty="0">
            <a:solidFill>
              <a:schemeClr val="tx1"/>
            </a:solidFill>
            <a:latin typeface="Arial" panose="020B0604020202020204" pitchFamily="34" charset="0"/>
            <a:cs typeface="Arial" panose="020B0604020202020204" pitchFamily="34" charset="0"/>
          </a:endParaRPr>
        </a:p>
      </dgm:t>
    </dgm:pt>
    <dgm:pt modelId="{7CC846D9-3008-4BD1-A18D-621B73CA444E}" type="parTrans" cxnId="{59123720-70E1-434B-9890-796BCCB8618F}">
      <dgm:prSet/>
      <dgm:spPr/>
      <dgm:t>
        <a:bodyPr/>
        <a:lstStyle/>
        <a:p>
          <a:pPr algn="l"/>
          <a:endParaRPr lang="en-US" sz="1400">
            <a:solidFill>
              <a:schemeClr val="tx1"/>
            </a:solidFill>
            <a:latin typeface="Arial" panose="020B0604020202020204" pitchFamily="34" charset="0"/>
            <a:cs typeface="Arial" panose="020B0604020202020204" pitchFamily="34" charset="0"/>
          </a:endParaRPr>
        </a:p>
      </dgm:t>
    </dgm:pt>
    <dgm:pt modelId="{36E4F2A1-0C6B-4A92-A279-D8BA305C00C3}" type="sibTrans" cxnId="{59123720-70E1-434B-9890-796BCCB8618F}">
      <dgm:prSet/>
      <dgm:spPr/>
      <dgm:t>
        <a:bodyPr/>
        <a:lstStyle/>
        <a:p>
          <a:pPr algn="l"/>
          <a:endParaRPr lang="en-US" sz="1400">
            <a:solidFill>
              <a:schemeClr val="tx1"/>
            </a:solidFill>
            <a:latin typeface="Arial" panose="020B0604020202020204" pitchFamily="34" charset="0"/>
            <a:cs typeface="Arial" panose="020B0604020202020204" pitchFamily="34" charset="0"/>
          </a:endParaRPr>
        </a:p>
      </dgm:t>
    </dgm:pt>
    <dgm:pt modelId="{ED76171B-B560-441B-AA36-732F3438E95D}">
      <dgm:prSet phldrT="[Text]" custT="1"/>
      <dgm:spPr/>
      <dgm:t>
        <a:bodyPr/>
        <a:lstStyle/>
        <a:p>
          <a:pPr algn="l" rtl="0"/>
          <a:r>
            <a:rPr kumimoji="0" lang="en-IE" sz="1400" b="0" i="0" u="none" strike="noStrike"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Survey sent to </a:t>
          </a:r>
          <a:r>
            <a:rPr kumimoji="0" lang="en-IE" sz="1400" b="1" i="0" u="none" strike="noStrike"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7000+</a:t>
          </a:r>
          <a:r>
            <a:rPr kumimoji="0" lang="en-IE" sz="1400" b="0" i="0" u="none" strike="noStrike"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 contacts across Europe and 2500+ contributions received </a:t>
          </a:r>
          <a:endParaRPr lang="en-US" sz="1400" b="0" dirty="0">
            <a:solidFill>
              <a:schemeClr val="tx1"/>
            </a:solidFill>
            <a:latin typeface="Arial" panose="020B0604020202020204" pitchFamily="34" charset="0"/>
            <a:cs typeface="Arial" panose="020B0604020202020204" pitchFamily="34" charset="0"/>
          </a:endParaRPr>
        </a:p>
      </dgm:t>
    </dgm:pt>
    <dgm:pt modelId="{4FB99AF8-6B6F-4DB5-8283-FE7A703E8A5D}" type="parTrans" cxnId="{3509000C-312E-41F6-867D-5A9AA3582786}">
      <dgm:prSet/>
      <dgm:spPr/>
      <dgm:t>
        <a:bodyPr/>
        <a:lstStyle/>
        <a:p>
          <a:pPr algn="l"/>
          <a:endParaRPr lang="en-US" sz="1400">
            <a:solidFill>
              <a:schemeClr val="tx1"/>
            </a:solidFill>
            <a:latin typeface="Arial" panose="020B0604020202020204" pitchFamily="34" charset="0"/>
            <a:cs typeface="Arial" panose="020B0604020202020204" pitchFamily="34" charset="0"/>
          </a:endParaRPr>
        </a:p>
      </dgm:t>
    </dgm:pt>
    <dgm:pt modelId="{62467C9B-65B5-4388-83A6-1D6B332B6434}" type="sibTrans" cxnId="{3509000C-312E-41F6-867D-5A9AA3582786}">
      <dgm:prSet/>
      <dgm:spPr/>
      <dgm:t>
        <a:bodyPr/>
        <a:lstStyle/>
        <a:p>
          <a:pPr algn="l"/>
          <a:endParaRPr lang="en-US" sz="1400">
            <a:solidFill>
              <a:schemeClr val="tx1"/>
            </a:solidFill>
            <a:latin typeface="Arial" panose="020B0604020202020204" pitchFamily="34" charset="0"/>
            <a:cs typeface="Arial" panose="020B0604020202020204" pitchFamily="34" charset="0"/>
          </a:endParaRPr>
        </a:p>
      </dgm:t>
    </dgm:pt>
    <dgm:pt modelId="{81B6F879-FE88-4F9A-96F4-3D2346D32432}">
      <dgm:prSet custT="1"/>
      <dgm:spPr>
        <a:solidFill>
          <a:schemeClr val="dk2">
            <a:hueOff val="0"/>
            <a:satOff val="0"/>
            <a:lumOff val="0"/>
            <a:alpha val="70000"/>
          </a:schemeClr>
        </a:solidFill>
      </dgm:spPr>
      <dgm:t>
        <a:bodyPr/>
        <a:lstStyle/>
        <a:p>
          <a:pPr algn="l" rtl="0"/>
          <a:r>
            <a:rPr kumimoji="0" lang="en-IE" sz="1400" b="0" i="0" u="none" strike="noStrike"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Interactive games for kids and adults</a:t>
          </a:r>
          <a:r>
            <a:rPr kumimoji="0" lang="en-150" sz="1400" b="0" i="0" u="none" strike="noStrike"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a:t>
          </a:r>
          <a:r>
            <a:rPr kumimoji="0" lang="en-IE" sz="1400" b="0" i="0" u="none" strike="noStrike" cap="none" spc="0" normalizeH="0" noProof="0" dirty="0">
              <a:ln/>
              <a:solidFill>
                <a:schemeClr val="tx1"/>
              </a:solidFill>
              <a:effectLst/>
              <a:uLnTx/>
              <a:uFillTx/>
              <a:latin typeface="Arial" panose="020B0604020202020204" pitchFamily="34" charset="0"/>
              <a:ea typeface="+mn-ea"/>
              <a:cs typeface="Arial" panose="020B0604020202020204" pitchFamily="34" charset="0"/>
            </a:rPr>
            <a:t> including composting training</a:t>
          </a:r>
          <a:endParaRPr lang="en-US" sz="1400" b="0" dirty="0">
            <a:solidFill>
              <a:schemeClr val="tx1"/>
            </a:solidFill>
            <a:latin typeface="Arial" panose="020B0604020202020204" pitchFamily="34" charset="0"/>
            <a:cs typeface="Arial" panose="020B0604020202020204" pitchFamily="34" charset="0"/>
          </a:endParaRPr>
        </a:p>
      </dgm:t>
    </dgm:pt>
    <dgm:pt modelId="{B9C4CD8B-FCDE-43E4-8E96-A6D912EAE98A}" type="parTrans" cxnId="{DC67EE83-1473-4A34-AC8E-7907F9A5C0AB}">
      <dgm:prSet/>
      <dgm:spPr/>
      <dgm:t>
        <a:bodyPr/>
        <a:lstStyle/>
        <a:p>
          <a:pPr algn="l"/>
          <a:endParaRPr lang="en-US" sz="1400">
            <a:solidFill>
              <a:schemeClr val="tx1"/>
            </a:solidFill>
            <a:latin typeface="Arial" panose="020B0604020202020204" pitchFamily="34" charset="0"/>
            <a:cs typeface="Arial" panose="020B0604020202020204" pitchFamily="34" charset="0"/>
          </a:endParaRPr>
        </a:p>
      </dgm:t>
    </dgm:pt>
    <dgm:pt modelId="{B035001B-2991-4918-BE90-A6C52DB11E5E}" type="sibTrans" cxnId="{DC67EE83-1473-4A34-AC8E-7907F9A5C0AB}">
      <dgm:prSet/>
      <dgm:spPr/>
      <dgm:t>
        <a:bodyPr/>
        <a:lstStyle/>
        <a:p>
          <a:pPr algn="l"/>
          <a:endParaRPr lang="en-US" sz="1400">
            <a:solidFill>
              <a:schemeClr val="tx1"/>
            </a:solidFill>
            <a:latin typeface="Arial" panose="020B0604020202020204" pitchFamily="34" charset="0"/>
            <a:cs typeface="Arial" panose="020B0604020202020204" pitchFamily="34" charset="0"/>
          </a:endParaRPr>
        </a:p>
      </dgm:t>
    </dgm:pt>
    <dgm:pt modelId="{C2E64075-918E-433A-BFEC-9659334E109B}" type="pres">
      <dgm:prSet presAssocID="{D1041D3A-614C-4C55-AF4A-D8A1BD8F508B}" presName="linearFlow" presStyleCnt="0">
        <dgm:presLayoutVars>
          <dgm:dir/>
          <dgm:resizeHandles val="exact"/>
        </dgm:presLayoutVars>
      </dgm:prSet>
      <dgm:spPr/>
    </dgm:pt>
    <dgm:pt modelId="{1428A0F7-9D7F-4997-9AD4-4F63AC3F1EAD}" type="pres">
      <dgm:prSet presAssocID="{5AD22D49-CAB4-4047-8323-8323E4727980}" presName="composite" presStyleCnt="0"/>
      <dgm:spPr/>
    </dgm:pt>
    <dgm:pt modelId="{ADF5705A-41F9-4C91-A945-2AB9F25A0016}" type="pres">
      <dgm:prSet presAssocID="{5AD22D49-CAB4-4047-8323-8323E4727980}" presName="imgShp" presStyleLbl="fgImgPlace1" presStyleIdx="0" presStyleCnt="7"/>
      <dgm:spPr>
        <a:blipFill>
          <a:blip xmlns:r="http://schemas.openxmlformats.org/officeDocument/2006/relationships" r:embed="rId1"/>
          <a:stretch>
            <a:fillRect/>
          </a:stretch>
        </a:blipFill>
        <a:ln w="25400">
          <a:solidFill>
            <a:schemeClr val="tx1"/>
          </a:solidFill>
        </a:ln>
      </dgm:spPr>
    </dgm:pt>
    <dgm:pt modelId="{8E509E04-6ED6-4D85-BE52-979785A29E46}" type="pres">
      <dgm:prSet presAssocID="{5AD22D49-CAB4-4047-8323-8323E4727980}" presName="txShp" presStyleLbl="node1" presStyleIdx="0" presStyleCnt="7">
        <dgm:presLayoutVars>
          <dgm:bulletEnabled val="1"/>
        </dgm:presLayoutVars>
      </dgm:prSet>
      <dgm:spPr/>
      <dgm:t>
        <a:bodyPr/>
        <a:lstStyle/>
        <a:p>
          <a:endParaRPr lang="en-US"/>
        </a:p>
      </dgm:t>
    </dgm:pt>
    <dgm:pt modelId="{D59B5613-7CA0-4408-92DD-03A744F8D04E}" type="pres">
      <dgm:prSet presAssocID="{BC842653-2119-4CB8-B274-D421D1A805AC}" presName="spacing" presStyleCnt="0"/>
      <dgm:spPr/>
    </dgm:pt>
    <dgm:pt modelId="{E08C06D3-B3A3-4C76-827A-B4264D22D56C}" type="pres">
      <dgm:prSet presAssocID="{DC83AFE6-B1C6-4B57-A6E2-CD589B4D35BE}" presName="composite" presStyleCnt="0"/>
      <dgm:spPr/>
    </dgm:pt>
    <dgm:pt modelId="{82B38E9A-7F24-4570-9CA3-CFC19069EE63}" type="pres">
      <dgm:prSet presAssocID="{DC83AFE6-B1C6-4B57-A6E2-CD589B4D35BE}" presName="imgShp" presStyleLbl="fgImgPlace1" presStyleIdx="1" presStyleCnt="7"/>
      <dgm:spPr>
        <a:blipFill>
          <a:blip xmlns:r="http://schemas.openxmlformats.org/officeDocument/2006/relationships" r:embed="rId2">
            <a:biLevel thresh="75000"/>
            <a:extLst>
              <a:ext uri="{BEBA8EAE-BF5A-486C-A8C5-ECC9F3942E4B}">
                <a14:imgProps xmlns:a14="http://schemas.microsoft.com/office/drawing/2010/main">
                  <a14:imgLayer r:embed="rId3">
                    <a14:imgEffect>
                      <a14:colorTemperature colorTemp="11200"/>
                    </a14:imgEffect>
                    <a14:imgEffect>
                      <a14:saturation sat="0"/>
                    </a14:imgEffect>
                  </a14:imgLayer>
                </a14:imgProps>
              </a:ext>
            </a:extLst>
          </a:blip>
          <a:stretch>
            <a:fillRect/>
          </a:stretch>
        </a:blipFill>
        <a:ln>
          <a:solidFill>
            <a:schemeClr val="tx1"/>
          </a:solidFill>
        </a:ln>
      </dgm:spPr>
    </dgm:pt>
    <dgm:pt modelId="{BC31C1DB-BB77-4BFF-B65A-2217982248B4}" type="pres">
      <dgm:prSet presAssocID="{DC83AFE6-B1C6-4B57-A6E2-CD589B4D35BE}" presName="txShp" presStyleLbl="node1" presStyleIdx="1" presStyleCnt="7" custLinFactNeighborX="-150" custLinFactNeighborY="5310">
        <dgm:presLayoutVars>
          <dgm:bulletEnabled val="1"/>
        </dgm:presLayoutVars>
      </dgm:prSet>
      <dgm:spPr/>
      <dgm:t>
        <a:bodyPr/>
        <a:lstStyle/>
        <a:p>
          <a:endParaRPr lang="en-US"/>
        </a:p>
      </dgm:t>
    </dgm:pt>
    <dgm:pt modelId="{9A7DECA5-1464-4461-9E35-770D5FB0253F}" type="pres">
      <dgm:prSet presAssocID="{1D6931E6-7C00-49F2-91ED-2AF2A32210AC}" presName="spacing" presStyleCnt="0"/>
      <dgm:spPr/>
    </dgm:pt>
    <dgm:pt modelId="{83C5960A-0267-4894-933D-E86B85B450A5}" type="pres">
      <dgm:prSet presAssocID="{A0A54DCB-E26A-49C6-9FAC-ED89DCD8472E}" presName="composite" presStyleCnt="0"/>
      <dgm:spPr/>
    </dgm:pt>
    <dgm:pt modelId="{45699D12-C281-425A-A436-6A30D05DCF5E}" type="pres">
      <dgm:prSet presAssocID="{A0A54DCB-E26A-49C6-9FAC-ED89DCD8472E}" presName="imgShp" presStyleLbl="fgImgPlace1" presStyleIdx="2" presStyleCnt="7"/>
      <dgm:spPr>
        <a:blipFill dpi="0" rotWithShape="1">
          <a:blip xmlns:r="http://schemas.openxmlformats.org/officeDocument/2006/relationships" r:embed="rId4"/>
          <a:srcRect/>
          <a:stretch>
            <a:fillRect l="-7519" t="-7519" r="-7519" b="-7519"/>
          </a:stretch>
        </a:blipFill>
        <a:ln>
          <a:solidFill>
            <a:schemeClr val="tx1"/>
          </a:solidFill>
        </a:ln>
      </dgm:spPr>
    </dgm:pt>
    <dgm:pt modelId="{7BF3D441-D2F3-4241-93D9-DF27EC1A6CB2}" type="pres">
      <dgm:prSet presAssocID="{A0A54DCB-E26A-49C6-9FAC-ED89DCD8472E}" presName="txShp" presStyleLbl="node1" presStyleIdx="2" presStyleCnt="7">
        <dgm:presLayoutVars>
          <dgm:bulletEnabled val="1"/>
        </dgm:presLayoutVars>
      </dgm:prSet>
      <dgm:spPr/>
      <dgm:t>
        <a:bodyPr/>
        <a:lstStyle/>
        <a:p>
          <a:endParaRPr lang="en-US"/>
        </a:p>
      </dgm:t>
    </dgm:pt>
    <dgm:pt modelId="{C58FC915-0202-46BE-9E63-5441955C92C6}" type="pres">
      <dgm:prSet presAssocID="{F73C9F63-FABE-4E53-94EB-5A12BA6FD020}" presName="spacing" presStyleCnt="0"/>
      <dgm:spPr/>
    </dgm:pt>
    <dgm:pt modelId="{725246CB-E3C6-4033-9B75-07468B495E49}" type="pres">
      <dgm:prSet presAssocID="{80684407-3CD3-4F51-86C8-90361FE7D846}" presName="composite" presStyleCnt="0"/>
      <dgm:spPr/>
    </dgm:pt>
    <dgm:pt modelId="{ABA1E72B-673B-4033-8682-5BBB561A22E6}" type="pres">
      <dgm:prSet presAssocID="{80684407-3CD3-4F51-86C8-90361FE7D846}" presName="imgShp" presStyleLbl="fgImgPlace1" presStyleIdx="3" presStyleCnt="7"/>
      <dgm:spPr>
        <a:blipFill dpi="0" rotWithShape="1">
          <a:blip xmlns:r="http://schemas.openxmlformats.org/officeDocument/2006/relationships" r:embed="rId5"/>
          <a:srcRect/>
          <a:stretch>
            <a:fillRect/>
          </a:stretch>
        </a:blipFill>
        <a:ln w="25400">
          <a:solidFill>
            <a:schemeClr val="tx1"/>
          </a:solidFill>
        </a:ln>
      </dgm:spPr>
    </dgm:pt>
    <dgm:pt modelId="{61816D86-6222-411F-B452-40481F2888E7}" type="pres">
      <dgm:prSet presAssocID="{80684407-3CD3-4F51-86C8-90361FE7D846}" presName="txShp" presStyleLbl="node1" presStyleIdx="3" presStyleCnt="7">
        <dgm:presLayoutVars>
          <dgm:bulletEnabled val="1"/>
        </dgm:presLayoutVars>
      </dgm:prSet>
      <dgm:spPr/>
      <dgm:t>
        <a:bodyPr/>
        <a:lstStyle/>
        <a:p>
          <a:endParaRPr lang="en-US"/>
        </a:p>
      </dgm:t>
    </dgm:pt>
    <dgm:pt modelId="{EBBD4FF9-E6F1-4F5C-B604-B5253442FE7B}" type="pres">
      <dgm:prSet presAssocID="{0C115666-B2B9-4932-9CA2-A3996F0C0B8F}" presName="spacing" presStyleCnt="0"/>
      <dgm:spPr/>
    </dgm:pt>
    <dgm:pt modelId="{66EDFC1C-66C6-43A6-9F29-2BF50BC485BC}" type="pres">
      <dgm:prSet presAssocID="{568E5BCE-C788-4997-A98D-C060719C7098}" presName="composite" presStyleCnt="0"/>
      <dgm:spPr/>
    </dgm:pt>
    <dgm:pt modelId="{49FB0699-F91D-4E1E-A555-244BB8628A47}" type="pres">
      <dgm:prSet presAssocID="{568E5BCE-C788-4997-A98D-C060719C7098}" presName="imgShp" presStyleLbl="fgImgPlace1" presStyleIdx="4" presStyleCnt="7"/>
      <dgm:spPr>
        <a:blipFill>
          <a:blip xmlns:r="http://schemas.openxmlformats.org/officeDocument/2006/relationships" r:embed="rId6"/>
          <a:stretch>
            <a:fillRect/>
          </a:stretch>
        </a:blipFill>
        <a:ln w="25400">
          <a:solidFill>
            <a:schemeClr val="tx1"/>
          </a:solidFill>
        </a:ln>
      </dgm:spPr>
    </dgm:pt>
    <dgm:pt modelId="{8CDD9AA6-E62F-4550-BCE9-59B4D61F90D2}" type="pres">
      <dgm:prSet presAssocID="{568E5BCE-C788-4997-A98D-C060719C7098}" presName="txShp" presStyleLbl="node1" presStyleIdx="4" presStyleCnt="7">
        <dgm:presLayoutVars>
          <dgm:bulletEnabled val="1"/>
        </dgm:presLayoutVars>
      </dgm:prSet>
      <dgm:spPr/>
      <dgm:t>
        <a:bodyPr/>
        <a:lstStyle/>
        <a:p>
          <a:endParaRPr lang="en-US"/>
        </a:p>
      </dgm:t>
    </dgm:pt>
    <dgm:pt modelId="{D738F6DB-DF76-43A7-A08F-8E27208FD69C}" type="pres">
      <dgm:prSet presAssocID="{36E4F2A1-0C6B-4A92-A279-D8BA305C00C3}" presName="spacing" presStyleCnt="0"/>
      <dgm:spPr/>
    </dgm:pt>
    <dgm:pt modelId="{353F948C-2CE5-4A10-A7B6-52A2BD1C0C60}" type="pres">
      <dgm:prSet presAssocID="{81B6F879-FE88-4F9A-96F4-3D2346D32432}" presName="composite" presStyleCnt="0"/>
      <dgm:spPr/>
    </dgm:pt>
    <dgm:pt modelId="{476D51C5-8105-4A3F-BEA0-999BCDA52682}" type="pres">
      <dgm:prSet presAssocID="{81B6F879-FE88-4F9A-96F4-3D2346D32432}" presName="imgShp" presStyleLbl="fgImgPlace1" presStyleIdx="5" presStyleCnt="7"/>
      <dgm:spPr>
        <a:blipFill dpi="0" rotWithShape="1">
          <a:blip xmlns:r="http://schemas.openxmlformats.org/officeDocument/2006/relationships" r:embed="rId7"/>
          <a:srcRect/>
          <a:stretch>
            <a:fillRect l="-3203" t="-3203" r="-3203" b="-3203"/>
          </a:stretch>
        </a:blipFill>
        <a:ln>
          <a:solidFill>
            <a:schemeClr val="tx1"/>
          </a:solidFill>
        </a:ln>
      </dgm:spPr>
    </dgm:pt>
    <dgm:pt modelId="{61581778-CA6F-446F-84B9-5E6E7C20E2A6}" type="pres">
      <dgm:prSet presAssocID="{81B6F879-FE88-4F9A-96F4-3D2346D32432}" presName="txShp" presStyleLbl="node1" presStyleIdx="5" presStyleCnt="7">
        <dgm:presLayoutVars>
          <dgm:bulletEnabled val="1"/>
        </dgm:presLayoutVars>
      </dgm:prSet>
      <dgm:spPr/>
      <dgm:t>
        <a:bodyPr/>
        <a:lstStyle/>
        <a:p>
          <a:endParaRPr lang="en-US"/>
        </a:p>
      </dgm:t>
    </dgm:pt>
    <dgm:pt modelId="{DF6472D6-B040-4B81-B1B9-E7CAC0544A5C}" type="pres">
      <dgm:prSet presAssocID="{B035001B-2991-4918-BE90-A6C52DB11E5E}" presName="spacing" presStyleCnt="0"/>
      <dgm:spPr/>
    </dgm:pt>
    <dgm:pt modelId="{BD2580FC-E69F-4D19-9EE8-68491BC3D25E}" type="pres">
      <dgm:prSet presAssocID="{ED76171B-B560-441B-AA36-732F3438E95D}" presName="composite" presStyleCnt="0"/>
      <dgm:spPr/>
    </dgm:pt>
    <dgm:pt modelId="{22515BA6-803A-4ECA-BEED-82021F8B2ECE}" type="pres">
      <dgm:prSet presAssocID="{ED76171B-B560-441B-AA36-732F3438E95D}" presName="imgShp" presStyleLbl="fgImgPlace1" presStyleIdx="6" presStyleCnt="7"/>
      <dgm:spPr>
        <a:blipFill>
          <a:blip xmlns:r="http://schemas.openxmlformats.org/officeDocument/2006/relationships" r:embed="rId8">
            <a:biLevel thresh="75000"/>
          </a:blip>
          <a:stretch>
            <a:fillRect/>
          </a:stretch>
        </a:blipFill>
        <a:ln>
          <a:solidFill>
            <a:schemeClr val="tx1"/>
          </a:solidFill>
        </a:ln>
      </dgm:spPr>
    </dgm:pt>
    <dgm:pt modelId="{F63BD2CA-17A1-4299-B26E-137F96FDFA88}" type="pres">
      <dgm:prSet presAssocID="{ED76171B-B560-441B-AA36-732F3438E95D}" presName="txShp" presStyleLbl="node1" presStyleIdx="6" presStyleCnt="7">
        <dgm:presLayoutVars>
          <dgm:bulletEnabled val="1"/>
        </dgm:presLayoutVars>
      </dgm:prSet>
      <dgm:spPr/>
      <dgm:t>
        <a:bodyPr/>
        <a:lstStyle/>
        <a:p>
          <a:endParaRPr lang="en-US"/>
        </a:p>
      </dgm:t>
    </dgm:pt>
  </dgm:ptLst>
  <dgm:cxnLst>
    <dgm:cxn modelId="{B790C35F-F95A-48C4-8152-BAEC42AAA45F}" type="presOf" srcId="{D1041D3A-614C-4C55-AF4A-D8A1BD8F508B}" destId="{C2E64075-918E-433A-BFEC-9659334E109B}" srcOrd="0" destOrd="0" presId="urn:microsoft.com/office/officeart/2005/8/layout/vList3"/>
    <dgm:cxn modelId="{4BEFD606-3C02-4429-B06A-1AE4DB4361E4}" type="presOf" srcId="{568E5BCE-C788-4997-A98D-C060719C7098}" destId="{8CDD9AA6-E62F-4550-BCE9-59B4D61F90D2}" srcOrd="0" destOrd="0" presId="urn:microsoft.com/office/officeart/2005/8/layout/vList3"/>
    <dgm:cxn modelId="{DC67EE83-1473-4A34-AC8E-7907F9A5C0AB}" srcId="{D1041D3A-614C-4C55-AF4A-D8A1BD8F508B}" destId="{81B6F879-FE88-4F9A-96F4-3D2346D32432}" srcOrd="5" destOrd="0" parTransId="{B9C4CD8B-FCDE-43E4-8E96-A6D912EAE98A}" sibTransId="{B035001B-2991-4918-BE90-A6C52DB11E5E}"/>
    <dgm:cxn modelId="{D470D8EF-54AE-4977-8DCA-5C588CF78424}" srcId="{D1041D3A-614C-4C55-AF4A-D8A1BD8F508B}" destId="{5AD22D49-CAB4-4047-8323-8323E4727980}" srcOrd="0" destOrd="0" parTransId="{2BF4392B-0224-43F6-8D79-3952D7B6F88A}" sibTransId="{BC842653-2119-4CB8-B274-D421D1A805AC}"/>
    <dgm:cxn modelId="{59123720-70E1-434B-9890-796BCCB8618F}" srcId="{D1041D3A-614C-4C55-AF4A-D8A1BD8F508B}" destId="{568E5BCE-C788-4997-A98D-C060719C7098}" srcOrd="4" destOrd="0" parTransId="{7CC846D9-3008-4BD1-A18D-621B73CA444E}" sibTransId="{36E4F2A1-0C6B-4A92-A279-D8BA305C00C3}"/>
    <dgm:cxn modelId="{6B486C68-9425-4E2E-8748-A03DF3B16AA8}" srcId="{D1041D3A-614C-4C55-AF4A-D8A1BD8F508B}" destId="{80684407-3CD3-4F51-86C8-90361FE7D846}" srcOrd="3" destOrd="0" parTransId="{FBD7FD02-BD70-4202-94A7-406BE950EC12}" sibTransId="{0C115666-B2B9-4932-9CA2-A3996F0C0B8F}"/>
    <dgm:cxn modelId="{F5AC2E99-97F1-4A53-B11D-7AE1D8C8A9D7}" srcId="{D1041D3A-614C-4C55-AF4A-D8A1BD8F508B}" destId="{A0A54DCB-E26A-49C6-9FAC-ED89DCD8472E}" srcOrd="2" destOrd="0" parTransId="{61A2B7C2-80AA-4C30-9543-7D943699A64B}" sibTransId="{F73C9F63-FABE-4E53-94EB-5A12BA6FD020}"/>
    <dgm:cxn modelId="{C3BFC2B7-36D6-420D-974A-67E052419F80}" type="presOf" srcId="{A0A54DCB-E26A-49C6-9FAC-ED89DCD8472E}" destId="{7BF3D441-D2F3-4241-93D9-DF27EC1A6CB2}" srcOrd="0" destOrd="0" presId="urn:microsoft.com/office/officeart/2005/8/layout/vList3"/>
    <dgm:cxn modelId="{79B45F23-536D-413F-9A5B-FDF99550E7DB}" srcId="{D1041D3A-614C-4C55-AF4A-D8A1BD8F508B}" destId="{DC83AFE6-B1C6-4B57-A6E2-CD589B4D35BE}" srcOrd="1" destOrd="0" parTransId="{7D8FFFDD-B6AA-4AA4-8888-9D0613D6A917}" sibTransId="{1D6931E6-7C00-49F2-91ED-2AF2A32210AC}"/>
    <dgm:cxn modelId="{3BF277E6-9BA0-45F2-92EE-C9E0FCE4FBFD}" type="presOf" srcId="{80684407-3CD3-4F51-86C8-90361FE7D846}" destId="{61816D86-6222-411F-B452-40481F2888E7}" srcOrd="0" destOrd="0" presId="urn:microsoft.com/office/officeart/2005/8/layout/vList3"/>
    <dgm:cxn modelId="{C169C564-CF6E-49B7-AF57-939C6101ECFA}" type="presOf" srcId="{5AD22D49-CAB4-4047-8323-8323E4727980}" destId="{8E509E04-6ED6-4D85-BE52-979785A29E46}" srcOrd="0" destOrd="0" presId="urn:microsoft.com/office/officeart/2005/8/layout/vList3"/>
    <dgm:cxn modelId="{3509000C-312E-41F6-867D-5A9AA3582786}" srcId="{D1041D3A-614C-4C55-AF4A-D8A1BD8F508B}" destId="{ED76171B-B560-441B-AA36-732F3438E95D}" srcOrd="6" destOrd="0" parTransId="{4FB99AF8-6B6F-4DB5-8283-FE7A703E8A5D}" sibTransId="{62467C9B-65B5-4388-83A6-1D6B332B6434}"/>
    <dgm:cxn modelId="{EB5FE675-F93F-43B4-B456-7D3AEC059662}" type="presOf" srcId="{81B6F879-FE88-4F9A-96F4-3D2346D32432}" destId="{61581778-CA6F-446F-84B9-5E6E7C20E2A6}" srcOrd="0" destOrd="0" presId="urn:microsoft.com/office/officeart/2005/8/layout/vList3"/>
    <dgm:cxn modelId="{274781D1-81ED-4E69-8392-917CFB382C45}" type="presOf" srcId="{ED76171B-B560-441B-AA36-732F3438E95D}" destId="{F63BD2CA-17A1-4299-B26E-137F96FDFA88}" srcOrd="0" destOrd="0" presId="urn:microsoft.com/office/officeart/2005/8/layout/vList3"/>
    <dgm:cxn modelId="{9AF9FB72-61A5-4761-BE61-D1936CDEFADA}" type="presOf" srcId="{DC83AFE6-B1C6-4B57-A6E2-CD589B4D35BE}" destId="{BC31C1DB-BB77-4BFF-B65A-2217982248B4}" srcOrd="0" destOrd="0" presId="urn:microsoft.com/office/officeart/2005/8/layout/vList3"/>
    <dgm:cxn modelId="{4DD6A80F-0CC3-4D20-8979-75DC902970A6}" type="presParOf" srcId="{C2E64075-918E-433A-BFEC-9659334E109B}" destId="{1428A0F7-9D7F-4997-9AD4-4F63AC3F1EAD}" srcOrd="0" destOrd="0" presId="urn:microsoft.com/office/officeart/2005/8/layout/vList3"/>
    <dgm:cxn modelId="{0DC661B6-9CB9-4A3D-9EF7-B461203F50DA}" type="presParOf" srcId="{1428A0F7-9D7F-4997-9AD4-4F63AC3F1EAD}" destId="{ADF5705A-41F9-4C91-A945-2AB9F25A0016}" srcOrd="0" destOrd="0" presId="urn:microsoft.com/office/officeart/2005/8/layout/vList3"/>
    <dgm:cxn modelId="{2A2EE2BC-4BBD-483D-BC26-DA63E58AE3B0}" type="presParOf" srcId="{1428A0F7-9D7F-4997-9AD4-4F63AC3F1EAD}" destId="{8E509E04-6ED6-4D85-BE52-979785A29E46}" srcOrd="1" destOrd="0" presId="urn:microsoft.com/office/officeart/2005/8/layout/vList3"/>
    <dgm:cxn modelId="{B4A96B60-EE82-45F5-A809-A7DDC9423B7D}" type="presParOf" srcId="{C2E64075-918E-433A-BFEC-9659334E109B}" destId="{D59B5613-7CA0-4408-92DD-03A744F8D04E}" srcOrd="1" destOrd="0" presId="urn:microsoft.com/office/officeart/2005/8/layout/vList3"/>
    <dgm:cxn modelId="{3FD0EBB9-DAF9-4FBA-B8AB-8B141073D6F0}" type="presParOf" srcId="{C2E64075-918E-433A-BFEC-9659334E109B}" destId="{E08C06D3-B3A3-4C76-827A-B4264D22D56C}" srcOrd="2" destOrd="0" presId="urn:microsoft.com/office/officeart/2005/8/layout/vList3"/>
    <dgm:cxn modelId="{81A4040E-E48D-49B0-8A3F-AAB008A3F26F}" type="presParOf" srcId="{E08C06D3-B3A3-4C76-827A-B4264D22D56C}" destId="{82B38E9A-7F24-4570-9CA3-CFC19069EE63}" srcOrd="0" destOrd="0" presId="urn:microsoft.com/office/officeart/2005/8/layout/vList3"/>
    <dgm:cxn modelId="{06734F55-343E-4609-A73F-51D0FC2F206B}" type="presParOf" srcId="{E08C06D3-B3A3-4C76-827A-B4264D22D56C}" destId="{BC31C1DB-BB77-4BFF-B65A-2217982248B4}" srcOrd="1" destOrd="0" presId="urn:microsoft.com/office/officeart/2005/8/layout/vList3"/>
    <dgm:cxn modelId="{F41237E5-77DF-466E-AD51-7AEC19BB18A2}" type="presParOf" srcId="{C2E64075-918E-433A-BFEC-9659334E109B}" destId="{9A7DECA5-1464-4461-9E35-770D5FB0253F}" srcOrd="3" destOrd="0" presId="urn:microsoft.com/office/officeart/2005/8/layout/vList3"/>
    <dgm:cxn modelId="{7BE95412-07A2-491C-9776-E51F572CF667}" type="presParOf" srcId="{C2E64075-918E-433A-BFEC-9659334E109B}" destId="{83C5960A-0267-4894-933D-E86B85B450A5}" srcOrd="4" destOrd="0" presId="urn:microsoft.com/office/officeart/2005/8/layout/vList3"/>
    <dgm:cxn modelId="{0AC2C4C7-A54A-48EE-AEC3-1BC1F5732501}" type="presParOf" srcId="{83C5960A-0267-4894-933D-E86B85B450A5}" destId="{45699D12-C281-425A-A436-6A30D05DCF5E}" srcOrd="0" destOrd="0" presId="urn:microsoft.com/office/officeart/2005/8/layout/vList3"/>
    <dgm:cxn modelId="{811DE1C8-E9AD-4CFF-BACB-19B6108FD814}" type="presParOf" srcId="{83C5960A-0267-4894-933D-E86B85B450A5}" destId="{7BF3D441-D2F3-4241-93D9-DF27EC1A6CB2}" srcOrd="1" destOrd="0" presId="urn:microsoft.com/office/officeart/2005/8/layout/vList3"/>
    <dgm:cxn modelId="{28E107BA-DF52-4054-8EFE-EC88167C8686}" type="presParOf" srcId="{C2E64075-918E-433A-BFEC-9659334E109B}" destId="{C58FC915-0202-46BE-9E63-5441955C92C6}" srcOrd="5" destOrd="0" presId="urn:microsoft.com/office/officeart/2005/8/layout/vList3"/>
    <dgm:cxn modelId="{7B2D2286-A483-43FC-8073-42170B71F510}" type="presParOf" srcId="{C2E64075-918E-433A-BFEC-9659334E109B}" destId="{725246CB-E3C6-4033-9B75-07468B495E49}" srcOrd="6" destOrd="0" presId="urn:microsoft.com/office/officeart/2005/8/layout/vList3"/>
    <dgm:cxn modelId="{41E41F78-9B2B-4EDF-9CDC-BAE87C555CC4}" type="presParOf" srcId="{725246CB-E3C6-4033-9B75-07468B495E49}" destId="{ABA1E72B-673B-4033-8682-5BBB561A22E6}" srcOrd="0" destOrd="0" presId="urn:microsoft.com/office/officeart/2005/8/layout/vList3"/>
    <dgm:cxn modelId="{554A7CF3-C6A3-4C3E-B30C-8AF6042DC5E5}" type="presParOf" srcId="{725246CB-E3C6-4033-9B75-07468B495E49}" destId="{61816D86-6222-411F-B452-40481F2888E7}" srcOrd="1" destOrd="0" presId="urn:microsoft.com/office/officeart/2005/8/layout/vList3"/>
    <dgm:cxn modelId="{5002767E-1439-47F4-BDE4-B58D0040172A}" type="presParOf" srcId="{C2E64075-918E-433A-BFEC-9659334E109B}" destId="{EBBD4FF9-E6F1-4F5C-B604-B5253442FE7B}" srcOrd="7" destOrd="0" presId="urn:microsoft.com/office/officeart/2005/8/layout/vList3"/>
    <dgm:cxn modelId="{39011F55-51DE-4B81-B067-0F20D58CE61E}" type="presParOf" srcId="{C2E64075-918E-433A-BFEC-9659334E109B}" destId="{66EDFC1C-66C6-43A6-9F29-2BF50BC485BC}" srcOrd="8" destOrd="0" presId="urn:microsoft.com/office/officeart/2005/8/layout/vList3"/>
    <dgm:cxn modelId="{4CA4B374-D9ED-410A-B0CA-DAEA96FD15CA}" type="presParOf" srcId="{66EDFC1C-66C6-43A6-9F29-2BF50BC485BC}" destId="{49FB0699-F91D-4E1E-A555-244BB8628A47}" srcOrd="0" destOrd="0" presId="urn:microsoft.com/office/officeart/2005/8/layout/vList3"/>
    <dgm:cxn modelId="{0FC5088A-FD0D-4760-979E-713C10D41B4C}" type="presParOf" srcId="{66EDFC1C-66C6-43A6-9F29-2BF50BC485BC}" destId="{8CDD9AA6-E62F-4550-BCE9-59B4D61F90D2}" srcOrd="1" destOrd="0" presId="urn:microsoft.com/office/officeart/2005/8/layout/vList3"/>
    <dgm:cxn modelId="{B3E58D3A-5382-4C3E-8742-D366DB758A47}" type="presParOf" srcId="{C2E64075-918E-433A-BFEC-9659334E109B}" destId="{D738F6DB-DF76-43A7-A08F-8E27208FD69C}" srcOrd="9" destOrd="0" presId="urn:microsoft.com/office/officeart/2005/8/layout/vList3"/>
    <dgm:cxn modelId="{8AE3CFA7-6C37-4FB0-AD05-11F212D59715}" type="presParOf" srcId="{C2E64075-918E-433A-BFEC-9659334E109B}" destId="{353F948C-2CE5-4A10-A7B6-52A2BD1C0C60}" srcOrd="10" destOrd="0" presId="urn:microsoft.com/office/officeart/2005/8/layout/vList3"/>
    <dgm:cxn modelId="{FF1BCAF7-3E56-42B7-B742-D3AD5E0F69F3}" type="presParOf" srcId="{353F948C-2CE5-4A10-A7B6-52A2BD1C0C60}" destId="{476D51C5-8105-4A3F-BEA0-999BCDA52682}" srcOrd="0" destOrd="0" presId="urn:microsoft.com/office/officeart/2005/8/layout/vList3"/>
    <dgm:cxn modelId="{FB127123-3B15-4240-8E61-981785BB3BF2}" type="presParOf" srcId="{353F948C-2CE5-4A10-A7B6-52A2BD1C0C60}" destId="{61581778-CA6F-446F-84B9-5E6E7C20E2A6}" srcOrd="1" destOrd="0" presId="urn:microsoft.com/office/officeart/2005/8/layout/vList3"/>
    <dgm:cxn modelId="{1F35D22C-65D2-4F6A-8019-FE35FC5C4EC5}" type="presParOf" srcId="{C2E64075-918E-433A-BFEC-9659334E109B}" destId="{DF6472D6-B040-4B81-B1B9-E7CAC0544A5C}" srcOrd="11" destOrd="0" presId="urn:microsoft.com/office/officeart/2005/8/layout/vList3"/>
    <dgm:cxn modelId="{8A8C304F-A8BE-445F-939E-90DD16C08E92}" type="presParOf" srcId="{C2E64075-918E-433A-BFEC-9659334E109B}" destId="{BD2580FC-E69F-4D19-9EE8-68491BC3D25E}" srcOrd="12" destOrd="0" presId="urn:microsoft.com/office/officeart/2005/8/layout/vList3"/>
    <dgm:cxn modelId="{F9730B7C-EBE0-4CE1-9894-E0A06B1CEEA8}" type="presParOf" srcId="{BD2580FC-E69F-4D19-9EE8-68491BC3D25E}" destId="{22515BA6-803A-4ECA-BEED-82021F8B2ECE}" srcOrd="0" destOrd="0" presId="urn:microsoft.com/office/officeart/2005/8/layout/vList3"/>
    <dgm:cxn modelId="{FCB953A9-3238-4BE2-B2A3-70C014438835}" type="presParOf" srcId="{BD2580FC-E69F-4D19-9EE8-68491BC3D25E}" destId="{F63BD2CA-17A1-4299-B26E-137F96FDFA88}"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C3C69-56C2-4002-BF88-CC14594BFC68}">
      <dsp:nvSpPr>
        <dsp:cNvPr id="0" name=""/>
        <dsp:cNvSpPr/>
      </dsp:nvSpPr>
      <dsp:spPr>
        <a:xfrm>
          <a:off x="1480987" y="354802"/>
          <a:ext cx="4402616" cy="4402616"/>
        </a:xfrm>
        <a:prstGeom prst="pie">
          <a:avLst>
            <a:gd name="adj1" fmla="val 1620000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a:t>1. R&amp;I programme</a:t>
          </a:r>
        </a:p>
      </dsp:txBody>
      <dsp:txXfrm>
        <a:off x="3818043" y="1267296"/>
        <a:ext cx="1624775" cy="1205478"/>
      </dsp:txXfrm>
    </dsp:sp>
    <dsp:sp modelId="{6B926921-D1B9-4EC0-B5C5-E932A34BD48E}">
      <dsp:nvSpPr>
        <dsp:cNvPr id="0" name=""/>
        <dsp:cNvSpPr/>
      </dsp:nvSpPr>
      <dsp:spPr>
        <a:xfrm>
          <a:off x="1480987" y="502604"/>
          <a:ext cx="4402616" cy="4402616"/>
        </a:xfrm>
        <a:prstGeom prst="pie">
          <a:avLst>
            <a:gd name="adj1" fmla="val 0"/>
            <a:gd name="adj2" fmla="val 54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a:t>2. Living labs and lighthouses</a:t>
          </a:r>
        </a:p>
      </dsp:txBody>
      <dsp:txXfrm>
        <a:off x="3818043" y="2787247"/>
        <a:ext cx="1624775" cy="1205478"/>
      </dsp:txXfrm>
    </dsp:sp>
    <dsp:sp modelId="{E98F4A80-62AA-45EB-9749-4F699A9470AA}">
      <dsp:nvSpPr>
        <dsp:cNvPr id="0" name=""/>
        <dsp:cNvSpPr/>
      </dsp:nvSpPr>
      <dsp:spPr>
        <a:xfrm>
          <a:off x="1333185" y="502604"/>
          <a:ext cx="4402616" cy="4402616"/>
        </a:xfrm>
        <a:prstGeom prst="pie">
          <a:avLst>
            <a:gd name="adj1" fmla="val 5400000"/>
            <a:gd name="adj2" fmla="val 108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a:t>3. Soil monitoring</a:t>
          </a:r>
        </a:p>
      </dsp:txBody>
      <dsp:txXfrm>
        <a:off x="1773971" y="2787247"/>
        <a:ext cx="1624775" cy="1205478"/>
      </dsp:txXfrm>
    </dsp:sp>
    <dsp:sp modelId="{F033CA88-C301-438A-A33A-8F8BD884AC2E}">
      <dsp:nvSpPr>
        <dsp:cNvPr id="0" name=""/>
        <dsp:cNvSpPr/>
      </dsp:nvSpPr>
      <dsp:spPr>
        <a:xfrm>
          <a:off x="1264966" y="299989"/>
          <a:ext cx="4539053" cy="4512241"/>
        </a:xfrm>
        <a:prstGeom prst="pie">
          <a:avLst>
            <a:gd name="adj1" fmla="val 108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b="1" kern="1200" dirty="0">
            <a:latin typeface="Arial" panose="020B0604020202020204" pitchFamily="34" charset="0"/>
            <a:cs typeface="Arial" panose="020B0604020202020204" pitchFamily="34" charset="0"/>
          </a:endParaRPr>
        </a:p>
        <a:p>
          <a:pPr lvl="0" algn="ctr" defTabSz="755650">
            <a:lnSpc>
              <a:spcPct val="90000"/>
            </a:lnSpc>
            <a:spcBef>
              <a:spcPct val="0"/>
            </a:spcBef>
            <a:spcAft>
              <a:spcPct val="35000"/>
            </a:spcAft>
          </a:pPr>
          <a:r>
            <a:rPr lang="en-US" sz="1700" b="1" kern="1200" dirty="0">
              <a:latin typeface="Arial" panose="020B0604020202020204" pitchFamily="34" charset="0"/>
              <a:cs typeface="Arial" panose="020B0604020202020204" pitchFamily="34" charset="0"/>
            </a:rPr>
            <a:t>4. Soil literacy, communication citizen engagement</a:t>
          </a:r>
        </a:p>
      </dsp:txBody>
      <dsp:txXfrm>
        <a:off x="1719412" y="1235205"/>
        <a:ext cx="1675126" cy="1235494"/>
      </dsp:txXfrm>
    </dsp:sp>
    <dsp:sp modelId="{FCCF982F-FBA8-42A4-983E-F3BA998E1708}">
      <dsp:nvSpPr>
        <dsp:cNvPr id="0" name=""/>
        <dsp:cNvSpPr/>
      </dsp:nvSpPr>
      <dsp:spPr>
        <a:xfrm>
          <a:off x="1208444" y="82259"/>
          <a:ext cx="4947702" cy="4947702"/>
        </a:xfrm>
        <a:prstGeom prst="circularArrow">
          <a:avLst>
            <a:gd name="adj1" fmla="val 5085"/>
            <a:gd name="adj2" fmla="val 327528"/>
            <a:gd name="adj3" fmla="val 21272472"/>
            <a:gd name="adj4" fmla="val 16200000"/>
            <a:gd name="adj5" fmla="val 59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7B38BCB-B562-40BC-A2DD-31E5D23621D4}">
      <dsp:nvSpPr>
        <dsp:cNvPr id="0" name=""/>
        <dsp:cNvSpPr/>
      </dsp:nvSpPr>
      <dsp:spPr>
        <a:xfrm>
          <a:off x="1208444" y="230061"/>
          <a:ext cx="4947702" cy="4947702"/>
        </a:xfrm>
        <a:prstGeom prst="circularArrow">
          <a:avLst>
            <a:gd name="adj1" fmla="val 5085"/>
            <a:gd name="adj2" fmla="val 327528"/>
            <a:gd name="adj3" fmla="val 5072472"/>
            <a:gd name="adj4" fmla="val 0"/>
            <a:gd name="adj5" fmla="val 59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DCC8FCF-D1AB-42BA-B2D6-459240E79DB4}">
      <dsp:nvSpPr>
        <dsp:cNvPr id="0" name=""/>
        <dsp:cNvSpPr/>
      </dsp:nvSpPr>
      <dsp:spPr>
        <a:xfrm>
          <a:off x="1060642" y="230061"/>
          <a:ext cx="4947702" cy="4947702"/>
        </a:xfrm>
        <a:prstGeom prst="circularArrow">
          <a:avLst>
            <a:gd name="adj1" fmla="val 5085"/>
            <a:gd name="adj2" fmla="val 327528"/>
            <a:gd name="adj3" fmla="val 10472472"/>
            <a:gd name="adj4" fmla="val 5400000"/>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FE040FD-61CF-4BFB-8DAD-C86485CEBBB9}">
      <dsp:nvSpPr>
        <dsp:cNvPr id="0" name=""/>
        <dsp:cNvSpPr/>
      </dsp:nvSpPr>
      <dsp:spPr>
        <a:xfrm>
          <a:off x="1060067" y="81799"/>
          <a:ext cx="4947702" cy="4947702"/>
        </a:xfrm>
        <a:prstGeom prst="circularArrow">
          <a:avLst>
            <a:gd name="adj1" fmla="val 5085"/>
            <a:gd name="adj2" fmla="val 327528"/>
            <a:gd name="adj3" fmla="val 15872472"/>
            <a:gd name="adj4" fmla="val 10800000"/>
            <a:gd name="adj5" fmla="val 5932"/>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09E04-6ED6-4D85-BE52-979785A29E46}">
      <dsp:nvSpPr>
        <dsp:cNvPr id="0" name=""/>
        <dsp:cNvSpPr/>
      </dsp:nvSpPr>
      <dsp:spPr>
        <a:xfrm rot="10800000">
          <a:off x="1926395" y="1173"/>
          <a:ext cx="7303083" cy="347586"/>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276" tIns="53340" rIns="99568" bIns="53340" numCol="1" spcCol="1270" anchor="ctr" anchorCtr="0">
          <a:noAutofit/>
        </a:bodyPr>
        <a:lstStyle/>
        <a:p>
          <a:pPr lvl="0" algn="l" defTabSz="622300">
            <a:lnSpc>
              <a:spcPct val="90000"/>
            </a:lnSpc>
            <a:spcBef>
              <a:spcPct val="0"/>
            </a:spcBef>
            <a:spcAft>
              <a:spcPct val="35000"/>
            </a:spcAft>
          </a:pPr>
          <a:r>
            <a:rPr lang="en-US" sz="1400" b="0" kern="1200" dirty="0">
              <a:solidFill>
                <a:schemeClr val="tx1"/>
              </a:solidFill>
              <a:latin typeface="Arial" panose="020B0604020202020204" pitchFamily="34" charset="0"/>
              <a:cs typeface="Arial" panose="020B0604020202020204" pitchFamily="34" charset="0"/>
            </a:rPr>
            <a:t>200+ co-creation and engagement events since September </a:t>
          </a:r>
          <a:r>
            <a:rPr lang="en-US" sz="1400" b="0" kern="1200" dirty="0" smtClean="0">
              <a:solidFill>
                <a:schemeClr val="tx1"/>
              </a:solidFill>
              <a:latin typeface="Arial" panose="020B0604020202020204" pitchFamily="34" charset="0"/>
              <a:cs typeface="Arial" panose="020B0604020202020204" pitchFamily="34" charset="0"/>
            </a:rPr>
            <a:t>2019</a:t>
          </a:r>
          <a:endParaRPr lang="en-US" sz="1400" b="0" u="none" kern="1200" dirty="0">
            <a:solidFill>
              <a:schemeClr val="tx1"/>
            </a:solidFill>
            <a:latin typeface="Arial" panose="020B0604020202020204" pitchFamily="34" charset="0"/>
            <a:cs typeface="Arial" panose="020B0604020202020204" pitchFamily="34" charset="0"/>
          </a:endParaRPr>
        </a:p>
      </dsp:txBody>
      <dsp:txXfrm rot="10800000">
        <a:off x="2013291" y="1173"/>
        <a:ext cx="7216187" cy="347586"/>
      </dsp:txXfrm>
    </dsp:sp>
    <dsp:sp modelId="{ADF5705A-41F9-4C91-A945-2AB9F25A0016}">
      <dsp:nvSpPr>
        <dsp:cNvPr id="0" name=""/>
        <dsp:cNvSpPr/>
      </dsp:nvSpPr>
      <dsp:spPr>
        <a:xfrm>
          <a:off x="1752602" y="1173"/>
          <a:ext cx="347586" cy="347586"/>
        </a:xfrm>
        <a:prstGeom prst="ellipse">
          <a:avLst/>
        </a:prstGeom>
        <a:blipFill>
          <a:blip xmlns:r="http://schemas.openxmlformats.org/officeDocument/2006/relationships" r:embed="rId1"/>
          <a:stretch>
            <a:fillRect/>
          </a:stretch>
        </a:blipFill>
        <a:ln w="254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BC31C1DB-BB77-4BFF-B65A-2217982248B4}">
      <dsp:nvSpPr>
        <dsp:cNvPr id="0" name=""/>
        <dsp:cNvSpPr/>
      </dsp:nvSpPr>
      <dsp:spPr>
        <a:xfrm rot="10800000">
          <a:off x="1915440" y="454112"/>
          <a:ext cx="7303083" cy="347586"/>
        </a:xfrm>
        <a:prstGeom prst="homePlate">
          <a:avLst/>
        </a:prstGeom>
        <a:solidFill>
          <a:schemeClr val="dk2">
            <a:hueOff val="0"/>
            <a:satOff val="0"/>
            <a:lumOff val="0"/>
            <a:alpha val="7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276" tIns="53340" rIns="99568" bIns="53340" numCol="1" spcCol="1270" anchor="ctr" anchorCtr="0">
          <a:noAutofit/>
        </a:bodyPr>
        <a:lstStyle/>
        <a:p>
          <a:pPr lvl="0" algn="l" defTabSz="622300" rtl="0">
            <a:lnSpc>
              <a:spcPct val="90000"/>
            </a:lnSpc>
            <a:spcBef>
              <a:spcPct val="0"/>
            </a:spcBef>
            <a:spcAft>
              <a:spcPct val="35000"/>
            </a:spcAft>
          </a:pPr>
          <a:r>
            <a:rPr kumimoji="0" lang="en-IE" sz="1400" b="0" i="0" u="none" strike="noStrike" kern="1200"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S</a:t>
          </a:r>
          <a:r>
            <a:rPr kumimoji="0" lang="en-150" sz="1400" b="0" i="0" u="none" strike="noStrike" kern="1200" cap="none" spc="0" normalizeH="0" baseline="0" noProof="0" dirty="0" err="1">
              <a:ln/>
              <a:solidFill>
                <a:schemeClr val="tx1"/>
              </a:solidFill>
              <a:effectLst/>
              <a:uLnTx/>
              <a:uFillTx/>
              <a:latin typeface="Arial" panose="020B0604020202020204" pitchFamily="34" charset="0"/>
              <a:ea typeface="+mn-ea"/>
              <a:cs typeface="Arial" panose="020B0604020202020204" pitchFamily="34" charset="0"/>
            </a:rPr>
            <a:t>ocial</a:t>
          </a:r>
          <a:r>
            <a:rPr kumimoji="0" lang="en-150" sz="1400" b="0" i="0" u="none" strike="noStrike" kern="1200"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 media campaigns including </a:t>
          </a:r>
          <a:r>
            <a:rPr kumimoji="0" lang="en-IE" sz="1400" b="0" i="0" u="none" strike="noStrike" kern="1200"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2 campaigns #EIPAgriSoil; </a:t>
          </a:r>
          <a:r>
            <a:rPr kumimoji="0" lang="en-IE" sz="1400" b="1" i="0" u="sng" strike="noStrike" kern="1200"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new one planned in 2022 </a:t>
          </a:r>
          <a:endParaRPr lang="en-US" sz="1400" b="1" u="sng" kern="1200" dirty="0">
            <a:solidFill>
              <a:schemeClr val="tx1"/>
            </a:solidFill>
            <a:latin typeface="Arial" panose="020B0604020202020204" pitchFamily="34" charset="0"/>
            <a:cs typeface="Arial" panose="020B0604020202020204" pitchFamily="34" charset="0"/>
          </a:endParaRPr>
        </a:p>
      </dsp:txBody>
      <dsp:txXfrm rot="10800000">
        <a:off x="2002336" y="454112"/>
        <a:ext cx="7216187" cy="347586"/>
      </dsp:txXfrm>
    </dsp:sp>
    <dsp:sp modelId="{82B38E9A-7F24-4570-9CA3-CFC19069EE63}">
      <dsp:nvSpPr>
        <dsp:cNvPr id="0" name=""/>
        <dsp:cNvSpPr/>
      </dsp:nvSpPr>
      <dsp:spPr>
        <a:xfrm>
          <a:off x="1752602" y="435655"/>
          <a:ext cx="347586" cy="347586"/>
        </a:xfrm>
        <a:prstGeom prst="ellipse">
          <a:avLst/>
        </a:prstGeom>
        <a:blipFill>
          <a:blip xmlns:r="http://schemas.openxmlformats.org/officeDocument/2006/relationships" r:embed="rId2">
            <a:biLevel thresh="75000"/>
            <a:extLst>
              <a:ext uri="{BEBA8EAE-BF5A-486C-A8C5-ECC9F3942E4B}">
                <a14:imgProps xmlns:a14="http://schemas.microsoft.com/office/drawing/2010/main">
                  <a14:imgLayer r:embed="rId3">
                    <a14:imgEffect>
                      <a14:colorTemperature colorTemp="11200"/>
                    </a14:imgEffect>
                    <a14:imgEffect>
                      <a14:saturation sat="0"/>
                    </a14:imgEffect>
                  </a14:imgLayer>
                </a14:imgProps>
              </a:ext>
            </a:extLst>
          </a:blip>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7BF3D441-D2F3-4241-93D9-DF27EC1A6CB2}">
      <dsp:nvSpPr>
        <dsp:cNvPr id="0" name=""/>
        <dsp:cNvSpPr/>
      </dsp:nvSpPr>
      <dsp:spPr>
        <a:xfrm rot="10800000">
          <a:off x="1926395" y="870138"/>
          <a:ext cx="7303083" cy="347586"/>
        </a:xfrm>
        <a:prstGeom prst="homePlate">
          <a:avLst/>
        </a:prstGeom>
        <a:solidFill>
          <a:schemeClr val="dk2">
            <a:hueOff val="0"/>
            <a:satOff val="0"/>
            <a:lumOff val="0"/>
            <a:alpha val="6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276" tIns="53340" rIns="99568" bIns="53340" numCol="1" spcCol="1270" anchor="ctr" anchorCtr="0">
          <a:noAutofit/>
        </a:bodyPr>
        <a:lstStyle/>
        <a:p>
          <a:pPr lvl="0" algn="l" defTabSz="622300" rtl="0">
            <a:lnSpc>
              <a:spcPct val="90000"/>
            </a:lnSpc>
            <a:spcBef>
              <a:spcPct val="0"/>
            </a:spcBef>
            <a:spcAft>
              <a:spcPct val="35000"/>
            </a:spcAft>
          </a:pPr>
          <a:r>
            <a:rPr kumimoji="0" lang="en-IE" sz="1400" b="0" i="0" u="none" strike="noStrike" kern="1200"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S</a:t>
          </a:r>
          <a:r>
            <a:rPr kumimoji="0" lang="en-150" sz="1400" b="0" i="0" u="none" strike="noStrike" kern="1200" cap="none" spc="0" normalizeH="0" baseline="0" noProof="0" dirty="0" err="1">
              <a:ln/>
              <a:solidFill>
                <a:schemeClr val="tx1"/>
              </a:solidFill>
              <a:effectLst/>
              <a:uLnTx/>
              <a:uFillTx/>
              <a:latin typeface="Arial" panose="020B0604020202020204" pitchFamily="34" charset="0"/>
              <a:ea typeface="+mn-ea"/>
              <a:cs typeface="Arial" panose="020B0604020202020204" pitchFamily="34" charset="0"/>
            </a:rPr>
            <a:t>everal</a:t>
          </a:r>
          <a:r>
            <a:rPr kumimoji="0" lang="en-150" sz="1400" b="0" i="0" u="none" strike="noStrike" kern="1200"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 a</a:t>
          </a:r>
          <a:r>
            <a:rPr kumimoji="0" lang="en-IE" sz="1400" b="0" i="0" u="none" strike="noStrike" kern="1200" cap="none" spc="0" normalizeH="0" baseline="0" noProof="0" dirty="0" err="1">
              <a:ln/>
              <a:solidFill>
                <a:schemeClr val="tx1"/>
              </a:solidFill>
              <a:effectLst/>
              <a:uLnTx/>
              <a:uFillTx/>
              <a:latin typeface="Arial" panose="020B0604020202020204" pitchFamily="34" charset="0"/>
              <a:ea typeface="+mn-ea"/>
              <a:cs typeface="Arial" panose="020B0604020202020204" pitchFamily="34" charset="0"/>
            </a:rPr>
            <a:t>rticles</a:t>
          </a:r>
          <a:r>
            <a:rPr kumimoji="0" lang="en-IE" sz="1400" b="0" i="0" u="none" strike="noStrike" kern="1200"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 press releases, newsletters, 4</a:t>
          </a:r>
          <a:r>
            <a:rPr kumimoji="0" lang="en-150" sz="1400" b="0" i="0" u="none" strike="noStrike" kern="1200"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 </a:t>
          </a:r>
          <a:r>
            <a:rPr kumimoji="0" lang="en-IE" sz="1400" b="0" i="0" u="none" strike="noStrike" kern="1200"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videos</a:t>
          </a:r>
          <a:r>
            <a:rPr kumimoji="0" lang="en-150" sz="1400" b="0" i="0" u="none" strike="noStrike" kern="1200"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 </a:t>
          </a:r>
          <a:r>
            <a:rPr lang="en-IE" sz="1400" b="0" kern="1200" dirty="0">
              <a:solidFill>
                <a:schemeClr val="tx1"/>
              </a:solidFill>
              <a:latin typeface="Arial" panose="020B0604020202020204" pitchFamily="34" charset="0"/>
              <a:cs typeface="Arial" panose="020B0604020202020204" pitchFamily="34" charset="0"/>
            </a:rPr>
            <a:t>2 factsheets</a:t>
          </a:r>
          <a:endParaRPr lang="en-US" sz="1400" b="0" kern="1200" dirty="0">
            <a:solidFill>
              <a:schemeClr val="tx1"/>
            </a:solidFill>
            <a:latin typeface="Arial" panose="020B0604020202020204" pitchFamily="34" charset="0"/>
            <a:cs typeface="Arial" panose="020B0604020202020204" pitchFamily="34" charset="0"/>
          </a:endParaRPr>
        </a:p>
      </dsp:txBody>
      <dsp:txXfrm rot="10800000">
        <a:off x="2013291" y="870138"/>
        <a:ext cx="7216187" cy="347586"/>
      </dsp:txXfrm>
    </dsp:sp>
    <dsp:sp modelId="{45699D12-C281-425A-A436-6A30D05DCF5E}">
      <dsp:nvSpPr>
        <dsp:cNvPr id="0" name=""/>
        <dsp:cNvSpPr/>
      </dsp:nvSpPr>
      <dsp:spPr>
        <a:xfrm>
          <a:off x="1752602" y="870138"/>
          <a:ext cx="347586" cy="347586"/>
        </a:xfrm>
        <a:prstGeom prst="ellipse">
          <a:avLst/>
        </a:prstGeom>
        <a:blipFill dpi="0" rotWithShape="1">
          <a:blip xmlns:r="http://schemas.openxmlformats.org/officeDocument/2006/relationships" r:embed="rId4"/>
          <a:srcRect/>
          <a:stretch>
            <a:fillRect l="-7519" t="-7519" r="-7519" b="-7519"/>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61816D86-6222-411F-B452-40481F2888E7}">
      <dsp:nvSpPr>
        <dsp:cNvPr id="0" name=""/>
        <dsp:cNvSpPr/>
      </dsp:nvSpPr>
      <dsp:spPr>
        <a:xfrm rot="10800000">
          <a:off x="1926395" y="1304620"/>
          <a:ext cx="7303083" cy="347586"/>
        </a:xfrm>
        <a:prstGeom prst="homePlate">
          <a:avLst/>
        </a:prstGeom>
        <a:solidFill>
          <a:schemeClr val="dk2">
            <a:hueOff val="0"/>
            <a:satOff val="0"/>
            <a:lumOff val="0"/>
            <a:alpha val="49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276" tIns="53340" rIns="99568" bIns="53340" numCol="1" spcCol="1270" anchor="ctr" anchorCtr="0">
          <a:noAutofit/>
        </a:bodyPr>
        <a:lstStyle/>
        <a:p>
          <a:pPr lvl="0" algn="l" defTabSz="622300" rtl="0">
            <a:lnSpc>
              <a:spcPct val="90000"/>
            </a:lnSpc>
            <a:spcBef>
              <a:spcPct val="0"/>
            </a:spcBef>
            <a:spcAft>
              <a:spcPct val="35000"/>
            </a:spcAft>
          </a:pPr>
          <a:r>
            <a:rPr kumimoji="0" lang="en-IE" sz="1400" b="0" i="0" u="none" strike="noStrike" kern="1200"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2 Podcast episodes</a:t>
          </a:r>
          <a:endParaRPr lang="en-US" sz="1400" b="0" kern="1200" dirty="0">
            <a:solidFill>
              <a:schemeClr val="tx1"/>
            </a:solidFill>
            <a:latin typeface="Arial" panose="020B0604020202020204" pitchFamily="34" charset="0"/>
            <a:cs typeface="Arial" panose="020B0604020202020204" pitchFamily="34" charset="0"/>
          </a:endParaRPr>
        </a:p>
      </dsp:txBody>
      <dsp:txXfrm rot="10800000">
        <a:off x="2013291" y="1304620"/>
        <a:ext cx="7216187" cy="347586"/>
      </dsp:txXfrm>
    </dsp:sp>
    <dsp:sp modelId="{ABA1E72B-673B-4033-8682-5BBB561A22E6}">
      <dsp:nvSpPr>
        <dsp:cNvPr id="0" name=""/>
        <dsp:cNvSpPr/>
      </dsp:nvSpPr>
      <dsp:spPr>
        <a:xfrm>
          <a:off x="1752602" y="1304620"/>
          <a:ext cx="347586" cy="347586"/>
        </a:xfrm>
        <a:prstGeom prst="ellipse">
          <a:avLst/>
        </a:prstGeom>
        <a:blipFill dpi="0" rotWithShape="1">
          <a:blip xmlns:r="http://schemas.openxmlformats.org/officeDocument/2006/relationships" r:embed="rId5"/>
          <a:srcRect/>
          <a:stretch>
            <a:fillRect/>
          </a:stretch>
        </a:blipFill>
        <a:ln w="254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8CDD9AA6-E62F-4550-BCE9-59B4D61F90D2}">
      <dsp:nvSpPr>
        <dsp:cNvPr id="0" name=""/>
        <dsp:cNvSpPr/>
      </dsp:nvSpPr>
      <dsp:spPr>
        <a:xfrm rot="10800000">
          <a:off x="1926395" y="1739103"/>
          <a:ext cx="7303083" cy="347586"/>
        </a:xfrm>
        <a:prstGeom prst="homePlate">
          <a:avLst/>
        </a:prstGeom>
        <a:solidFill>
          <a:schemeClr val="dk2">
            <a:hueOff val="0"/>
            <a:satOff val="0"/>
            <a:lumOff val="0"/>
            <a:alpha val="6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276" tIns="53340" rIns="99568" bIns="53340" numCol="1" spcCol="1270" anchor="ctr" anchorCtr="0">
          <a:noAutofit/>
        </a:bodyPr>
        <a:lstStyle/>
        <a:p>
          <a:pPr lvl="0" algn="l" defTabSz="622300" rtl="0">
            <a:lnSpc>
              <a:spcPct val="90000"/>
            </a:lnSpc>
            <a:spcBef>
              <a:spcPct val="0"/>
            </a:spcBef>
            <a:spcAft>
              <a:spcPct val="35000"/>
            </a:spcAft>
          </a:pPr>
          <a:r>
            <a:rPr kumimoji="0" lang="en-IE" sz="1400" b="0" i="0" u="none" strike="noStrike" kern="1200" cap="none" spc="0" normalizeH="0" baseline="0" noProof="0">
              <a:ln/>
              <a:solidFill>
                <a:schemeClr val="tx1"/>
              </a:solidFill>
              <a:effectLst/>
              <a:uLnTx/>
              <a:uFillTx/>
              <a:latin typeface="Arial" panose="020B0604020202020204" pitchFamily="34" charset="0"/>
              <a:ea typeface="+mn-ea"/>
              <a:cs typeface="Arial" panose="020B0604020202020204" pitchFamily="34" charset="0"/>
            </a:rPr>
            <a:t>1 Soil health results pack</a:t>
          </a:r>
          <a:endParaRPr lang="en-US" sz="1400" b="0" kern="1200" dirty="0">
            <a:solidFill>
              <a:schemeClr val="tx1"/>
            </a:solidFill>
            <a:latin typeface="Arial" panose="020B0604020202020204" pitchFamily="34" charset="0"/>
            <a:cs typeface="Arial" panose="020B0604020202020204" pitchFamily="34" charset="0"/>
          </a:endParaRPr>
        </a:p>
      </dsp:txBody>
      <dsp:txXfrm rot="10800000">
        <a:off x="2013291" y="1739103"/>
        <a:ext cx="7216187" cy="347586"/>
      </dsp:txXfrm>
    </dsp:sp>
    <dsp:sp modelId="{49FB0699-F91D-4E1E-A555-244BB8628A47}">
      <dsp:nvSpPr>
        <dsp:cNvPr id="0" name=""/>
        <dsp:cNvSpPr/>
      </dsp:nvSpPr>
      <dsp:spPr>
        <a:xfrm>
          <a:off x="1752602" y="1739103"/>
          <a:ext cx="347586" cy="347586"/>
        </a:xfrm>
        <a:prstGeom prst="ellipse">
          <a:avLst/>
        </a:prstGeom>
        <a:blipFill>
          <a:blip xmlns:r="http://schemas.openxmlformats.org/officeDocument/2006/relationships" r:embed="rId6"/>
          <a:stretch>
            <a:fillRect/>
          </a:stretch>
        </a:blipFill>
        <a:ln w="254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61581778-CA6F-446F-84B9-5E6E7C20E2A6}">
      <dsp:nvSpPr>
        <dsp:cNvPr id="0" name=""/>
        <dsp:cNvSpPr/>
      </dsp:nvSpPr>
      <dsp:spPr>
        <a:xfrm rot="10800000">
          <a:off x="1926395" y="2173586"/>
          <a:ext cx="7303083" cy="347586"/>
        </a:xfrm>
        <a:prstGeom prst="homePlate">
          <a:avLst/>
        </a:prstGeom>
        <a:solidFill>
          <a:schemeClr val="dk2">
            <a:hueOff val="0"/>
            <a:satOff val="0"/>
            <a:lumOff val="0"/>
            <a:alpha val="7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276" tIns="53340" rIns="99568" bIns="53340" numCol="1" spcCol="1270" anchor="ctr" anchorCtr="0">
          <a:noAutofit/>
        </a:bodyPr>
        <a:lstStyle/>
        <a:p>
          <a:pPr lvl="0" algn="l" defTabSz="622300" rtl="0">
            <a:lnSpc>
              <a:spcPct val="90000"/>
            </a:lnSpc>
            <a:spcBef>
              <a:spcPct val="0"/>
            </a:spcBef>
            <a:spcAft>
              <a:spcPct val="35000"/>
            </a:spcAft>
          </a:pPr>
          <a:r>
            <a:rPr kumimoji="0" lang="en-IE" sz="1400" b="0" i="0" u="none" strike="noStrike" kern="1200"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Interactive games for kids and adults</a:t>
          </a:r>
          <a:r>
            <a:rPr kumimoji="0" lang="en-150" sz="1400" b="0" i="0" u="none" strike="noStrike" kern="1200"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a:t>
          </a:r>
          <a:r>
            <a:rPr kumimoji="0" lang="en-IE" sz="1400" b="0" i="0" u="none" strike="noStrike" kern="1200" cap="none" spc="0" normalizeH="0" noProof="0" dirty="0">
              <a:ln/>
              <a:solidFill>
                <a:schemeClr val="tx1"/>
              </a:solidFill>
              <a:effectLst/>
              <a:uLnTx/>
              <a:uFillTx/>
              <a:latin typeface="Arial" panose="020B0604020202020204" pitchFamily="34" charset="0"/>
              <a:ea typeface="+mn-ea"/>
              <a:cs typeface="Arial" panose="020B0604020202020204" pitchFamily="34" charset="0"/>
            </a:rPr>
            <a:t> including composting training</a:t>
          </a:r>
          <a:endParaRPr lang="en-US" sz="1400" b="0" kern="1200" dirty="0">
            <a:solidFill>
              <a:schemeClr val="tx1"/>
            </a:solidFill>
            <a:latin typeface="Arial" panose="020B0604020202020204" pitchFamily="34" charset="0"/>
            <a:cs typeface="Arial" panose="020B0604020202020204" pitchFamily="34" charset="0"/>
          </a:endParaRPr>
        </a:p>
      </dsp:txBody>
      <dsp:txXfrm rot="10800000">
        <a:off x="2013291" y="2173586"/>
        <a:ext cx="7216187" cy="347586"/>
      </dsp:txXfrm>
    </dsp:sp>
    <dsp:sp modelId="{476D51C5-8105-4A3F-BEA0-999BCDA52682}">
      <dsp:nvSpPr>
        <dsp:cNvPr id="0" name=""/>
        <dsp:cNvSpPr/>
      </dsp:nvSpPr>
      <dsp:spPr>
        <a:xfrm>
          <a:off x="1752602" y="2173586"/>
          <a:ext cx="347586" cy="347586"/>
        </a:xfrm>
        <a:prstGeom prst="ellipse">
          <a:avLst/>
        </a:prstGeom>
        <a:blipFill dpi="0" rotWithShape="1">
          <a:blip xmlns:r="http://schemas.openxmlformats.org/officeDocument/2006/relationships" r:embed="rId7"/>
          <a:srcRect/>
          <a:stretch>
            <a:fillRect l="-3203" t="-3203" r="-3203" b="-3203"/>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F63BD2CA-17A1-4299-B26E-137F96FDFA88}">
      <dsp:nvSpPr>
        <dsp:cNvPr id="0" name=""/>
        <dsp:cNvSpPr/>
      </dsp:nvSpPr>
      <dsp:spPr>
        <a:xfrm rot="10800000">
          <a:off x="1926395" y="2608068"/>
          <a:ext cx="7303083" cy="347586"/>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276" tIns="53340" rIns="99568" bIns="53340" numCol="1" spcCol="1270" anchor="ctr" anchorCtr="0">
          <a:noAutofit/>
        </a:bodyPr>
        <a:lstStyle/>
        <a:p>
          <a:pPr lvl="0" algn="l" defTabSz="622300" rtl="0">
            <a:lnSpc>
              <a:spcPct val="90000"/>
            </a:lnSpc>
            <a:spcBef>
              <a:spcPct val="0"/>
            </a:spcBef>
            <a:spcAft>
              <a:spcPct val="35000"/>
            </a:spcAft>
          </a:pPr>
          <a:r>
            <a:rPr kumimoji="0" lang="en-IE" sz="1400" b="0" i="0" u="none" strike="noStrike" kern="1200"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Survey sent to </a:t>
          </a:r>
          <a:r>
            <a:rPr kumimoji="0" lang="en-IE" sz="1400" b="1" i="0" u="none" strike="noStrike" kern="1200"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7000+</a:t>
          </a:r>
          <a:r>
            <a:rPr kumimoji="0" lang="en-IE" sz="1400" b="0" i="0" u="none" strike="noStrike" kern="1200" cap="none" spc="0" normalizeH="0" baseline="0" noProof="0" dirty="0">
              <a:ln/>
              <a:solidFill>
                <a:schemeClr val="tx1"/>
              </a:solidFill>
              <a:effectLst/>
              <a:uLnTx/>
              <a:uFillTx/>
              <a:latin typeface="Arial" panose="020B0604020202020204" pitchFamily="34" charset="0"/>
              <a:ea typeface="+mn-ea"/>
              <a:cs typeface="Arial" panose="020B0604020202020204" pitchFamily="34" charset="0"/>
            </a:rPr>
            <a:t> contacts across Europe and 2500+ contributions received </a:t>
          </a:r>
          <a:endParaRPr lang="en-US" sz="1400" b="0" kern="1200" dirty="0">
            <a:solidFill>
              <a:schemeClr val="tx1"/>
            </a:solidFill>
            <a:latin typeface="Arial" panose="020B0604020202020204" pitchFamily="34" charset="0"/>
            <a:cs typeface="Arial" panose="020B0604020202020204" pitchFamily="34" charset="0"/>
          </a:endParaRPr>
        </a:p>
      </dsp:txBody>
      <dsp:txXfrm rot="10800000">
        <a:off x="2013291" y="2608068"/>
        <a:ext cx="7216187" cy="347586"/>
      </dsp:txXfrm>
    </dsp:sp>
    <dsp:sp modelId="{22515BA6-803A-4ECA-BEED-82021F8B2ECE}">
      <dsp:nvSpPr>
        <dsp:cNvPr id="0" name=""/>
        <dsp:cNvSpPr/>
      </dsp:nvSpPr>
      <dsp:spPr>
        <a:xfrm>
          <a:off x="1752602" y="2608068"/>
          <a:ext cx="347586" cy="347586"/>
        </a:xfrm>
        <a:prstGeom prst="ellipse">
          <a:avLst/>
        </a:prstGeom>
        <a:blipFill>
          <a:blip xmlns:r="http://schemas.openxmlformats.org/officeDocument/2006/relationships" r:embed="rId8">
            <a:biLevel thresh="75000"/>
          </a:blip>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F8A36-69DA-4629-80F6-A4C94F975EB8}" type="datetimeFigureOut">
              <a:rPr lang="fr-BE" smtClean="0"/>
              <a:t>12-05-22</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E1ACB-28A1-4BA0-BCA1-E28068BAD17D}" type="slidenum">
              <a:rPr lang="fr-BE" smtClean="0"/>
              <a:t>‹#›</a:t>
            </a:fld>
            <a:endParaRPr lang="fr-BE"/>
          </a:p>
        </p:txBody>
      </p:sp>
    </p:spTree>
    <p:extLst>
      <p:ext uri="{BB962C8B-B14F-4D97-AF65-F5344CB8AC3E}">
        <p14:creationId xmlns:p14="http://schemas.microsoft.com/office/powerpoint/2010/main" val="477110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EE1ACB-28A1-4BA0-BCA1-E28068BAD17D}" type="slidenum">
              <a:rPr lang="fr-BE" smtClean="0"/>
              <a:t>3</a:t>
            </a:fld>
            <a:endParaRPr lang="fr-BE"/>
          </a:p>
        </p:txBody>
      </p:sp>
    </p:spTree>
    <p:extLst>
      <p:ext uri="{BB962C8B-B14F-4D97-AF65-F5344CB8AC3E}">
        <p14:creationId xmlns:p14="http://schemas.microsoft.com/office/powerpoint/2010/main" val="3292807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accent3"/>
                </a:solidFill>
                <a:latin typeface="Arial" panose="020B0604020202020204" pitchFamily="34" charset="0"/>
                <a:cs typeface="Arial" panose="020B0604020202020204" pitchFamily="34" charset="0"/>
              </a:rPr>
              <a:t/>
            </a:r>
            <a:br>
              <a:rPr lang="en-GB" dirty="0">
                <a:solidFill>
                  <a:schemeClr val="accent3"/>
                </a:solidFill>
                <a:latin typeface="Arial" panose="020B0604020202020204" pitchFamily="34" charset="0"/>
                <a:cs typeface="Arial" panose="020B0604020202020204" pitchFamily="34" charset="0"/>
              </a:rPr>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4"/>
          <p:cNvSpPr/>
          <p:nvPr/>
        </p:nvSpPr>
        <p:spPr>
          <a:xfrm>
            <a:off x="830549" y="4919104"/>
            <a:ext cx="4691638" cy="5065582"/>
          </a:xfrm>
          <a:prstGeom prst="rect">
            <a:avLst/>
          </a:prstGeom>
        </p:spPr>
        <p:txBody>
          <a:bodyPr wrap="square" lIns="91025" tIns="45512" rIns="91025" bIns="45512">
            <a:spAutoFit/>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With this mission area, EU legislators are recognising the value of soils and the urgency to act. </a:t>
            </a:r>
          </a:p>
          <a:p>
            <a:pPr marL="177800" marR="0" lvl="0" indent="-177800" algn="just"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Soils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perform a range of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vital functions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 e.g. provision of food, clean water, biodiversity and cultural services, nutrient cycling, climate regulation) </a:t>
            </a:r>
          </a:p>
          <a:p>
            <a:pPr marL="190500" marR="0" lvl="1" indent="-171450" algn="just"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Land/soils are a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scarce, non-renewable resource</a:t>
            </a:r>
          </a:p>
          <a:p>
            <a:pPr marL="171450" marR="0" lvl="0" indent="-171450" algn="just"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Soils are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at the center of major societal challenges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(food security, loss of biodiversity,</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climate mitigation and adaptation) </a:t>
            </a:r>
          </a:p>
          <a:p>
            <a:pPr marL="171450" marR="0" lvl="0" indent="-171450" algn="just"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Action on land/soils is critical to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meet political commitments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including the Sustainable Development Goals and the Green Deal. </a:t>
            </a:r>
          </a:p>
          <a:p>
            <a:pPr marL="171450" marR="0" lvl="0" indent="-171450" algn="just"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As Annette has just outlined, there is a growing, promising portfolio of soil research projects. But this is just the beginning of increased efforts to overcome underspending for soil research in the past. </a:t>
            </a:r>
          </a:p>
          <a:p>
            <a:pPr marL="171450" marR="0" lvl="0" indent="-171450" algn="just"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 I hope that the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future mission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the area of soil health and food will be a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game changer for the soil research community, for school and research education, advisors, land managers and the wider public.   </a:t>
            </a:r>
          </a:p>
        </p:txBody>
      </p:sp>
    </p:spTree>
    <p:extLst>
      <p:ext uri="{BB962C8B-B14F-4D97-AF65-F5344CB8AC3E}">
        <p14:creationId xmlns:p14="http://schemas.microsoft.com/office/powerpoint/2010/main" val="315137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accent3"/>
                </a:solidFill>
                <a:latin typeface="Arial" panose="020B0604020202020204" pitchFamily="34" charset="0"/>
                <a:cs typeface="Arial" panose="020B0604020202020204" pitchFamily="34" charset="0"/>
              </a:rPr>
              <a:t/>
            </a:r>
            <a:br>
              <a:rPr lang="en-GB" dirty="0">
                <a:solidFill>
                  <a:schemeClr val="accent3"/>
                </a:solidFill>
                <a:latin typeface="Arial" panose="020B0604020202020204" pitchFamily="34" charset="0"/>
                <a:cs typeface="Arial" panose="020B0604020202020204" pitchFamily="34" charset="0"/>
              </a:rPr>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4"/>
          <p:cNvSpPr/>
          <p:nvPr/>
        </p:nvSpPr>
        <p:spPr>
          <a:xfrm>
            <a:off x="854075" y="4531271"/>
            <a:ext cx="4824536" cy="5142526"/>
          </a:xfrm>
          <a:prstGeom prst="rect">
            <a:avLst/>
          </a:prstGeom>
        </p:spPr>
        <p:txBody>
          <a:bodyPr wrap="square" lIns="91025" tIns="45512" rIns="91025" bIns="45512">
            <a:spAutoFit/>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With this mission area, EU legislators are recognising the value of soils and the urgency to act. </a:t>
            </a:r>
          </a:p>
          <a:p>
            <a:pPr marL="177800" marR="0" lvl="0" indent="-177800" algn="just"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Soils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perform a range of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vital functions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 e.g. provision of food, clean water, biodiversity and cultural services, nutrient cycling, climate regulation) </a:t>
            </a:r>
          </a:p>
          <a:p>
            <a:pPr marL="190500" marR="0" lvl="1" indent="-171450" algn="just"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Land/soils are a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scarce, non-renewable resource</a:t>
            </a:r>
          </a:p>
          <a:p>
            <a:pPr marL="171450" marR="0" lvl="0" indent="-171450" algn="just"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Soils are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at the center of major societal challenges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(food security, loss of biodiversity,</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climate mitigation and adaptation) </a:t>
            </a:r>
          </a:p>
          <a:p>
            <a:pPr marL="171450" marR="0" lvl="0" indent="-171450" algn="just"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Action on land/soils is critical to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meet political commitments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including the Sustainable Development Goals and the Green Deal. </a:t>
            </a:r>
          </a:p>
          <a:p>
            <a:pPr marL="171450" marR="0" lvl="0" indent="-171450" algn="just"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As Annette has just outlined, there is a growing, promising portfolio of soil research projects. But this is just the beginning of increased efforts to overcome underspending for soil research in the past. </a:t>
            </a:r>
          </a:p>
          <a:p>
            <a:pPr marL="171450" marR="0" lvl="0" indent="-171450" algn="just"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 I hope that the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future mission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the area of soil health and food will be a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game changer for the soil research community, for school and research education, advisors, land managers and the wider public.   </a:t>
            </a:r>
          </a:p>
        </p:txBody>
      </p:sp>
    </p:spTree>
    <p:extLst>
      <p:ext uri="{BB962C8B-B14F-4D97-AF65-F5344CB8AC3E}">
        <p14:creationId xmlns:p14="http://schemas.microsoft.com/office/powerpoint/2010/main" val="1777022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8EE1ACB-28A1-4BA0-BCA1-E28068BAD17D}" type="slidenum">
              <a:rPr lang="fr-BE" smtClean="0"/>
              <a:t>9</a:t>
            </a:fld>
            <a:endParaRPr lang="fr-BE"/>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247343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ADC05-EB14-4383-9D2C-7514DB1583DD}"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538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642C3F1-4C76-480D-8101-C04C5C025DDF}" type="slidenum">
              <a:rPr lang="en-GB" smtClean="0"/>
              <a:t>11</a:t>
            </a:fld>
            <a:endParaRPr lang="en-GB"/>
          </a:p>
        </p:txBody>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09846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accent3"/>
                </a:solidFill>
                <a:latin typeface="Arial" panose="020B0604020202020204" pitchFamily="34" charset="0"/>
                <a:cs typeface="Arial" panose="020B0604020202020204" pitchFamily="34" charset="0"/>
              </a:rPr>
              <a:t/>
            </a:r>
            <a:br>
              <a:rPr lang="en-GB" dirty="0">
                <a:solidFill>
                  <a:schemeClr val="accent3"/>
                </a:solidFill>
                <a:latin typeface="Arial" panose="020B0604020202020204" pitchFamily="34" charset="0"/>
                <a:cs typeface="Arial" panose="020B0604020202020204" pitchFamily="34" charset="0"/>
              </a:rPr>
            </a:b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dirty="0"/>
          </a:p>
        </p:txBody>
      </p:sp>
    </p:spTree>
    <p:extLst>
      <p:ext uri="{BB962C8B-B14F-4D97-AF65-F5344CB8AC3E}">
        <p14:creationId xmlns:p14="http://schemas.microsoft.com/office/powerpoint/2010/main" val="236578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9"/>
            <a:ext cx="12191427" cy="6857821"/>
          </a:xfrm>
          <a:prstGeom prst="rect">
            <a:avLst/>
          </a:prstGeom>
        </p:spPr>
      </p:pic>
      <p:sp>
        <p:nvSpPr>
          <p:cNvPr id="5" name="Title 1"/>
          <p:cNvSpPr>
            <a:spLocks noGrp="1"/>
          </p:cNvSpPr>
          <p:nvPr>
            <p:ph type="ctrTitle" hasCustomPrompt="1"/>
          </p:nvPr>
        </p:nvSpPr>
        <p:spPr>
          <a:xfrm>
            <a:off x="406404" y="4350657"/>
            <a:ext cx="9144000" cy="933763"/>
          </a:xfrm>
          <a:prstGeom prst="rect">
            <a:avLst/>
          </a:prstGeom>
        </p:spPr>
        <p:txBody>
          <a:bodyPr anchor="b">
            <a:norm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dirty="0"/>
              <a:t>Click to add title</a:t>
            </a:r>
            <a:endParaRPr lang="en-GB" dirty="0"/>
          </a:p>
        </p:txBody>
      </p:sp>
      <p:sp>
        <p:nvSpPr>
          <p:cNvPr id="6" name="Subtitle 2"/>
          <p:cNvSpPr>
            <a:spLocks noGrp="1"/>
          </p:cNvSpPr>
          <p:nvPr>
            <p:ph type="subTitle" idx="1" hasCustomPrompt="1"/>
          </p:nvPr>
        </p:nvSpPr>
        <p:spPr>
          <a:xfrm>
            <a:off x="420913" y="5305880"/>
            <a:ext cx="9144000" cy="1655762"/>
          </a:xfrm>
          <a:prstGeom prst="rect">
            <a:avLst/>
          </a:prstGeom>
        </p:spPr>
        <p:txBody>
          <a:bodyPr>
            <a:normAutofit/>
          </a:bodyPr>
          <a:lstStyle>
            <a:lvl1pPr marL="0" indent="0" algn="l">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Tree>
    <p:extLst>
      <p:ext uri="{BB962C8B-B14F-4D97-AF65-F5344CB8AC3E}">
        <p14:creationId xmlns:p14="http://schemas.microsoft.com/office/powerpoint/2010/main" val="3350417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4" y="1213"/>
            <a:ext cx="12187431" cy="6855572"/>
          </a:xfrm>
          <a:prstGeom prst="rect">
            <a:avLst/>
          </a:prstGeom>
        </p:spPr>
      </p:pic>
    </p:spTree>
    <p:extLst>
      <p:ext uri="{BB962C8B-B14F-4D97-AF65-F5344CB8AC3E}">
        <p14:creationId xmlns:p14="http://schemas.microsoft.com/office/powerpoint/2010/main" val="1094075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5" y="571"/>
            <a:ext cx="12187429" cy="6856857"/>
          </a:xfrm>
          <a:prstGeom prst="rect">
            <a:avLst/>
          </a:prstGeom>
        </p:spPr>
      </p:pic>
      <p:sp>
        <p:nvSpPr>
          <p:cNvPr id="4" name="Title 1"/>
          <p:cNvSpPr>
            <a:spLocks noGrp="1"/>
          </p:cNvSpPr>
          <p:nvPr>
            <p:ph type="ctrTitle"/>
          </p:nvPr>
        </p:nvSpPr>
        <p:spPr>
          <a:xfrm>
            <a:off x="1433015" y="4585643"/>
            <a:ext cx="10399593" cy="603239"/>
          </a:xfrm>
          <a:prstGeom prst="rect">
            <a:avLst/>
          </a:prstGeom>
        </p:spPr>
        <p:txBody>
          <a:bodyPr anchor="b">
            <a:normAutofit/>
          </a:bodyPr>
          <a:lstStyle>
            <a:lvl1pPr algn="l">
              <a:defRPr sz="32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291763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 y="0"/>
            <a:ext cx="12189460" cy="6858000"/>
          </a:xfrm>
          <a:prstGeom prst="rect">
            <a:avLst/>
          </a:prstGeom>
        </p:spPr>
      </p:pic>
      <p:sp>
        <p:nvSpPr>
          <p:cNvPr id="10"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dirty="0"/>
          </a:p>
        </p:txBody>
      </p:sp>
      <p:sp>
        <p:nvSpPr>
          <p:cNvPr id="6" name="Title 1"/>
          <p:cNvSpPr>
            <a:spLocks noGrp="1"/>
          </p:cNvSpPr>
          <p:nvPr>
            <p:ph type="title" hasCustomPrompt="1"/>
          </p:nvPr>
        </p:nvSpPr>
        <p:spPr>
          <a:xfrm>
            <a:off x="555969" y="3082917"/>
            <a:ext cx="11080186" cy="1616083"/>
          </a:xfrm>
          <a:prstGeom prst="rect">
            <a:avLst/>
          </a:prstGeom>
        </p:spPr>
        <p:txBody>
          <a:bodyPr>
            <a:normAutofit/>
          </a:bodyPr>
          <a:lstStyle>
            <a:lvl1pPr algn="ctr">
              <a:defRPr sz="4000" b="1">
                <a:solidFill>
                  <a:schemeClr val="accent1"/>
                </a:solidFill>
                <a:latin typeface="Arial" panose="020B0604020202020204" pitchFamily="34" charset="0"/>
                <a:cs typeface="Arial" panose="020B0604020202020204" pitchFamily="34" charset="0"/>
              </a:defRPr>
            </a:lvl1pPr>
          </a:lstStyle>
          <a:p>
            <a:r>
              <a:rPr lang="en-US" dirty="0"/>
              <a:t>Section Titles</a:t>
            </a:r>
            <a:endParaRPr lang="en-GB" dirty="0"/>
          </a:p>
        </p:txBody>
      </p:sp>
    </p:spTree>
    <p:extLst>
      <p:ext uri="{BB962C8B-B14F-4D97-AF65-F5344CB8AC3E}">
        <p14:creationId xmlns:p14="http://schemas.microsoft.com/office/powerpoint/2010/main" val="9283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0" y="248"/>
            <a:ext cx="12190861" cy="6857502"/>
          </a:xfrm>
          <a:prstGeom prst="rect">
            <a:avLst/>
          </a:prstGeom>
        </p:spPr>
      </p:pic>
      <p:sp>
        <p:nvSpPr>
          <p:cNvPr id="9" name="Title 1"/>
          <p:cNvSpPr>
            <a:spLocks noGrp="1"/>
          </p:cNvSpPr>
          <p:nvPr>
            <p:ph type="title"/>
          </p:nvPr>
        </p:nvSpPr>
        <p:spPr>
          <a:xfrm>
            <a:off x="402779" y="1266817"/>
            <a:ext cx="11045707" cy="1325563"/>
          </a:xfrm>
          <a:prstGeom prst="rect">
            <a:avLst/>
          </a:prstGeom>
        </p:spPr>
        <p:txBody>
          <a:bodyPr>
            <a:normAutofit/>
          </a:bodyPr>
          <a:lstStyle>
            <a:lvl1pPr>
              <a:defRPr sz="35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0" name="Content Placeholder 2"/>
          <p:cNvSpPr>
            <a:spLocks noGrp="1"/>
          </p:cNvSpPr>
          <p:nvPr>
            <p:ph idx="1"/>
          </p:nvPr>
        </p:nvSpPr>
        <p:spPr>
          <a:xfrm>
            <a:off x="402776" y="2059658"/>
            <a:ext cx="11045709" cy="4311206"/>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marL="536575" indent="-274638">
              <a:buFont typeface="Segoe UI" panose="020B0502040204020203" pitchFamily="34" charset="0"/>
              <a:buChar char="-"/>
              <a:defRPr>
                <a:latin typeface="Arial" panose="020B0604020202020204" pitchFamily="34" charset="0"/>
                <a:cs typeface="Arial" panose="020B0604020202020204"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p:txBody>
      </p:sp>
      <p:sp>
        <p:nvSpPr>
          <p:cNvPr id="8"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dirty="0"/>
          </a:p>
        </p:txBody>
      </p:sp>
    </p:spTree>
    <p:extLst>
      <p:ext uri="{BB962C8B-B14F-4D97-AF65-F5344CB8AC3E}">
        <p14:creationId xmlns:p14="http://schemas.microsoft.com/office/powerpoint/2010/main" val="734407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570201" y="3592040"/>
            <a:ext cx="11045709" cy="1184149"/>
          </a:xfrm>
          <a:prstGeom prst="rect">
            <a:avLst/>
          </a:prstGeom>
        </p:spPr>
        <p:txBody>
          <a:bodyPr/>
          <a:lstStyle>
            <a:lvl1pPr marL="0" indent="0" algn="ctr">
              <a:buClr>
                <a:srgbClr val="CC2F2F"/>
              </a:buClr>
              <a:buNone/>
              <a:defRPr>
                <a:solidFill>
                  <a:schemeClr val="accent1"/>
                </a:solidFill>
                <a:latin typeface="Arial" panose="020B0604020202020204" pitchFamily="34" charset="0"/>
                <a:cs typeface="Arial" panose="020B0604020202020204" pitchFamily="34" charset="0"/>
              </a:defRPr>
            </a:lvl1pPr>
            <a:lvl2pPr marL="261937" indent="0">
              <a:buFont typeface="Segoe UI" panose="020B0502040204020203" pitchFamily="34" charset="0"/>
              <a:buNone/>
              <a:defRPr>
                <a:solidFill>
                  <a:schemeClr val="bg2"/>
                </a:solidFill>
                <a:latin typeface="Segoe UI" panose="020B0502040204020203" pitchFamily="34" charset="0"/>
                <a:cs typeface="Segoe UI" panose="020B0502040204020203"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dirty="0"/>
              <a:t>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 y="250"/>
            <a:ext cx="12190857" cy="6857499"/>
          </a:xfrm>
          <a:prstGeom prst="rect">
            <a:avLst/>
          </a:prstGeom>
        </p:spPr>
      </p:pic>
      <p:sp>
        <p:nvSpPr>
          <p:cNvPr id="5" name="TextBox 4"/>
          <p:cNvSpPr txBox="1"/>
          <p:nvPr userDrawn="1"/>
        </p:nvSpPr>
        <p:spPr>
          <a:xfrm>
            <a:off x="3092711" y="5556092"/>
            <a:ext cx="6000688" cy="82791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chemeClr val="accent1"/>
                </a:solidFill>
                <a:effectLst/>
                <a:uLnTx/>
                <a:uFillTx/>
                <a:latin typeface="Segoe UI" panose="020B0502040204020203" pitchFamily="34" charset="0"/>
                <a:ea typeface="+mn-ea"/>
                <a:cs typeface="Segoe UI" panose="020B0502040204020203" pitchFamily="34" charset="0"/>
              </a:rPr>
              <a:t>© European Union, 2021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chemeClr val="accent1"/>
                </a:solidFill>
                <a:effectLst/>
                <a:uLnTx/>
                <a:uFillTx/>
                <a:latin typeface="Segoe UI" panose="020B0502040204020203" pitchFamily="34" charset="0"/>
                <a:ea typeface="+mn-ea"/>
                <a:cs typeface="Segoe UI" panose="020B0502040204020203" pitchFamily="34" charset="0"/>
              </a:rPr>
              <a:t>Reuse is </a:t>
            </a:r>
            <a:r>
              <a:rPr kumimoji="0" lang="en-US" sz="700" b="0" i="0" u="none" strike="noStrike" kern="1200" cap="none" spc="0" normalizeH="0" baseline="0" noProof="0" dirty="0" err="1">
                <a:ln>
                  <a:noFill/>
                </a:ln>
                <a:solidFill>
                  <a:schemeClr val="accent1"/>
                </a:solidFill>
                <a:effectLst/>
                <a:uLnTx/>
                <a:uFillTx/>
                <a:latin typeface="Segoe UI" panose="020B0502040204020203" pitchFamily="34" charset="0"/>
                <a:ea typeface="+mn-ea"/>
                <a:cs typeface="Segoe UI" panose="020B0502040204020203" pitchFamily="34" charset="0"/>
              </a:rPr>
              <a:t>authorised</a:t>
            </a:r>
            <a:r>
              <a:rPr kumimoji="0" lang="en-US" sz="700" b="0" i="0" u="none" strike="noStrike" kern="1200" cap="none" spc="0" normalizeH="0" baseline="0" noProof="0" dirty="0">
                <a:ln>
                  <a:noFill/>
                </a:ln>
                <a:solidFill>
                  <a:schemeClr val="accent1"/>
                </a:solidFill>
                <a:effectLst/>
                <a:uLnTx/>
                <a:uFillTx/>
                <a:latin typeface="Segoe UI" panose="020B0502040204020203" pitchFamily="34" charset="0"/>
                <a:ea typeface="+mn-ea"/>
                <a:cs typeface="Segoe UI" panose="020B0502040204020203" pitchFamily="34" charset="0"/>
              </a:rPr>
              <a:t> provided the source is acknowledged and the original meaning or message of the document are not distorted. The European Commission shall not be liable for any consequence stemming from the reuse. The reuse policy of the European Commission documents is implemented by Commission Decision 2011/833/EU of 12 December 2011 on the reuse of Commission documents (OJ L 330, 14.12.2011, p. 39).</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chemeClr val="accent1"/>
                </a:solidFill>
                <a:effectLst/>
                <a:uLnTx/>
                <a:uFillTx/>
                <a:latin typeface="Segoe UI" panose="020B0502040204020203" pitchFamily="34" charset="0"/>
                <a:ea typeface="+mn-ea"/>
                <a:cs typeface="Segoe UI" panose="020B0502040204020203" pitchFamily="34" charset="0"/>
              </a:rPr>
              <a:t>All images © European Union, unless otherwise stated. Icons © </a:t>
            </a:r>
            <a:r>
              <a:rPr kumimoji="0" lang="en-US" sz="700" b="0" i="0" u="none" strike="noStrike" kern="1200" cap="none" spc="0" normalizeH="0" baseline="0" noProof="0" dirty="0" err="1">
                <a:ln>
                  <a:noFill/>
                </a:ln>
                <a:solidFill>
                  <a:schemeClr val="accent1"/>
                </a:solidFill>
                <a:effectLst/>
                <a:uLnTx/>
                <a:uFillTx/>
                <a:latin typeface="Segoe UI" panose="020B0502040204020203" pitchFamily="34" charset="0"/>
                <a:ea typeface="+mn-ea"/>
                <a:cs typeface="Segoe UI" panose="020B0502040204020203" pitchFamily="34" charset="0"/>
              </a:rPr>
              <a:t>Flaticon</a:t>
            </a:r>
            <a:r>
              <a:rPr kumimoji="0" lang="en-US" sz="700" b="0" i="0" u="none" strike="noStrike" kern="1200" cap="none" spc="0" normalizeH="0" baseline="0" noProof="0" dirty="0">
                <a:ln>
                  <a:noFill/>
                </a:ln>
                <a:solidFill>
                  <a:schemeClr val="accent1"/>
                </a:solidFill>
                <a:effectLst/>
                <a:uLnTx/>
                <a:uFillTx/>
                <a:latin typeface="Segoe UI" panose="020B0502040204020203" pitchFamily="34" charset="0"/>
                <a:ea typeface="+mn-ea"/>
                <a:cs typeface="Segoe UI" panose="020B0502040204020203" pitchFamily="34" charset="0"/>
              </a:rPr>
              <a:t> – all rights reserved.</a:t>
            </a:r>
            <a:endParaRPr kumimoji="0" lang="en-GB" sz="700" b="0" i="0" u="none" strike="noStrike" kern="1200" cap="none" spc="0" normalizeH="0" baseline="0" noProof="0" dirty="0">
              <a:ln>
                <a:noFill/>
              </a:ln>
              <a:solidFill>
                <a:schemeClr val="accent1"/>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0158272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dirty="0"/>
          </a:p>
        </p:txBody>
      </p:sp>
    </p:spTree>
    <p:extLst>
      <p:ext uri="{BB962C8B-B14F-4D97-AF65-F5344CB8AC3E}">
        <p14:creationId xmlns:p14="http://schemas.microsoft.com/office/powerpoint/2010/main" val="119539747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6" r:id="rId3"/>
    <p:sldLayoutId id="2147483650" r:id="rId4"/>
    <p:sldLayoutId id="2147483652" r:id="rId5"/>
    <p:sldLayoutId id="2147483660" r:id="rId6"/>
  </p:sldLayoutIdLst>
  <p:txStyles>
    <p:titleStyle>
      <a:lvl1pPr algn="l" defTabSz="914400" rtl="0" eaLnBrk="1" latinLnBrk="0" hangingPunct="1">
        <a:lnSpc>
          <a:spcPct val="90000"/>
        </a:lnSpc>
        <a:spcBef>
          <a:spcPct val="0"/>
        </a:spcBef>
        <a:buNone/>
        <a:defRPr sz="4400" kern="120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JP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34.png"/><Relationship Id="rId4" Type="http://schemas.openxmlformats.org/officeDocument/2006/relationships/diagramData" Target="../diagrams/data2.xml"/><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hyperlink" Target="https://youtu.be/3hPlZqwwhhM" TargetMode="External"/><Relationship Id="rId3" Type="http://schemas.openxmlformats.org/officeDocument/2006/relationships/hyperlink" Target="http://ec.europa.eu/mission-soil" TargetMode="External"/><Relationship Id="rId7" Type="http://schemas.openxmlformats.org/officeDocument/2006/relationships/hyperlink" Target="https://ec.europa.eu/info/research-and-innovation/funding/funding-opportunities/funding-programmes-and-open-calls/horizon-europe/eu-missions-horizon-europe_en"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op.europa.eu/en/web/eu-law-and-publications/publication-detail/-/publication/af34d940-a4d8-11ec-83e1-01aa75ed71a1" TargetMode="External"/><Relationship Id="rId11" Type="http://schemas.openxmlformats.org/officeDocument/2006/relationships/hyperlink" Target="https://www.euronews.com/next/2020/09/21/on-a-mission-to-save-our-soils-the-eu-s-plan-to-rebuild-the-land" TargetMode="External"/><Relationship Id="rId5" Type="http://schemas.openxmlformats.org/officeDocument/2006/relationships/hyperlink" Target="https://op.europa.eu/en/publication-detail/-/publication/90779d7a-227c-11ec-bd8e-01aa75ed71a1/language-en/format-PDF/source-232536601" TargetMode="External"/><Relationship Id="rId10" Type="http://schemas.openxmlformats.org/officeDocument/2006/relationships/hyperlink" Target="https://play.acast.com/s/behind-the-scenes-conversations-with-researchers-and-innovat/s02e05-a-blossoming-career-as-a-soil-keeper" TargetMode="External"/><Relationship Id="rId4" Type="http://schemas.openxmlformats.org/officeDocument/2006/relationships/hyperlink" Target="https://ec.europa.eu/info/files/eu-mission-soil-deal-europe-implementation-plan_en" TargetMode="External"/><Relationship Id="rId9" Type="http://schemas.openxmlformats.org/officeDocument/2006/relationships/hyperlink" Target="https://ec.europa.eu/info/food-farming-fisheries/farming/food-europe-podcast_en"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CE81694-6F1D-4306-94BF-E23E4D5D17A8}"/>
              </a:ext>
            </a:extLst>
          </p:cNvPr>
          <p:cNvSpPr txBox="1">
            <a:spLocks/>
          </p:cNvSpPr>
          <p:nvPr/>
        </p:nvSpPr>
        <p:spPr>
          <a:xfrm>
            <a:off x="1414748" y="5129409"/>
            <a:ext cx="8568496" cy="9433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Semibold" panose="020B0702040204020203" pitchFamily="34" charset="0"/>
                <a:ea typeface="+mj-ea"/>
                <a:cs typeface="Segoe UI Semibold" panose="020B0702040204020203" pitchFamily="34" charset="0"/>
              </a:defRPr>
            </a:lvl1pPr>
          </a:lstStyle>
          <a:p>
            <a:r>
              <a:rPr lang="en-US" sz="3000" dirty="0">
                <a:solidFill>
                  <a:schemeClr val="bg1"/>
                </a:solidFill>
                <a:effectLst>
                  <a:outerShdw blurRad="38100" dist="38100" dir="2700000" algn="tl">
                    <a:srgbClr val="000000">
                      <a:alpha val="43137"/>
                    </a:srgbClr>
                  </a:outerShdw>
                </a:effectLst>
              </a:rPr>
              <a:t>100 living labs and lighthouses to lead the transition towards healthy soils by 2030</a:t>
            </a:r>
            <a:endParaRPr lang="en-GB" sz="3000" dirty="0">
              <a:solidFill>
                <a:schemeClr val="bg1"/>
              </a:solidFill>
            </a:endParaRPr>
          </a:p>
        </p:txBody>
      </p:sp>
      <p:sp>
        <p:nvSpPr>
          <p:cNvPr id="3" name="TextBox 2">
            <a:extLst>
              <a:ext uri="{FF2B5EF4-FFF2-40B4-BE49-F238E27FC236}">
                <a16:creationId xmlns:a16="http://schemas.microsoft.com/office/drawing/2014/main" id="{0EC00D9B-8B16-4A12-A4B8-B9514E4BCC3E}"/>
              </a:ext>
            </a:extLst>
          </p:cNvPr>
          <p:cNvSpPr txBox="1"/>
          <p:nvPr/>
        </p:nvSpPr>
        <p:spPr>
          <a:xfrm>
            <a:off x="267858" y="6049472"/>
            <a:ext cx="4910319" cy="646331"/>
          </a:xfrm>
          <a:prstGeom prst="rect">
            <a:avLst/>
          </a:prstGeom>
          <a:noFill/>
        </p:spPr>
        <p:txBody>
          <a:bodyPr wrap="none" rtlCol="0">
            <a:spAutoFit/>
          </a:bodyPr>
          <a:lstStyle/>
          <a:p>
            <a:r>
              <a:rPr lang="en-IE" sz="1200" b="1" dirty="0" smtClean="0">
                <a:solidFill>
                  <a:srgbClr val="004494"/>
                </a:solidFill>
                <a:latin typeface="Arial" panose="020B0604020202020204" pitchFamily="34" charset="0"/>
                <a:cs typeface="Arial" panose="020B0604020202020204" pitchFamily="34" charset="0"/>
              </a:rPr>
              <a:t>Sandra </a:t>
            </a:r>
            <a:r>
              <a:rPr lang="en-IE" sz="1200" b="1" smtClean="0">
                <a:solidFill>
                  <a:srgbClr val="004494"/>
                </a:solidFill>
                <a:latin typeface="Arial" panose="020B0604020202020204" pitchFamily="34" charset="0"/>
                <a:cs typeface="Arial" panose="020B0604020202020204" pitchFamily="34" charset="0"/>
              </a:rPr>
              <a:t>Heinzelmann</a:t>
            </a:r>
            <a:endParaRPr lang="en-IE" sz="1200" b="1" dirty="0">
              <a:solidFill>
                <a:srgbClr val="004494"/>
              </a:solidFill>
              <a:latin typeface="Arial" panose="020B0604020202020204" pitchFamily="34" charset="0"/>
              <a:cs typeface="Arial" panose="020B0604020202020204" pitchFamily="34" charset="0"/>
            </a:endParaRPr>
          </a:p>
          <a:p>
            <a:r>
              <a:rPr lang="en-IE" sz="1200" b="1" dirty="0" smtClean="0">
                <a:solidFill>
                  <a:srgbClr val="004494"/>
                </a:solidFill>
                <a:latin typeface="Arial" panose="020B0604020202020204" pitchFamily="34" charset="0"/>
                <a:cs typeface="Arial" panose="020B0604020202020204" pitchFamily="34" charset="0"/>
              </a:rPr>
              <a:t>Unit </a:t>
            </a:r>
            <a:r>
              <a:rPr lang="en-IE" sz="1200" b="1" dirty="0">
                <a:solidFill>
                  <a:srgbClr val="004494"/>
                </a:solidFill>
                <a:latin typeface="Arial" panose="020B0604020202020204" pitchFamily="34" charset="0"/>
                <a:cs typeface="Arial" panose="020B0604020202020204" pitchFamily="34" charset="0"/>
              </a:rPr>
              <a:t>F2 Research and Innovation </a:t>
            </a:r>
            <a:r>
              <a:rPr lang="en-IE" sz="1200" b="1" dirty="0" smtClean="0">
                <a:solidFill>
                  <a:srgbClr val="004494"/>
                </a:solidFill>
                <a:latin typeface="Arial" panose="020B0604020202020204" pitchFamily="34" charset="0"/>
                <a:cs typeface="Arial" panose="020B0604020202020204" pitchFamily="34" charset="0"/>
              </a:rPr>
              <a:t>– Soil Mission Secretariat</a:t>
            </a:r>
            <a:endParaRPr lang="en-IE" sz="1200" b="1" dirty="0">
              <a:solidFill>
                <a:srgbClr val="004494"/>
              </a:solidFill>
              <a:latin typeface="Arial" panose="020B0604020202020204" pitchFamily="34" charset="0"/>
              <a:cs typeface="Arial" panose="020B0604020202020204" pitchFamily="34" charset="0"/>
            </a:endParaRPr>
          </a:p>
          <a:p>
            <a:r>
              <a:rPr lang="en-IE" sz="1200" b="1" dirty="0">
                <a:solidFill>
                  <a:srgbClr val="004494"/>
                </a:solidFill>
                <a:latin typeface="Arial" panose="020B0604020202020204" pitchFamily="34" charset="0"/>
                <a:cs typeface="Arial" panose="020B0604020202020204" pitchFamily="34" charset="0"/>
              </a:rPr>
              <a:t>European Commission - DG Agriculture and Rural Development</a:t>
            </a:r>
          </a:p>
        </p:txBody>
      </p:sp>
    </p:spTree>
    <p:extLst>
      <p:ext uri="{BB962C8B-B14F-4D97-AF65-F5344CB8AC3E}">
        <p14:creationId xmlns:p14="http://schemas.microsoft.com/office/powerpoint/2010/main" val="1643506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457194" y="1833095"/>
            <a:ext cx="6950794" cy="502490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444342"/>
              </a:buClr>
              <a:buSzTx/>
              <a:buNone/>
              <a:tabLst/>
              <a:defRPr/>
            </a:pPr>
            <a:endParaRPr lang="en-150" sz="1400" b="1" dirty="0">
              <a:solidFill>
                <a:srgbClr val="44434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444342"/>
              </a:buClr>
              <a:buSzTx/>
              <a:buNone/>
              <a:tabLst/>
              <a:defRPr/>
            </a:pPr>
            <a:endParaRPr kumimoji="0" lang="en-IE" sz="1400" b="0" i="0" u="none" strike="noStrike" kern="1200" cap="none" spc="0" normalizeH="0" baseline="0" noProof="0" dirty="0">
              <a:ln>
                <a:noFill/>
              </a:ln>
              <a:solidFill>
                <a:srgbClr val="444342"/>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ts val="0"/>
              </a:spcBef>
              <a:spcAft>
                <a:spcPts val="1200"/>
              </a:spcAft>
              <a:buClr>
                <a:srgbClr val="444342"/>
              </a:buClr>
              <a:buSzTx/>
              <a:buNone/>
              <a:tabLst/>
              <a:defRPr/>
            </a:pPr>
            <a:endParaRPr kumimoji="0" lang="en-IE" sz="1500" b="1" i="0" u="none" strike="noStrike" kern="1200" cap="none" spc="0" normalizeH="0" baseline="0" noProof="0" dirty="0">
              <a:ln>
                <a:noFill/>
              </a:ln>
              <a:solidFill>
                <a:srgbClr val="3B9404"/>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100000"/>
              </a:lnSpc>
              <a:spcBef>
                <a:spcPts val="0"/>
              </a:spcBef>
              <a:spcAft>
                <a:spcPts val="600"/>
              </a:spcAft>
              <a:buClr>
                <a:srgbClr val="444342"/>
              </a:buClr>
              <a:buSzTx/>
              <a:buFont typeface="Wingdings" panose="05000000000000000000" pitchFamily="2" charset="2"/>
              <a:buChar char="§"/>
              <a:tabLst/>
              <a:defRPr/>
            </a:pPr>
            <a:endParaRPr kumimoji="0" lang="en-IE" sz="1600" b="0" i="0" u="none" strike="noStrike" kern="1200" cap="none" spc="0" normalizeH="0" baseline="0" noProof="0" dirty="0">
              <a:ln>
                <a:noFill/>
              </a:ln>
              <a:solidFill>
                <a:srgbClr val="444342"/>
              </a:solidFill>
              <a:effectLst/>
              <a:uLnTx/>
              <a:uFillTx/>
              <a:latin typeface="Segoe UI"/>
              <a:ea typeface="+mn-ea"/>
              <a:cs typeface="Arial" panose="020B0604020202020204" pitchFamily="34" charset="0"/>
            </a:endParaRPr>
          </a:p>
        </p:txBody>
      </p:sp>
      <p:sp>
        <p:nvSpPr>
          <p:cNvPr id="15" name="Title 2">
            <a:extLst>
              <a:ext uri="{FF2B5EF4-FFF2-40B4-BE49-F238E27FC236}">
                <a16:creationId xmlns:a16="http://schemas.microsoft.com/office/drawing/2014/main" id="{BA213E00-1ACF-48FF-BB8C-17B93F25CE9D}"/>
              </a:ext>
            </a:extLst>
          </p:cNvPr>
          <p:cNvSpPr txBox="1">
            <a:spLocks/>
          </p:cNvSpPr>
          <p:nvPr/>
        </p:nvSpPr>
        <p:spPr>
          <a:xfrm>
            <a:off x="457194" y="903958"/>
            <a:ext cx="11525061" cy="875481"/>
          </a:xfrm>
          <a:prstGeom prst="rect">
            <a:avLst/>
          </a:prstGeom>
        </p:spPr>
        <p:txBody>
          <a:bodyPr>
            <a:normAutofit/>
          </a:bodyPr>
          <a:lstStyle>
            <a:lvl1pPr algn="l" defTabSz="914400" rtl="0" eaLnBrk="1" latinLnBrk="0" hangingPunct="1">
              <a:lnSpc>
                <a:spcPct val="90000"/>
              </a:lnSpc>
              <a:spcBef>
                <a:spcPct val="0"/>
              </a:spcBef>
              <a:buNone/>
              <a:defRPr sz="3500" b="1" kern="1200">
                <a:solidFill>
                  <a:schemeClr val="accent1"/>
                </a:solidFill>
                <a:latin typeface="Arial" panose="020B0604020202020204" pitchFamily="34" charset="0"/>
                <a:ea typeface="+mj-ea"/>
                <a:cs typeface="Arial" panose="020B0604020202020204" pitchFamily="34" charset="0"/>
              </a:defRPr>
            </a:lvl1pPr>
          </a:lstStyle>
          <a:p>
            <a:r>
              <a:rPr lang="en-GB" sz="3200" dirty="0"/>
              <a:t>Soil literacy, communication and engagement</a:t>
            </a:r>
            <a:endParaRPr lang="en-GB" sz="3200" dirty="0">
              <a:solidFill>
                <a:srgbClr val="FF0000"/>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579" t="12046"/>
          <a:stretch/>
        </p:blipFill>
        <p:spPr>
          <a:xfrm>
            <a:off x="9037587" y="4811757"/>
            <a:ext cx="2401688" cy="1695842"/>
          </a:xfrm>
          <a:prstGeom prst="rect">
            <a:avLst/>
          </a:prstGeom>
          <a:ln>
            <a:noFill/>
          </a:ln>
          <a:effectLst>
            <a:outerShdw blurRad="190500" algn="tl" rotWithShape="0">
              <a:srgbClr val="000000">
                <a:alpha val="70000"/>
              </a:srgbClr>
            </a:outerShdw>
          </a:effectLst>
        </p:spPr>
      </p:pic>
      <p:graphicFrame>
        <p:nvGraphicFramePr>
          <p:cNvPr id="3" name="Diagram 2"/>
          <p:cNvGraphicFramePr/>
          <p:nvPr>
            <p:extLst/>
          </p:nvPr>
        </p:nvGraphicFramePr>
        <p:xfrm>
          <a:off x="-990780" y="3550771"/>
          <a:ext cx="10982081" cy="29568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ontent Placeholder 2"/>
          <p:cNvSpPr>
            <a:spLocks noGrp="1"/>
          </p:cNvSpPr>
          <p:nvPr>
            <p:ph idx="1"/>
          </p:nvPr>
        </p:nvSpPr>
        <p:spPr>
          <a:xfrm>
            <a:off x="558485" y="1502607"/>
            <a:ext cx="11081084" cy="1959209"/>
          </a:xfrm>
        </p:spPr>
        <p:txBody>
          <a:bodyPr vert="horz" lIns="91440" tIns="45720" rIns="91440" bIns="45720" rtlCol="0">
            <a:normAutofit/>
          </a:bodyPr>
          <a:lstStyle/>
          <a:p>
            <a:pPr algn="just">
              <a:spcBef>
                <a:spcPts val="0"/>
              </a:spcBef>
              <a:spcAft>
                <a:spcPts val="600"/>
              </a:spcAft>
              <a:buFont typeface="Wingdings" panose="05000000000000000000" pitchFamily="2" charset="2"/>
              <a:buChar char="§"/>
            </a:pPr>
            <a:r>
              <a:rPr lang="en-US" sz="1600" b="1" dirty="0"/>
              <a:t>Foster soil education </a:t>
            </a:r>
            <a:r>
              <a:rPr lang="en-US" sz="1600" dirty="0"/>
              <a:t>across society to bring soils closer to citizens’ values.</a:t>
            </a:r>
          </a:p>
          <a:p>
            <a:pPr algn="just">
              <a:spcBef>
                <a:spcPts val="0"/>
              </a:spcBef>
              <a:spcAft>
                <a:spcPts val="600"/>
              </a:spcAft>
              <a:buFont typeface="Wingdings" panose="05000000000000000000" pitchFamily="2" charset="2"/>
              <a:buChar char="§"/>
            </a:pPr>
            <a:r>
              <a:rPr lang="en-US" sz="1600" b="1" dirty="0"/>
              <a:t>Engage and activate regions and municipalities </a:t>
            </a:r>
            <a:r>
              <a:rPr lang="en-US" sz="1600" dirty="0"/>
              <a:t>to design their own strategies and actions for the protection of </a:t>
            </a:r>
            <a:r>
              <a:rPr lang="en-US" sz="1600" dirty="0" smtClean="0"/>
              <a:t>soils</a:t>
            </a:r>
            <a:endParaRPr lang="en-US" sz="1600" dirty="0"/>
          </a:p>
          <a:p>
            <a:pPr algn="just">
              <a:spcBef>
                <a:spcPts val="0"/>
              </a:spcBef>
              <a:spcAft>
                <a:spcPts val="600"/>
              </a:spcAft>
              <a:buFont typeface="Wingdings" panose="05000000000000000000" pitchFamily="2" charset="2"/>
              <a:buChar char="§"/>
            </a:pPr>
            <a:r>
              <a:rPr lang="en-US" sz="1600" b="1" dirty="0"/>
              <a:t>Engage with the private sector and consumers</a:t>
            </a:r>
            <a:r>
              <a:rPr lang="en-US" sz="1600" dirty="0"/>
              <a:t> to embed soil health in business practices </a:t>
            </a:r>
          </a:p>
          <a:p>
            <a:pPr algn="just">
              <a:spcBef>
                <a:spcPts val="0"/>
              </a:spcBef>
              <a:spcAft>
                <a:spcPts val="600"/>
              </a:spcAft>
              <a:buFont typeface="Wingdings" panose="05000000000000000000" pitchFamily="2" charset="2"/>
              <a:buChar char="§"/>
            </a:pPr>
            <a:r>
              <a:rPr lang="en-US" sz="1600" dirty="0"/>
              <a:t>Strengthen soil health advice and </a:t>
            </a:r>
            <a:r>
              <a:rPr lang="en-US" sz="1600" b="1" dirty="0"/>
              <a:t>improve access to training for practitioners</a:t>
            </a:r>
            <a:r>
              <a:rPr lang="en-US" sz="1600" dirty="0"/>
              <a:t> </a:t>
            </a:r>
            <a:endParaRPr lang="en-US" sz="1600" dirty="0" smtClean="0"/>
          </a:p>
          <a:p>
            <a:pPr algn="just">
              <a:spcBef>
                <a:spcPts val="0"/>
              </a:spcBef>
              <a:spcAft>
                <a:spcPts val="1800"/>
              </a:spcAft>
              <a:buFont typeface="Wingdings" panose="05000000000000000000" pitchFamily="2" charset="2"/>
              <a:buChar char="§"/>
            </a:pPr>
            <a:r>
              <a:rPr lang="en-US" sz="1600" dirty="0" smtClean="0"/>
              <a:t>Support </a:t>
            </a:r>
            <a:r>
              <a:rPr lang="en-US" sz="1600" b="1" dirty="0"/>
              <a:t>citizen-led soil stewardship </a:t>
            </a:r>
            <a:r>
              <a:rPr lang="en-US" sz="1600" dirty="0"/>
              <a:t>and</a:t>
            </a:r>
            <a:r>
              <a:rPr lang="en-US" sz="1600" b="1" dirty="0"/>
              <a:t> citizen science</a:t>
            </a:r>
          </a:p>
          <a:p>
            <a:pPr marL="0" indent="0" algn="just">
              <a:spcBef>
                <a:spcPts val="0"/>
              </a:spcBef>
              <a:spcAft>
                <a:spcPts val="600"/>
              </a:spcAft>
              <a:buNone/>
            </a:pPr>
            <a:r>
              <a:rPr lang="en-IE" sz="1600" b="1" dirty="0"/>
              <a:t>Examples:</a:t>
            </a:r>
            <a:endParaRPr lang="en-US" sz="1600"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88731" y="2589629"/>
            <a:ext cx="2122181" cy="1591635"/>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FFBFD2E6-09DB-47FD-81AD-0AAF58BE4BA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16620" y="3650955"/>
            <a:ext cx="882708" cy="882708"/>
          </a:xfrm>
          <a:prstGeom prst="rect">
            <a:avLst/>
          </a:prstGeom>
        </p:spPr>
      </p:pic>
    </p:spTree>
    <p:extLst>
      <p:ext uri="{BB962C8B-B14F-4D97-AF65-F5344CB8AC3E}">
        <p14:creationId xmlns:p14="http://schemas.microsoft.com/office/powerpoint/2010/main" val="4282079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664945" y="1590698"/>
            <a:ext cx="10028721" cy="435450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Clr>
                <a:srgbClr val="444342"/>
              </a:buClr>
              <a:buNone/>
              <a:defRPr/>
            </a:pPr>
            <a:endParaRPr lang="en-GB" sz="2100" dirty="0">
              <a:solidFill>
                <a:srgbClr val="444342"/>
              </a:solidFill>
              <a:latin typeface="Gotham"/>
              <a:cs typeface="Arial" panose="020B0604020202020204" pitchFamily="34" charset="0"/>
            </a:endParaRPr>
          </a:p>
        </p:txBody>
      </p:sp>
      <p:sp>
        <p:nvSpPr>
          <p:cNvPr id="2" name="Title 1"/>
          <p:cNvSpPr>
            <a:spLocks noGrp="1"/>
          </p:cNvSpPr>
          <p:nvPr>
            <p:ph type="title"/>
          </p:nvPr>
        </p:nvSpPr>
        <p:spPr>
          <a:xfrm>
            <a:off x="402778" y="927916"/>
            <a:ext cx="11045707" cy="1325563"/>
          </a:xfrm>
        </p:spPr>
        <p:txBody>
          <a:bodyPr>
            <a:normAutofit/>
          </a:bodyPr>
          <a:lstStyle/>
          <a:p>
            <a:r>
              <a:rPr lang="en-IE" sz="2800" dirty="0"/>
              <a:t>Implementation of the Mission </a:t>
            </a:r>
            <a:endParaRPr lang="fr-BE" sz="2800" dirty="0"/>
          </a:p>
        </p:txBody>
      </p:sp>
      <p:sp>
        <p:nvSpPr>
          <p:cNvPr id="4" name="Content Placeholder 3"/>
          <p:cNvSpPr>
            <a:spLocks noGrp="1"/>
          </p:cNvSpPr>
          <p:nvPr>
            <p:ph idx="1"/>
          </p:nvPr>
        </p:nvSpPr>
        <p:spPr>
          <a:xfrm>
            <a:off x="402778" y="1490017"/>
            <a:ext cx="11045709" cy="5248239"/>
          </a:xfrm>
        </p:spPr>
        <p:txBody>
          <a:bodyPr/>
          <a:lstStyle/>
          <a:p>
            <a:pPr marL="0" indent="0" algn="just">
              <a:spcAft>
                <a:spcPts val="600"/>
              </a:spcAft>
              <a:buClr>
                <a:srgbClr val="444342"/>
              </a:buClr>
              <a:buNone/>
              <a:defRPr/>
            </a:pPr>
            <a:r>
              <a:rPr lang="en-IE" sz="2000" b="1" dirty="0">
                <a:solidFill>
                  <a:schemeClr val="accent1"/>
                </a:solidFill>
              </a:rPr>
              <a:t>C</a:t>
            </a:r>
            <a:r>
              <a:rPr lang="en-IE" sz="2000" b="1" dirty="0" smtClean="0">
                <a:solidFill>
                  <a:schemeClr val="accent1"/>
                </a:solidFill>
              </a:rPr>
              <a:t>all </a:t>
            </a:r>
            <a:r>
              <a:rPr lang="en-IE" sz="2000" b="1" dirty="0">
                <a:solidFill>
                  <a:schemeClr val="accent1"/>
                </a:solidFill>
              </a:rPr>
              <a:t>for proposals </a:t>
            </a:r>
            <a:r>
              <a:rPr lang="en-IE" sz="2000" b="1" dirty="0" smtClean="0">
                <a:solidFill>
                  <a:schemeClr val="accent1"/>
                </a:solidFill>
              </a:rPr>
              <a:t>under Horizon Europe</a:t>
            </a:r>
            <a:endParaRPr lang="en-GB" sz="2000" u="sng" dirty="0">
              <a:solidFill>
                <a:schemeClr val="accent1"/>
              </a:solidFill>
            </a:endParaRPr>
          </a:p>
          <a:p>
            <a:pPr marL="0" indent="0" algn="just">
              <a:spcAft>
                <a:spcPts val="600"/>
              </a:spcAft>
              <a:buClr>
                <a:srgbClr val="92D050"/>
              </a:buClr>
              <a:buNone/>
              <a:defRPr/>
            </a:pPr>
            <a:r>
              <a:rPr lang="en-GB" sz="1800" i="1" u="sng" dirty="0"/>
              <a:t>Horizon Europe Mission Work-Programme </a:t>
            </a:r>
            <a:r>
              <a:rPr lang="en-GB" sz="1800" i="1" u="sng" dirty="0" smtClean="0"/>
              <a:t>2022 </a:t>
            </a:r>
            <a:r>
              <a:rPr lang="en-GB" sz="1800" i="1" u="sng" dirty="0"/>
              <a:t>(deadline </a:t>
            </a:r>
            <a:r>
              <a:rPr lang="en-GB" sz="1800" i="1" u="sng" dirty="0" smtClean="0"/>
              <a:t>27 September 2022)</a:t>
            </a:r>
            <a:endParaRPr lang="en-GB" sz="1800" i="1" u="sng" dirty="0"/>
          </a:p>
          <a:p>
            <a:pPr marL="639763" indent="-285750" algn="just">
              <a:spcAft>
                <a:spcPts val="600"/>
              </a:spcAft>
              <a:buClr>
                <a:schemeClr val="tx1">
                  <a:lumMod val="90000"/>
                  <a:lumOff val="10000"/>
                </a:schemeClr>
              </a:buClr>
              <a:defRPr/>
            </a:pPr>
            <a:r>
              <a:rPr lang="en-IE" sz="1600" dirty="0"/>
              <a:t>9</a:t>
            </a:r>
            <a:r>
              <a:rPr lang="en-IE" sz="1600" dirty="0" smtClean="0"/>
              <a:t> topics addressing several innovation hotspots identified in the Mission Implementation Plan (Carbon farming, biodiversity, pollution)</a:t>
            </a:r>
          </a:p>
          <a:p>
            <a:pPr marL="639763" indent="-285750" algn="just">
              <a:spcAft>
                <a:spcPts val="600"/>
              </a:spcAft>
              <a:buClr>
                <a:schemeClr val="tx1">
                  <a:lumMod val="90000"/>
                  <a:lumOff val="10000"/>
                </a:schemeClr>
              </a:buClr>
              <a:defRPr/>
            </a:pPr>
            <a:r>
              <a:rPr lang="en-GB" sz="1600" dirty="0" smtClean="0">
                <a:solidFill>
                  <a:srgbClr val="444342"/>
                </a:solidFill>
              </a:rPr>
              <a:t>1 Framework </a:t>
            </a:r>
            <a:r>
              <a:rPr lang="en-GB" sz="1600" smtClean="0">
                <a:solidFill>
                  <a:srgbClr val="444342"/>
                </a:solidFill>
              </a:rPr>
              <a:t>Partnership Agreement </a:t>
            </a:r>
            <a:r>
              <a:rPr lang="en-GB" sz="1600" dirty="0" smtClean="0">
                <a:solidFill>
                  <a:srgbClr val="444342"/>
                </a:solidFill>
              </a:rPr>
              <a:t>for Living Labs support structure</a:t>
            </a:r>
          </a:p>
          <a:p>
            <a:pPr marL="639763" indent="-285750" algn="just">
              <a:spcAft>
                <a:spcPts val="600"/>
              </a:spcAft>
              <a:buClr>
                <a:schemeClr val="tx1">
                  <a:lumMod val="90000"/>
                  <a:lumOff val="10000"/>
                </a:schemeClr>
              </a:buClr>
              <a:defRPr/>
            </a:pPr>
            <a:r>
              <a:rPr lang="en-GB" sz="1600" b="1" dirty="0" smtClean="0">
                <a:solidFill>
                  <a:srgbClr val="FF0000"/>
                </a:solidFill>
              </a:rPr>
              <a:t>Info Days 18 May 11:15-13:30</a:t>
            </a:r>
            <a:endParaRPr lang="en-GB" sz="1600" b="1" dirty="0">
              <a:solidFill>
                <a:srgbClr val="FF0000"/>
              </a:solidFill>
            </a:endParaRPr>
          </a:p>
          <a:p>
            <a:pPr marL="639763" indent="-285750" algn="just">
              <a:spcAft>
                <a:spcPts val="600"/>
              </a:spcAft>
              <a:buClr>
                <a:schemeClr val="tx1">
                  <a:lumMod val="90000"/>
                  <a:lumOff val="10000"/>
                </a:schemeClr>
              </a:buClr>
              <a:defRPr/>
            </a:pPr>
            <a:endParaRPr lang="en-GB" sz="1600" dirty="0">
              <a:solidFill>
                <a:srgbClr val="444342"/>
              </a:solidFill>
            </a:endParaRPr>
          </a:p>
          <a:p>
            <a:pPr marL="0" indent="0" algn="just">
              <a:spcAft>
                <a:spcPts val="600"/>
              </a:spcAft>
              <a:buClr>
                <a:srgbClr val="92D050"/>
              </a:buClr>
              <a:buNone/>
              <a:defRPr/>
            </a:pPr>
            <a:r>
              <a:rPr lang="en-GB" sz="1800" i="1" u="sng" dirty="0" smtClean="0">
                <a:solidFill>
                  <a:srgbClr val="444342"/>
                </a:solidFill>
              </a:rPr>
              <a:t>Horizon Europe Mission </a:t>
            </a:r>
            <a:r>
              <a:rPr lang="en-GB" sz="1800" i="1" u="sng" dirty="0">
                <a:solidFill>
                  <a:srgbClr val="444342"/>
                </a:solidFill>
              </a:rPr>
              <a:t>Work Programme </a:t>
            </a:r>
            <a:r>
              <a:rPr lang="en-GB" sz="1800" i="1" u="sng" dirty="0" smtClean="0">
                <a:solidFill>
                  <a:srgbClr val="444342"/>
                </a:solidFill>
              </a:rPr>
              <a:t>2023</a:t>
            </a:r>
            <a:endParaRPr lang="en-GB" sz="1800" i="1" u="sng" dirty="0">
              <a:solidFill>
                <a:srgbClr val="444342"/>
              </a:solidFill>
            </a:endParaRPr>
          </a:p>
          <a:p>
            <a:pPr marL="596900" indent="-285750" algn="just">
              <a:spcAft>
                <a:spcPts val="600"/>
              </a:spcAft>
              <a:buClr>
                <a:srgbClr val="444342"/>
              </a:buClr>
              <a:defRPr/>
            </a:pPr>
            <a:r>
              <a:rPr lang="en-GB" sz="1600" dirty="0">
                <a:solidFill>
                  <a:srgbClr val="444342"/>
                </a:solidFill>
              </a:rPr>
              <a:t>more substantial number of topics to initiate the mission</a:t>
            </a:r>
          </a:p>
          <a:p>
            <a:pPr marL="596900" indent="-285750" algn="just">
              <a:spcAft>
                <a:spcPts val="600"/>
              </a:spcAft>
              <a:buClr>
                <a:srgbClr val="444342"/>
              </a:buClr>
              <a:defRPr/>
            </a:pPr>
            <a:r>
              <a:rPr lang="en-GB" sz="1600" dirty="0" smtClean="0">
                <a:solidFill>
                  <a:srgbClr val="444342"/>
                </a:solidFill>
              </a:rPr>
              <a:t>first call for Living Labs</a:t>
            </a:r>
          </a:p>
          <a:p>
            <a:pPr marL="596900" indent="-285750" algn="just">
              <a:spcAft>
                <a:spcPts val="600"/>
              </a:spcAft>
              <a:buClr>
                <a:srgbClr val="444342"/>
              </a:buClr>
              <a:defRPr/>
            </a:pPr>
            <a:r>
              <a:rPr lang="en-GB" sz="1600" dirty="0" smtClean="0">
                <a:solidFill>
                  <a:srgbClr val="444342"/>
                </a:solidFill>
              </a:rPr>
              <a:t>publication </a:t>
            </a:r>
            <a:r>
              <a:rPr lang="en-GB" sz="1600" dirty="0">
                <a:solidFill>
                  <a:srgbClr val="444342"/>
                </a:solidFill>
              </a:rPr>
              <a:t>of Work Programme planned for </a:t>
            </a:r>
            <a:r>
              <a:rPr lang="en-GB" sz="1600" dirty="0" smtClean="0">
                <a:solidFill>
                  <a:srgbClr val="444342"/>
                </a:solidFill>
              </a:rPr>
              <a:t>end 2022 </a:t>
            </a:r>
            <a:endParaRPr lang="fr-BE" dirty="0"/>
          </a:p>
          <a:p>
            <a:endParaRPr lang="fr-BE" dirty="0"/>
          </a:p>
        </p:txBody>
      </p:sp>
      <p:pic>
        <p:nvPicPr>
          <p:cNvPr id="6" name="Image 16">
            <a:extLst>
              <a:ext uri="{FF2B5EF4-FFF2-40B4-BE49-F238E27FC236}">
                <a16:creationId xmlns:a16="http://schemas.microsoft.com/office/drawing/2014/main" id="{EF1674AF-2C0A-AA42-9220-68E4505030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91" t="15360" r="68557" b="12615"/>
          <a:stretch/>
        </p:blipFill>
        <p:spPr>
          <a:xfrm>
            <a:off x="10439380" y="3049578"/>
            <a:ext cx="1127134" cy="345560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3897" y="3767951"/>
            <a:ext cx="2185823" cy="2735629"/>
          </a:xfrm>
          <a:prstGeom prst="rect">
            <a:avLst/>
          </a:prstGeom>
        </p:spPr>
      </p:pic>
    </p:spTree>
    <p:extLst>
      <p:ext uri="{BB962C8B-B14F-4D97-AF65-F5344CB8AC3E}">
        <p14:creationId xmlns:p14="http://schemas.microsoft.com/office/powerpoint/2010/main" val="94109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70362" y="212434"/>
            <a:ext cx="10515600" cy="609600"/>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endParaRPr lang="en-GB" sz="3200" dirty="0">
              <a:solidFill>
                <a:srgbClr val="005A9E"/>
              </a:solidFill>
              <a:latin typeface="+mn-lt"/>
              <a:ea typeface="Verdana" panose="020B0604030504040204" pitchFamily="34" charset="0"/>
              <a:cs typeface="Verdana" panose="020B0604030504040204" pitchFamily="34" charset="0"/>
            </a:endParaRPr>
          </a:p>
        </p:txBody>
      </p:sp>
      <p:sp>
        <p:nvSpPr>
          <p:cNvPr id="2" name="Title 1"/>
          <p:cNvSpPr>
            <a:spLocks noGrp="1"/>
          </p:cNvSpPr>
          <p:nvPr>
            <p:ph type="title"/>
          </p:nvPr>
        </p:nvSpPr>
        <p:spPr>
          <a:xfrm>
            <a:off x="478979" y="1048660"/>
            <a:ext cx="11045707" cy="570450"/>
          </a:xfrm>
        </p:spPr>
        <p:txBody>
          <a:bodyPr>
            <a:normAutofit/>
          </a:bodyPr>
          <a:lstStyle/>
          <a:p>
            <a:r>
              <a:rPr lang="en-GB" sz="3200" dirty="0">
                <a:ea typeface="Verdana" panose="020B0604030504040204" pitchFamily="34" charset="0"/>
                <a:cs typeface="Verdana" panose="020B0604030504040204" pitchFamily="34" charset="0"/>
              </a:rPr>
              <a:t>Useful links</a:t>
            </a:r>
            <a:endParaRPr lang="fr-BE" sz="3200" dirty="0"/>
          </a:p>
        </p:txBody>
      </p:sp>
      <p:sp>
        <p:nvSpPr>
          <p:cNvPr id="3" name="Content Placeholder 2"/>
          <p:cNvSpPr>
            <a:spLocks noGrp="1"/>
          </p:cNvSpPr>
          <p:nvPr>
            <p:ph idx="1"/>
          </p:nvPr>
        </p:nvSpPr>
        <p:spPr>
          <a:xfrm>
            <a:off x="478979" y="1983959"/>
            <a:ext cx="11351560" cy="4031830"/>
          </a:xfrm>
        </p:spPr>
        <p:txBody>
          <a:bodyPr/>
          <a:lstStyle/>
          <a:p>
            <a:pPr lvl="0" fontAlgn="auto">
              <a:spcAft>
                <a:spcPts val="600"/>
              </a:spcAft>
              <a:buFont typeface="Wingdings" panose="05000000000000000000" pitchFamily="2" charset="2"/>
              <a:buChar char="§"/>
              <a:defRPr/>
            </a:pPr>
            <a:r>
              <a:rPr lang="en-IE" sz="1400" b="1" dirty="0">
                <a:solidFill>
                  <a:srgbClr val="444342"/>
                </a:solidFill>
                <a:ea typeface="Verdana" panose="020B0604030504040204" pitchFamily="34" charset="0"/>
              </a:rPr>
              <a:t>Mission </a:t>
            </a:r>
            <a:r>
              <a:rPr lang="en-150" sz="1400" b="1" i="1" dirty="0">
                <a:solidFill>
                  <a:srgbClr val="444342"/>
                </a:solidFill>
                <a:ea typeface="Verdana" panose="020B0604030504040204" pitchFamily="34" charset="0"/>
              </a:rPr>
              <a:t>A </a:t>
            </a:r>
            <a:r>
              <a:rPr lang="en-IE" sz="1400" b="1" i="1" dirty="0">
                <a:solidFill>
                  <a:srgbClr val="444342"/>
                </a:solidFill>
                <a:ea typeface="Verdana" panose="020B0604030504040204" pitchFamily="34" charset="0"/>
              </a:rPr>
              <a:t>Soil Deal for Europe </a:t>
            </a:r>
            <a:r>
              <a:rPr lang="en-IE" sz="1400" b="1" dirty="0">
                <a:solidFill>
                  <a:srgbClr val="444342"/>
                </a:solidFill>
                <a:ea typeface="Verdana" panose="020B0604030504040204" pitchFamily="34" charset="0"/>
              </a:rPr>
              <a:t>webpage - </a:t>
            </a:r>
            <a:r>
              <a:rPr lang="en-IE" sz="1400" u="sng" dirty="0">
                <a:solidFill>
                  <a:srgbClr val="004494"/>
                </a:solidFill>
                <a:ea typeface="Verdana" panose="020B0604030504040204" pitchFamily="34" charset="0"/>
                <a:hlinkClick r:id="rId3"/>
              </a:rPr>
              <a:t>http://ec.europa.eu/mission-soil</a:t>
            </a:r>
            <a:endParaRPr lang="en-IE" sz="1400" u="sng" dirty="0">
              <a:solidFill>
                <a:srgbClr val="004494"/>
              </a:solidFill>
              <a:ea typeface="Verdana" panose="020B0604030504040204" pitchFamily="34" charset="0"/>
            </a:endParaRPr>
          </a:p>
          <a:p>
            <a:pPr lvl="0" fontAlgn="auto">
              <a:spcAft>
                <a:spcPts val="600"/>
              </a:spcAft>
              <a:buFont typeface="Wingdings" panose="05000000000000000000" pitchFamily="2" charset="2"/>
              <a:buChar char="§"/>
              <a:defRPr/>
            </a:pPr>
            <a:r>
              <a:rPr lang="en-IE" sz="1400" b="1" dirty="0">
                <a:solidFill>
                  <a:srgbClr val="444342"/>
                </a:solidFill>
                <a:ea typeface="Verdana" panose="020B0604030504040204" pitchFamily="34" charset="0"/>
              </a:rPr>
              <a:t>Mission </a:t>
            </a:r>
            <a:r>
              <a:rPr lang="en-150" sz="1400" b="1" i="1" dirty="0">
                <a:solidFill>
                  <a:srgbClr val="444342"/>
                </a:solidFill>
                <a:ea typeface="Verdana" panose="020B0604030504040204" pitchFamily="34" charset="0"/>
              </a:rPr>
              <a:t>A </a:t>
            </a:r>
            <a:r>
              <a:rPr lang="en-IE" sz="1400" b="1" i="1" dirty="0">
                <a:solidFill>
                  <a:srgbClr val="444342"/>
                </a:solidFill>
                <a:ea typeface="Verdana" panose="020B0604030504040204" pitchFamily="34" charset="0"/>
              </a:rPr>
              <a:t>Soil Deal for Europe </a:t>
            </a:r>
            <a:r>
              <a:rPr lang="en-IE" sz="1400" b="1" dirty="0">
                <a:solidFill>
                  <a:srgbClr val="444342"/>
                </a:solidFill>
                <a:ea typeface="Verdana" panose="020B0604030504040204" pitchFamily="34" charset="0"/>
              </a:rPr>
              <a:t>Implementation Plan - </a:t>
            </a:r>
            <a:r>
              <a:rPr lang="fr-FR" sz="1400" dirty="0">
                <a:hlinkClick r:id="rId4"/>
              </a:rPr>
              <a:t>EU Mission </a:t>
            </a:r>
            <a:r>
              <a:rPr lang="fr-FR" sz="1400" dirty="0" err="1">
                <a:hlinkClick r:id="rId4"/>
              </a:rPr>
              <a:t>Soil</a:t>
            </a:r>
            <a:r>
              <a:rPr lang="fr-FR" sz="1400" dirty="0">
                <a:hlinkClick r:id="rId4"/>
              </a:rPr>
              <a:t> Deal for Europe </a:t>
            </a:r>
            <a:r>
              <a:rPr lang="fr-FR" sz="1400" dirty="0" err="1">
                <a:hlinkClick r:id="rId4"/>
              </a:rPr>
              <a:t>Implementation</a:t>
            </a:r>
            <a:r>
              <a:rPr lang="fr-FR" sz="1400" dirty="0">
                <a:hlinkClick r:id="rId4"/>
              </a:rPr>
              <a:t> Plan (europa.eu)</a:t>
            </a:r>
            <a:endParaRPr lang="en-IE" sz="1400" u="sng" dirty="0">
              <a:solidFill>
                <a:srgbClr val="004494"/>
              </a:solidFill>
              <a:ea typeface="Verdana" panose="020B0604030504040204" pitchFamily="34" charset="0"/>
            </a:endParaRPr>
          </a:p>
          <a:p>
            <a:pPr lvl="0" fontAlgn="auto">
              <a:spcAft>
                <a:spcPts val="600"/>
              </a:spcAft>
              <a:buFont typeface="Wingdings" panose="05000000000000000000" pitchFamily="2" charset="2"/>
              <a:buChar char="§"/>
              <a:defRPr/>
            </a:pPr>
            <a:r>
              <a:rPr lang="en-IE" sz="1400" b="1" dirty="0">
                <a:solidFill>
                  <a:srgbClr val="444342"/>
                </a:solidFill>
                <a:ea typeface="Verdana" panose="020B0604030504040204" pitchFamily="34" charset="0"/>
              </a:rPr>
              <a:t>Mission </a:t>
            </a:r>
            <a:r>
              <a:rPr lang="en-150" sz="1400" b="1" i="1" dirty="0">
                <a:solidFill>
                  <a:srgbClr val="444342"/>
                </a:solidFill>
                <a:ea typeface="Verdana" panose="020B0604030504040204" pitchFamily="34" charset="0"/>
              </a:rPr>
              <a:t>A </a:t>
            </a:r>
            <a:r>
              <a:rPr lang="en-IE" sz="1400" b="1" i="1" dirty="0">
                <a:solidFill>
                  <a:srgbClr val="444342"/>
                </a:solidFill>
                <a:ea typeface="Verdana" panose="020B0604030504040204" pitchFamily="34" charset="0"/>
              </a:rPr>
              <a:t>Soil Deal for Europe </a:t>
            </a:r>
            <a:r>
              <a:rPr lang="en-IE" sz="1400" b="1" dirty="0">
                <a:solidFill>
                  <a:srgbClr val="444342"/>
                </a:solidFill>
                <a:ea typeface="Verdana" panose="020B0604030504040204" pitchFamily="34" charset="0"/>
              </a:rPr>
              <a:t>factsheet - </a:t>
            </a:r>
            <a:r>
              <a:rPr lang="en-US" sz="1400" dirty="0">
                <a:hlinkClick r:id="rId5"/>
              </a:rPr>
              <a:t>EU missions - Publications Office of the EU (europa.eu)</a:t>
            </a:r>
            <a:endParaRPr lang="en-IE" sz="1400" u="sng" dirty="0">
              <a:solidFill>
                <a:srgbClr val="004494"/>
              </a:solidFill>
              <a:ea typeface="Verdana" panose="020B0604030504040204" pitchFamily="34" charset="0"/>
            </a:endParaRPr>
          </a:p>
          <a:p>
            <a:pPr lvl="0" fontAlgn="auto">
              <a:spcAft>
                <a:spcPts val="600"/>
              </a:spcAft>
              <a:buFont typeface="Wingdings" panose="05000000000000000000" pitchFamily="2" charset="2"/>
              <a:buChar char="§"/>
              <a:defRPr/>
            </a:pPr>
            <a:r>
              <a:rPr lang="en-IE" sz="1400" b="1" dirty="0">
                <a:solidFill>
                  <a:srgbClr val="444342"/>
                </a:solidFill>
                <a:ea typeface="Verdana" panose="020B0604030504040204" pitchFamily="34" charset="0"/>
              </a:rPr>
              <a:t>Mission </a:t>
            </a:r>
            <a:r>
              <a:rPr lang="en-150" sz="1400" b="1" i="1" dirty="0">
                <a:solidFill>
                  <a:srgbClr val="444342"/>
                </a:solidFill>
                <a:ea typeface="Verdana" panose="020B0604030504040204" pitchFamily="34" charset="0"/>
              </a:rPr>
              <a:t>A </a:t>
            </a:r>
            <a:r>
              <a:rPr lang="en-IE" sz="1400" b="1" i="1" dirty="0">
                <a:solidFill>
                  <a:srgbClr val="444342"/>
                </a:solidFill>
                <a:ea typeface="Verdana" panose="020B0604030504040204" pitchFamily="34" charset="0"/>
              </a:rPr>
              <a:t>Soil Deal for Europe </a:t>
            </a:r>
            <a:r>
              <a:rPr lang="en-IE" sz="1400" b="1" dirty="0">
                <a:solidFill>
                  <a:srgbClr val="444342"/>
                </a:solidFill>
                <a:ea typeface="Verdana" panose="020B0604030504040204" pitchFamily="34" charset="0"/>
              </a:rPr>
              <a:t>- Living Labs factsheet - </a:t>
            </a:r>
            <a:r>
              <a:rPr lang="en-US" sz="1400" dirty="0">
                <a:hlinkClick r:id="rId6"/>
              </a:rPr>
              <a:t>EU mission, soil deal for Europe - Publications Office of the EU (europa.eu)</a:t>
            </a:r>
            <a:r>
              <a:rPr lang="en-IE" sz="1400" b="1" dirty="0">
                <a:solidFill>
                  <a:srgbClr val="444342"/>
                </a:solidFill>
                <a:ea typeface="Verdana" panose="020B0604030504040204" pitchFamily="34" charset="0"/>
              </a:rPr>
              <a:t> </a:t>
            </a:r>
          </a:p>
          <a:p>
            <a:pPr lvl="0" fontAlgn="auto">
              <a:spcAft>
                <a:spcPts val="600"/>
              </a:spcAft>
              <a:buFont typeface="Wingdings" panose="05000000000000000000" pitchFamily="2" charset="2"/>
              <a:buChar char="§"/>
              <a:defRPr/>
            </a:pPr>
            <a:r>
              <a:rPr lang="en-IE" sz="1400" b="1" dirty="0">
                <a:solidFill>
                  <a:srgbClr val="444342"/>
                </a:solidFill>
                <a:ea typeface="Verdana" panose="020B0604030504040204" pitchFamily="34" charset="0"/>
              </a:rPr>
              <a:t>EU Missions - </a:t>
            </a:r>
            <a:r>
              <a:rPr lang="fr-FR" sz="1400" dirty="0">
                <a:hlinkClick r:id="rId7"/>
              </a:rPr>
              <a:t>EU Missions in Horizon Europe | </a:t>
            </a:r>
            <a:r>
              <a:rPr lang="fr-FR" sz="1400" dirty="0" err="1">
                <a:hlinkClick r:id="rId7"/>
              </a:rPr>
              <a:t>European</a:t>
            </a:r>
            <a:r>
              <a:rPr lang="fr-FR" sz="1400" dirty="0">
                <a:hlinkClick r:id="rId7"/>
              </a:rPr>
              <a:t> Commission (europa.eu)</a:t>
            </a:r>
            <a:endParaRPr lang="en-IE" sz="1400" u="sng" dirty="0">
              <a:solidFill>
                <a:srgbClr val="004494"/>
              </a:solidFill>
            </a:endParaRPr>
          </a:p>
          <a:p>
            <a:pPr lvl="0" fontAlgn="auto">
              <a:spcAft>
                <a:spcPts val="600"/>
              </a:spcAft>
              <a:buFont typeface="Wingdings" panose="05000000000000000000" pitchFamily="2" charset="2"/>
              <a:buChar char="§"/>
              <a:defRPr/>
            </a:pPr>
            <a:r>
              <a:rPr lang="en-IE" sz="1400" b="1" dirty="0">
                <a:solidFill>
                  <a:srgbClr val="444342"/>
                </a:solidFill>
                <a:ea typeface="Verdana" panose="020B0604030504040204" pitchFamily="34" charset="0"/>
              </a:rPr>
              <a:t>Video </a:t>
            </a:r>
            <a:r>
              <a:rPr lang="en-150" sz="1400" b="1" dirty="0">
                <a:solidFill>
                  <a:srgbClr val="444342"/>
                </a:solidFill>
                <a:ea typeface="Verdana" panose="020B0604030504040204" pitchFamily="34" charset="0"/>
              </a:rPr>
              <a:t>EU Mission “A Soil Deal for Europe” </a:t>
            </a:r>
            <a:r>
              <a:rPr lang="en-IE" sz="1400" b="1" dirty="0">
                <a:solidFill>
                  <a:srgbClr val="444342"/>
                </a:solidFill>
                <a:ea typeface="Verdana" panose="020B0604030504040204" pitchFamily="34" charset="0"/>
              </a:rPr>
              <a:t>- </a:t>
            </a:r>
            <a:r>
              <a:rPr lang="fr-BE" sz="1400" u="sng" dirty="0">
                <a:hlinkClick r:id="rId8"/>
              </a:rPr>
              <a:t>https://youtu.be/3hPlZqwwhhM</a:t>
            </a:r>
            <a:endParaRPr lang="en-150" sz="1400" u="sng" dirty="0"/>
          </a:p>
          <a:p>
            <a:pPr>
              <a:spcAft>
                <a:spcPts val="600"/>
              </a:spcAft>
              <a:buFont typeface="Wingdings" panose="05000000000000000000" pitchFamily="2" charset="2"/>
              <a:buChar char="§"/>
              <a:defRPr/>
            </a:pPr>
            <a:r>
              <a:rPr lang="en-IE" sz="1400" b="1" i="1" dirty="0"/>
              <a:t>Food for Europe </a:t>
            </a:r>
            <a:r>
              <a:rPr lang="en-IE" sz="1400" b="1" dirty="0"/>
              <a:t>podcast episode 15 </a:t>
            </a:r>
            <a:r>
              <a:rPr lang="en-US" sz="1400" b="1" i="1" dirty="0"/>
              <a:t>Soils in danger: Europe fights back - </a:t>
            </a:r>
            <a:r>
              <a:rPr lang="en-US" sz="1400" dirty="0">
                <a:hlinkClick r:id="rId9"/>
              </a:rPr>
              <a:t>The Food for Europe podcast | (europa.eu)</a:t>
            </a:r>
            <a:endParaRPr lang="en-US" sz="1400" dirty="0"/>
          </a:p>
          <a:p>
            <a:pPr lvl="0" fontAlgn="auto">
              <a:spcAft>
                <a:spcPts val="600"/>
              </a:spcAft>
              <a:buFont typeface="Wingdings" panose="05000000000000000000" pitchFamily="2" charset="2"/>
              <a:buChar char="§"/>
              <a:defRPr/>
            </a:pPr>
            <a:r>
              <a:rPr lang="en-150" sz="1400" b="1" i="1" dirty="0">
                <a:effectLst/>
                <a:ea typeface="Times New Roman" panose="02020603050405020304" pitchFamily="18" charset="0"/>
              </a:rPr>
              <a:t>Behind the Scenes</a:t>
            </a:r>
            <a:r>
              <a:rPr lang="en-150" sz="1400" dirty="0">
                <a:effectLst/>
                <a:ea typeface="Times New Roman" panose="02020603050405020304" pitchFamily="18" charset="0"/>
              </a:rPr>
              <a:t> </a:t>
            </a:r>
            <a:r>
              <a:rPr lang="en-150" sz="1400" b="1" dirty="0">
                <a:effectLst/>
                <a:ea typeface="Times New Roman" panose="02020603050405020304" pitchFamily="18" charset="0"/>
              </a:rPr>
              <a:t>podcast episode </a:t>
            </a:r>
            <a:r>
              <a:rPr lang="en-IE" sz="1400" dirty="0">
                <a:effectLst/>
                <a:ea typeface="Times New Roman" panose="02020603050405020304" pitchFamily="18" charset="0"/>
              </a:rPr>
              <a:t>- </a:t>
            </a:r>
            <a:r>
              <a:rPr lang="en-US" sz="1400" dirty="0">
                <a:hlinkClick r:id="rId10"/>
              </a:rPr>
              <a:t>S02/E05: A blossoming career as a soil keeper | Behind the Scenes on </a:t>
            </a:r>
            <a:r>
              <a:rPr lang="en-US" sz="1400" dirty="0" err="1">
                <a:hlinkClick r:id="rId10"/>
              </a:rPr>
              <a:t>Acast</a:t>
            </a:r>
            <a:endParaRPr lang="en-GB" sz="1400" dirty="0">
              <a:effectLst/>
              <a:ea typeface="Times New Roman" panose="02020603050405020304" pitchFamily="18" charset="0"/>
            </a:endParaRPr>
          </a:p>
          <a:p>
            <a:pPr lvl="0" fontAlgn="auto">
              <a:spcAft>
                <a:spcPts val="600"/>
              </a:spcAft>
              <a:defRPr/>
            </a:pPr>
            <a:r>
              <a:rPr lang="en-IE" sz="1400" b="1" dirty="0"/>
              <a:t>On a mission to save our soils - the EU's plan to rebuild the land - </a:t>
            </a:r>
            <a:r>
              <a:rPr lang="en-IE" sz="1400" dirty="0">
                <a:hlinkClick r:id="rId11"/>
              </a:rPr>
              <a:t>Futuris episode </a:t>
            </a:r>
            <a:r>
              <a:rPr lang="en-IE" sz="1400" dirty="0" err="1">
                <a:hlinkClick r:id="rId11"/>
              </a:rPr>
              <a:t>Euronews</a:t>
            </a:r>
            <a:endParaRPr lang="en-IE" sz="1400" dirty="0"/>
          </a:p>
        </p:txBody>
      </p:sp>
    </p:spTree>
    <p:extLst>
      <p:ext uri="{BB962C8B-B14F-4D97-AF65-F5344CB8AC3E}">
        <p14:creationId xmlns:p14="http://schemas.microsoft.com/office/powerpoint/2010/main" val="3015431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3748898"/>
            <a:ext cx="12192000" cy="1184149"/>
          </a:xfrm>
        </p:spPr>
        <p:txBody>
          <a:bodyPr/>
          <a:lstStyle/>
          <a:p>
            <a:r>
              <a:rPr lang="en-GB" sz="2400" b="1" dirty="0"/>
              <a:t>#</a:t>
            </a:r>
            <a:r>
              <a:rPr lang="en-GB" sz="2400" b="1" dirty="0" err="1"/>
              <a:t>EUmissions</a:t>
            </a:r>
            <a:r>
              <a:rPr lang="en-GB" sz="2400" b="1" dirty="0"/>
              <a:t>  </a:t>
            </a:r>
          </a:p>
          <a:p>
            <a:r>
              <a:rPr lang="en-GB" sz="2400" b="1" dirty="0"/>
              <a:t>#</a:t>
            </a:r>
            <a:r>
              <a:rPr lang="en-GB" sz="2400" b="1" dirty="0" err="1"/>
              <a:t>HorizonEU</a:t>
            </a:r>
            <a:endParaRPr lang="en-GB" sz="2400" b="1" dirty="0"/>
          </a:p>
          <a:p>
            <a:r>
              <a:rPr lang="en-GB" sz="2400" b="1" dirty="0"/>
              <a:t>#</a:t>
            </a:r>
            <a:r>
              <a:rPr lang="en-GB" sz="2400" b="1" dirty="0" err="1"/>
              <a:t>MissionSoil</a:t>
            </a:r>
            <a:endParaRPr lang="en-GB"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2817" y="960177"/>
            <a:ext cx="1086366" cy="1086366"/>
          </a:xfrm>
          <a:prstGeom prst="rect">
            <a:avLst/>
          </a:prstGeom>
        </p:spPr>
      </p:pic>
    </p:spTree>
    <p:extLst>
      <p:ext uri="{BB962C8B-B14F-4D97-AF65-F5344CB8AC3E}">
        <p14:creationId xmlns:p14="http://schemas.microsoft.com/office/powerpoint/2010/main" val="273448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479425" y="2762436"/>
            <a:ext cx="2085975" cy="645442"/>
          </a:xfrm>
          <a:prstGeom prst="rect">
            <a:avLst/>
          </a:prstGeom>
          <a:solidFill>
            <a:srgbClr val="00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35" name="Rectangle 34"/>
          <p:cNvSpPr/>
          <p:nvPr/>
        </p:nvSpPr>
        <p:spPr>
          <a:xfrm>
            <a:off x="2743200" y="2750081"/>
            <a:ext cx="2085975" cy="6454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36" name="Rectangle 35"/>
          <p:cNvSpPr/>
          <p:nvPr/>
        </p:nvSpPr>
        <p:spPr>
          <a:xfrm>
            <a:off x="5006976" y="2750079"/>
            <a:ext cx="2085975" cy="645442"/>
          </a:xfrm>
          <a:prstGeom prst="rect">
            <a:avLst/>
          </a:prstGeom>
          <a:solidFill>
            <a:srgbClr val="0D5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37" name="Rectangle 36"/>
          <p:cNvSpPr/>
          <p:nvPr/>
        </p:nvSpPr>
        <p:spPr>
          <a:xfrm>
            <a:off x="7270749" y="2750081"/>
            <a:ext cx="2085975" cy="645442"/>
          </a:xfrm>
          <a:prstGeom prst="rect">
            <a:avLst/>
          </a:prstGeom>
          <a:solidFill>
            <a:srgbClr val="059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38" name="Rectangle 37"/>
          <p:cNvSpPr/>
          <p:nvPr/>
        </p:nvSpPr>
        <p:spPr>
          <a:xfrm>
            <a:off x="9534523" y="2737724"/>
            <a:ext cx="2085975" cy="645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2" name="Content Placeholder 1"/>
          <p:cNvSpPr>
            <a:spLocks noGrp="1"/>
          </p:cNvSpPr>
          <p:nvPr>
            <p:ph idx="1"/>
          </p:nvPr>
        </p:nvSpPr>
        <p:spPr>
          <a:xfrm>
            <a:off x="2749608" y="2772195"/>
            <a:ext cx="2073159" cy="635680"/>
          </a:xfrm>
        </p:spPr>
        <p:txBody>
          <a:bodyPr anchor="ctr"/>
          <a:lstStyle/>
          <a:p>
            <a:pPr marL="0" indent="0" algn="ctr">
              <a:buNone/>
            </a:pPr>
            <a:r>
              <a:rPr lang="fr-BE" sz="1800" dirty="0">
                <a:solidFill>
                  <a:schemeClr val="bg1"/>
                </a:solidFill>
              </a:rPr>
              <a:t>Cancer</a:t>
            </a:r>
            <a:endParaRPr lang="en-GB" sz="1800" dirty="0">
              <a:solidFill>
                <a:schemeClr val="bg1"/>
              </a:solidFill>
            </a:endParaRP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5583" y="3727984"/>
            <a:ext cx="701208" cy="972341"/>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7" y="3838720"/>
            <a:ext cx="989931" cy="874438"/>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2671" y="3715054"/>
            <a:ext cx="726844" cy="998199"/>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5660" y="3693114"/>
            <a:ext cx="1128607" cy="1042081"/>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44071" y="3656805"/>
            <a:ext cx="866879" cy="991131"/>
          </a:xfrm>
          <a:prstGeom prst="rect">
            <a:avLst/>
          </a:prstGeom>
        </p:spPr>
      </p:pic>
      <p:sp>
        <p:nvSpPr>
          <p:cNvPr id="30" name="Content Placeholder 1"/>
          <p:cNvSpPr txBox="1">
            <a:spLocks/>
          </p:cNvSpPr>
          <p:nvPr/>
        </p:nvSpPr>
        <p:spPr>
          <a:xfrm>
            <a:off x="5006975" y="2787152"/>
            <a:ext cx="2085976" cy="645442"/>
          </a:xfrm>
          <a:prstGeom prst="rect">
            <a:avLst/>
          </a:prstGeom>
        </p:spPr>
        <p:txBody>
          <a:bodyPr anchor="ct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6575" indent="-274638" algn="l" defTabSz="914400" rtl="0" eaLnBrk="1" latinLnBrk="0" hangingPunct="1">
              <a:lnSpc>
                <a:spcPct val="90000"/>
              </a:lnSpc>
              <a:spcBef>
                <a:spcPts val="500"/>
              </a:spcBef>
              <a:buFont typeface="Segoe UI" panose="020B0502040204020203"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36575" indent="-2746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536575" indent="-2746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536575" indent="-2746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B0D10E"/>
              </a:buClr>
              <a:buSzTx/>
              <a:buFont typeface="Arial" panose="020B0604020202020204" pitchFamily="34" charset="0"/>
              <a:buNone/>
              <a:tabLst/>
              <a:defRPr/>
            </a:pPr>
            <a:r>
              <a:rPr kumimoji="0" lang="fr-BE" sz="1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Climate-neutral</a:t>
            </a:r>
            <a:r>
              <a:rPr kumimoji="0" lang="fr-B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and Smart </a:t>
            </a:r>
            <a:r>
              <a:rPr kumimoji="0" lang="fr-BE" sz="1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Cities</a:t>
            </a: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 name="Content Placeholder 1"/>
          <p:cNvSpPr txBox="1">
            <a:spLocks/>
          </p:cNvSpPr>
          <p:nvPr/>
        </p:nvSpPr>
        <p:spPr>
          <a:xfrm>
            <a:off x="7270748" y="2774793"/>
            <a:ext cx="2085977" cy="645442"/>
          </a:xfrm>
          <a:prstGeom prst="rect">
            <a:avLst/>
          </a:prstGeom>
        </p:spPr>
        <p:txBody>
          <a:bodyPr anchor="ct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6575" indent="-274638" algn="l" defTabSz="914400" rtl="0" eaLnBrk="1" latinLnBrk="0" hangingPunct="1">
              <a:lnSpc>
                <a:spcPct val="90000"/>
              </a:lnSpc>
              <a:spcBef>
                <a:spcPts val="500"/>
              </a:spcBef>
              <a:buFont typeface="Segoe UI" panose="020B0502040204020203"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36575" indent="-2746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536575" indent="-2746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536575" indent="-2746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B0D10E"/>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Restore our Ocean and Waters</a:t>
            </a: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 name="Content Placeholder 1"/>
          <p:cNvSpPr txBox="1">
            <a:spLocks/>
          </p:cNvSpPr>
          <p:nvPr/>
        </p:nvSpPr>
        <p:spPr>
          <a:xfrm>
            <a:off x="9534522" y="2762437"/>
            <a:ext cx="2085976" cy="645442"/>
          </a:xfrm>
          <a:prstGeom prst="rect">
            <a:avLst/>
          </a:prstGeom>
        </p:spPr>
        <p:txBody>
          <a:bodyPr anchor="ct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6575" indent="-274638" algn="l" defTabSz="914400" rtl="0" eaLnBrk="1" latinLnBrk="0" hangingPunct="1">
              <a:lnSpc>
                <a:spcPct val="90000"/>
              </a:lnSpc>
              <a:spcBef>
                <a:spcPts val="500"/>
              </a:spcBef>
              <a:buFont typeface="Segoe UI" panose="020B0502040204020203"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36575" indent="-2746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536575" indent="-2746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536575" indent="-2746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B0D10E"/>
              </a:buClr>
              <a:buSzTx/>
              <a:buFont typeface="Arial" panose="020B0604020202020204" pitchFamily="34" charset="0"/>
              <a:buNone/>
              <a:tabLst/>
              <a:defRPr/>
            </a:pPr>
            <a:r>
              <a:rPr kumimoji="0" lang="fr-BE" sz="1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Soil</a:t>
            </a:r>
            <a:r>
              <a:rPr kumimoji="0" lang="fr-B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Deal </a:t>
            </a:r>
            <a:br>
              <a:rPr kumimoji="0" lang="fr-B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fr-B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for Europe </a:t>
            </a: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 name="Content Placeholder 1"/>
          <p:cNvSpPr txBox="1">
            <a:spLocks/>
          </p:cNvSpPr>
          <p:nvPr/>
        </p:nvSpPr>
        <p:spPr>
          <a:xfrm>
            <a:off x="479425" y="2784556"/>
            <a:ext cx="2085975" cy="645442"/>
          </a:xfrm>
          <a:prstGeom prst="rect">
            <a:avLst/>
          </a:prstGeom>
        </p:spPr>
        <p:txBody>
          <a:bodyPr anchor="ct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6575" indent="-274638" algn="l" defTabSz="914400" rtl="0" eaLnBrk="1" latinLnBrk="0" hangingPunct="1">
              <a:lnSpc>
                <a:spcPct val="90000"/>
              </a:lnSpc>
              <a:spcBef>
                <a:spcPts val="500"/>
              </a:spcBef>
              <a:buFont typeface="Segoe UI" panose="020B0502040204020203"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36575" indent="-2746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536575" indent="-2746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536575" indent="-2746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B0D10E"/>
              </a:buClr>
              <a:buSzTx/>
              <a:buFont typeface="Arial" panose="020B0604020202020204" pitchFamily="34" charset="0"/>
              <a:buNone/>
              <a:tabLst/>
              <a:defRPr/>
            </a:pPr>
            <a:r>
              <a:rPr kumimoji="0" lang="fr-B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Adaptation to </a:t>
            </a:r>
            <a:r>
              <a:rPr kumimoji="0" lang="fr-BE" sz="1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Climate</a:t>
            </a:r>
            <a:r>
              <a:rPr kumimoji="0" lang="fr-BE"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Change</a:t>
            </a: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itle 2"/>
          <p:cNvSpPr>
            <a:spLocks noGrp="1"/>
          </p:cNvSpPr>
          <p:nvPr>
            <p:ph type="title"/>
          </p:nvPr>
        </p:nvSpPr>
        <p:spPr>
          <a:xfrm>
            <a:off x="402779" y="1402944"/>
            <a:ext cx="11045707" cy="1325563"/>
          </a:xfrm>
        </p:spPr>
        <p:txBody>
          <a:bodyPr>
            <a:normAutofit/>
          </a:bodyPr>
          <a:lstStyle/>
          <a:p>
            <a:r>
              <a:rPr lang="en-GB" sz="2800" dirty="0" smtClean="0"/>
              <a:t>Missions: a new instrument under Horizon Europe to address major societal challenges </a:t>
            </a:r>
            <a:endParaRPr lang="en-GB" sz="2800" dirty="0"/>
          </a:p>
        </p:txBody>
      </p:sp>
      <p:sp>
        <p:nvSpPr>
          <p:cNvPr id="23" name="TextBox 22"/>
          <p:cNvSpPr txBox="1"/>
          <p:nvPr/>
        </p:nvSpPr>
        <p:spPr>
          <a:xfrm>
            <a:off x="9697524" y="5131947"/>
            <a:ext cx="2086636" cy="584775"/>
          </a:xfrm>
          <a:prstGeom prst="rect">
            <a:avLst/>
          </a:prstGeom>
          <a:noFill/>
          <a:ln>
            <a:solidFill>
              <a:schemeClr val="tx1"/>
            </a:solidFill>
            <a:prstDash val="dash"/>
          </a:ln>
        </p:spPr>
        <p:txBody>
          <a:bodyPr wrap="square" rtlCol="0">
            <a:spAutoFit/>
          </a:bodyPr>
          <a:lstStyle/>
          <a:p>
            <a:r>
              <a:rPr lang="en-GB" sz="1600" dirty="0" smtClean="0">
                <a:latin typeface="Arial" panose="020B0604020202020204" pitchFamily="34" charset="0"/>
                <a:cs typeface="Arial" panose="020B0604020202020204" pitchFamily="34" charset="0"/>
              </a:rPr>
              <a:t>Mission Manager </a:t>
            </a:r>
          </a:p>
          <a:p>
            <a:r>
              <a:rPr lang="en-GB" sz="1600" dirty="0" smtClean="0">
                <a:latin typeface="Arial" panose="020B0604020202020204" pitchFamily="34" charset="0"/>
                <a:cs typeface="Arial" panose="020B0604020202020204" pitchFamily="34" charset="0"/>
              </a:rPr>
              <a:t>DG AGRI</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5415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33246" y="814013"/>
            <a:ext cx="10862949" cy="875481"/>
          </a:xfrm>
          <a:prstGeom prst="rect">
            <a:avLst/>
          </a:prstGeom>
        </p:spPr>
        <p:txBody>
          <a:bodyPr>
            <a:normAutofit/>
          </a:bodyPr>
          <a:lstStyle>
            <a:lvl1pPr algn="l" defTabSz="914400" rtl="0" eaLnBrk="1" latinLnBrk="0" hangingPunct="1">
              <a:lnSpc>
                <a:spcPct val="90000"/>
              </a:lnSpc>
              <a:spcBef>
                <a:spcPct val="0"/>
              </a:spcBef>
              <a:buNone/>
              <a:defRPr sz="3500" b="1" kern="1200">
                <a:solidFill>
                  <a:schemeClr val="accent1"/>
                </a:solidFill>
                <a:latin typeface="Arial" panose="020B0604020202020204" pitchFamily="34" charset="0"/>
                <a:ea typeface="+mj-ea"/>
                <a:cs typeface="Arial" panose="020B0604020202020204" pitchFamily="34" charset="0"/>
              </a:defRPr>
            </a:lvl1pPr>
          </a:lstStyle>
          <a:p>
            <a:r>
              <a:rPr lang="en-GB" sz="3200" dirty="0"/>
              <a:t>Why a mission on soil?</a:t>
            </a:r>
          </a:p>
        </p:txBody>
      </p:sp>
      <p:sp>
        <p:nvSpPr>
          <p:cNvPr id="8" name="Segnaposto contenuto 1">
            <a:extLst>
              <a:ext uri="{FF2B5EF4-FFF2-40B4-BE49-F238E27FC236}">
                <a16:creationId xmlns:a16="http://schemas.microsoft.com/office/drawing/2014/main" id="{9047F32B-4FCD-DE46-B6A2-07E2B96D11F4}"/>
              </a:ext>
            </a:extLst>
          </p:cNvPr>
          <p:cNvSpPr>
            <a:spLocks noGrp="1"/>
          </p:cNvSpPr>
          <p:nvPr>
            <p:ph idx="1"/>
          </p:nvPr>
        </p:nvSpPr>
        <p:spPr>
          <a:xfrm>
            <a:off x="3121270" y="1401862"/>
            <a:ext cx="8440615" cy="5334988"/>
          </a:xfrm>
          <a:prstGeom prst="rect">
            <a:avLst/>
          </a:prstGeom>
        </p:spPr>
        <p:txBody>
          <a:bodyPr/>
          <a:lstStyle/>
          <a:p>
            <a:pPr marL="342900" lvl="0" indent="-342900" algn="just" fontAlgn="base">
              <a:spcBef>
                <a:spcPct val="0"/>
              </a:spcBef>
              <a:spcAft>
                <a:spcPts val="600"/>
              </a:spcAft>
              <a:buClr>
                <a:srgbClr val="ADD125"/>
              </a:buClr>
              <a:buFont typeface="Wingdings" panose="05000000000000000000" pitchFamily="2" charset="2"/>
              <a:buChar char="§"/>
              <a:defRPr/>
            </a:pPr>
            <a:r>
              <a:rPr lang="en-US" sz="2000" dirty="0">
                <a:solidFill>
                  <a:srgbClr val="444342"/>
                </a:solidFill>
                <a:latin typeface="Arial" panose="020B0604020202020204" pitchFamily="34" charset="0"/>
                <a:ea typeface="Verdana" panose="020B0604030504040204" pitchFamily="34" charset="0"/>
                <a:cs typeface="Arial" panose="020B0604020202020204" pitchFamily="34" charset="0"/>
              </a:rPr>
              <a:t>Healthy soils are the </a:t>
            </a:r>
            <a:r>
              <a:rPr lang="en-US" sz="2000" b="1" dirty="0">
                <a:solidFill>
                  <a:srgbClr val="444342"/>
                </a:solidFill>
                <a:latin typeface="Arial" panose="020B0604020202020204" pitchFamily="34" charset="0"/>
                <a:ea typeface="Verdana" panose="020B0604030504040204" pitchFamily="34" charset="0"/>
                <a:cs typeface="Arial" panose="020B0604020202020204" pitchFamily="34" charset="0"/>
              </a:rPr>
              <a:t>basis for nutritious and safe </a:t>
            </a:r>
            <a:r>
              <a:rPr lang="en-US" sz="2000" b="1" dirty="0" smtClean="0">
                <a:solidFill>
                  <a:srgbClr val="444342"/>
                </a:solidFill>
                <a:latin typeface="Arial" panose="020B0604020202020204" pitchFamily="34" charset="0"/>
                <a:ea typeface="Verdana" panose="020B0604030504040204" pitchFamily="34" charset="0"/>
                <a:cs typeface="Arial" panose="020B0604020202020204" pitchFamily="34" charset="0"/>
              </a:rPr>
              <a:t>food.</a:t>
            </a:r>
            <a:endParaRPr lang="en-US" sz="2000" dirty="0">
              <a:solidFill>
                <a:srgbClr val="444342"/>
              </a:solidFill>
              <a:latin typeface="Arial" panose="020B0604020202020204" pitchFamily="34" charset="0"/>
              <a:ea typeface="Verdana" panose="020B0604030504040204" pitchFamily="34" charset="0"/>
              <a:cs typeface="Arial" panose="020B0604020202020204" pitchFamily="34" charset="0"/>
            </a:endParaRPr>
          </a:p>
          <a:p>
            <a:pPr marL="342900" lvl="0" indent="-342900" algn="just" fontAlgn="base">
              <a:spcBef>
                <a:spcPct val="0"/>
              </a:spcBef>
              <a:spcAft>
                <a:spcPts val="600"/>
              </a:spcAft>
              <a:buClr>
                <a:srgbClr val="ADD125"/>
              </a:buClr>
              <a:buFont typeface="Wingdings" panose="05000000000000000000" pitchFamily="2" charset="2"/>
              <a:buChar char="§"/>
              <a:defRPr/>
            </a:pPr>
            <a:r>
              <a:rPr lang="en-US" sz="2000" dirty="0">
                <a:solidFill>
                  <a:srgbClr val="444342"/>
                </a:solidFill>
                <a:latin typeface="Arial" panose="020B0604020202020204" pitchFamily="34" charset="0"/>
                <a:ea typeface="Verdana" panose="020B0604030504040204" pitchFamily="34" charset="0"/>
                <a:cs typeface="Arial" panose="020B0604020202020204" pitchFamily="34" charset="0"/>
              </a:rPr>
              <a:t>Soils deliver </a:t>
            </a:r>
            <a:r>
              <a:rPr lang="en-US" sz="2000" dirty="0" smtClean="0">
                <a:solidFill>
                  <a:srgbClr val="444342"/>
                </a:solidFill>
                <a:latin typeface="Arial" panose="020B0604020202020204" pitchFamily="34" charset="0"/>
                <a:ea typeface="Verdana" panose="020B0604030504040204" pitchFamily="34" charset="0"/>
                <a:cs typeface="Arial" panose="020B0604020202020204" pitchFamily="34" charset="0"/>
              </a:rPr>
              <a:t>other </a:t>
            </a:r>
            <a:r>
              <a:rPr lang="en-US" sz="2000" b="1" dirty="0" smtClean="0">
                <a:solidFill>
                  <a:srgbClr val="444342"/>
                </a:solidFill>
                <a:latin typeface="Arial" panose="020B0604020202020204" pitchFamily="34" charset="0"/>
                <a:ea typeface="Verdana" panose="020B0604030504040204" pitchFamily="34" charset="0"/>
                <a:cs typeface="Arial" panose="020B0604020202020204" pitchFamily="34" charset="0"/>
              </a:rPr>
              <a:t>vital</a:t>
            </a:r>
            <a:r>
              <a:rPr lang="en-US" sz="2000" b="1" dirty="0">
                <a:solidFill>
                  <a:srgbClr val="444342"/>
                </a:solidFill>
                <a:latin typeface="Arial" panose="020B0604020202020204" pitchFamily="34" charset="0"/>
                <a:ea typeface="Verdana" panose="020B0604030504040204" pitchFamily="34" charset="0"/>
                <a:cs typeface="Arial" panose="020B0604020202020204" pitchFamily="34" charset="0"/>
              </a:rPr>
              <a:t>, interconnected ecosystem </a:t>
            </a:r>
            <a:r>
              <a:rPr lang="en-US" sz="2000" b="1" dirty="0" smtClean="0">
                <a:solidFill>
                  <a:srgbClr val="444342"/>
                </a:solidFill>
                <a:latin typeface="Arial" panose="020B0604020202020204" pitchFamily="34" charset="0"/>
                <a:ea typeface="Verdana" panose="020B0604030504040204" pitchFamily="34" charset="0"/>
                <a:cs typeface="Arial" panose="020B0604020202020204" pitchFamily="34" charset="0"/>
              </a:rPr>
              <a:t>services: </a:t>
            </a:r>
          </a:p>
          <a:p>
            <a:pPr marL="650875" lvl="1" indent="-342900" algn="just" fontAlgn="base">
              <a:spcBef>
                <a:spcPct val="0"/>
              </a:spcBef>
              <a:spcAft>
                <a:spcPts val="600"/>
              </a:spcAft>
              <a:buClr>
                <a:srgbClr val="ADD125"/>
              </a:buClr>
              <a:buFont typeface="Arial" panose="020B0604020202020204" pitchFamily="34" charset="0"/>
              <a:buChar char="-"/>
              <a:defRPr/>
            </a:pPr>
            <a:r>
              <a:rPr lang="en-US" sz="2000" dirty="0" smtClean="0">
                <a:solidFill>
                  <a:srgbClr val="444342"/>
                </a:solidFill>
                <a:latin typeface="Arial" panose="020B0604020202020204" pitchFamily="34" charset="0"/>
                <a:ea typeface="Verdana" panose="020B0604030504040204" pitchFamily="34" charset="0"/>
                <a:cs typeface="Arial" panose="020B0604020202020204" pitchFamily="34" charset="0"/>
              </a:rPr>
              <a:t>hosting </a:t>
            </a:r>
            <a:r>
              <a:rPr lang="en-US" sz="2000" dirty="0">
                <a:solidFill>
                  <a:srgbClr val="444342"/>
                </a:solidFill>
                <a:latin typeface="Arial" panose="020B0604020202020204" pitchFamily="34" charset="0"/>
                <a:ea typeface="Verdana" panose="020B0604030504040204" pitchFamily="34" charset="0"/>
                <a:cs typeface="Arial" panose="020B0604020202020204" pitchFamily="34" charset="0"/>
              </a:rPr>
              <a:t>biodiversity, </a:t>
            </a:r>
            <a:endParaRPr lang="en-US" sz="2000" dirty="0" smtClean="0">
              <a:solidFill>
                <a:srgbClr val="444342"/>
              </a:solidFill>
              <a:latin typeface="Arial" panose="020B0604020202020204" pitchFamily="34" charset="0"/>
              <a:ea typeface="Verdana" panose="020B0604030504040204" pitchFamily="34" charset="0"/>
              <a:cs typeface="Arial" panose="020B0604020202020204" pitchFamily="34" charset="0"/>
            </a:endParaRPr>
          </a:p>
          <a:p>
            <a:pPr marL="650875" lvl="1" indent="-342900" algn="just" fontAlgn="base">
              <a:spcBef>
                <a:spcPct val="0"/>
              </a:spcBef>
              <a:spcAft>
                <a:spcPts val="600"/>
              </a:spcAft>
              <a:buClr>
                <a:srgbClr val="ADD125"/>
              </a:buClr>
              <a:buFont typeface="Arial" panose="020B0604020202020204" pitchFamily="34" charset="0"/>
              <a:buChar char="-"/>
              <a:defRPr/>
            </a:pPr>
            <a:r>
              <a:rPr lang="en-US" sz="2000" dirty="0" smtClean="0">
                <a:solidFill>
                  <a:srgbClr val="444342"/>
                </a:solidFill>
                <a:latin typeface="Arial" panose="020B0604020202020204" pitchFamily="34" charset="0"/>
                <a:ea typeface="Verdana" panose="020B0604030504040204" pitchFamily="34" charset="0"/>
                <a:cs typeface="Arial" panose="020B0604020202020204" pitchFamily="34" charset="0"/>
              </a:rPr>
              <a:t>nutrient </a:t>
            </a:r>
            <a:r>
              <a:rPr lang="en-US" sz="2000" dirty="0">
                <a:solidFill>
                  <a:srgbClr val="444342"/>
                </a:solidFill>
                <a:latin typeface="Arial" panose="020B0604020202020204" pitchFamily="34" charset="0"/>
                <a:ea typeface="Verdana" panose="020B0604030504040204" pitchFamily="34" charset="0"/>
                <a:cs typeface="Arial" panose="020B0604020202020204" pitchFamily="34" charset="0"/>
              </a:rPr>
              <a:t>cycling, </a:t>
            </a:r>
            <a:endParaRPr lang="en-US" sz="2000" dirty="0" smtClean="0">
              <a:solidFill>
                <a:srgbClr val="444342"/>
              </a:solidFill>
              <a:latin typeface="Arial" panose="020B0604020202020204" pitchFamily="34" charset="0"/>
              <a:ea typeface="Verdana" panose="020B0604030504040204" pitchFamily="34" charset="0"/>
              <a:cs typeface="Arial" panose="020B0604020202020204" pitchFamily="34" charset="0"/>
            </a:endParaRPr>
          </a:p>
          <a:p>
            <a:pPr marL="650875" lvl="1" indent="-342900" algn="just" fontAlgn="base">
              <a:spcBef>
                <a:spcPct val="0"/>
              </a:spcBef>
              <a:spcAft>
                <a:spcPts val="600"/>
              </a:spcAft>
              <a:buClr>
                <a:srgbClr val="ADD125"/>
              </a:buClr>
              <a:buFont typeface="Arial" panose="020B0604020202020204" pitchFamily="34" charset="0"/>
              <a:buChar char="-"/>
              <a:defRPr/>
            </a:pPr>
            <a:r>
              <a:rPr lang="en-US" sz="2000" dirty="0">
                <a:solidFill>
                  <a:srgbClr val="444342"/>
                </a:solidFill>
                <a:ea typeface="Verdana" panose="020B0604030504040204" pitchFamily="34" charset="0"/>
              </a:rPr>
              <a:t>water regulation (incl. preventing droughts and floods), </a:t>
            </a:r>
          </a:p>
          <a:p>
            <a:pPr marL="650875" lvl="1" indent="-342900" algn="just" fontAlgn="base">
              <a:spcBef>
                <a:spcPct val="0"/>
              </a:spcBef>
              <a:spcAft>
                <a:spcPts val="600"/>
              </a:spcAft>
              <a:buClr>
                <a:srgbClr val="ADD125"/>
              </a:buClr>
              <a:buFont typeface="Arial" panose="020B0604020202020204" pitchFamily="34" charset="0"/>
              <a:buChar char="-"/>
              <a:defRPr/>
            </a:pPr>
            <a:r>
              <a:rPr lang="en-US" sz="2000" dirty="0" smtClean="0">
                <a:solidFill>
                  <a:srgbClr val="444342"/>
                </a:solidFill>
                <a:latin typeface="Arial" panose="020B0604020202020204" pitchFamily="34" charset="0"/>
                <a:ea typeface="Verdana" panose="020B0604030504040204" pitchFamily="34" charset="0"/>
                <a:cs typeface="Arial" panose="020B0604020202020204" pitchFamily="34" charset="0"/>
              </a:rPr>
              <a:t>climate </a:t>
            </a:r>
            <a:r>
              <a:rPr lang="en-US" sz="2000" dirty="0">
                <a:solidFill>
                  <a:srgbClr val="444342"/>
                </a:solidFill>
                <a:latin typeface="Arial" panose="020B0604020202020204" pitchFamily="34" charset="0"/>
                <a:ea typeface="Verdana" panose="020B0604030504040204" pitchFamily="34" charset="0"/>
                <a:cs typeface="Arial" panose="020B0604020202020204" pitchFamily="34" charset="0"/>
              </a:rPr>
              <a:t>mitigation and adaptation, </a:t>
            </a:r>
            <a:endParaRPr lang="en-US" sz="2000" dirty="0" smtClean="0">
              <a:solidFill>
                <a:srgbClr val="444342"/>
              </a:solidFill>
              <a:latin typeface="Arial" panose="020B0604020202020204" pitchFamily="34" charset="0"/>
              <a:ea typeface="Verdana" panose="020B0604030504040204" pitchFamily="34" charset="0"/>
              <a:cs typeface="Arial" panose="020B0604020202020204" pitchFamily="34" charset="0"/>
            </a:endParaRPr>
          </a:p>
          <a:p>
            <a:pPr marL="650875" lvl="1" indent="-342900" algn="just" fontAlgn="base">
              <a:spcBef>
                <a:spcPct val="0"/>
              </a:spcBef>
              <a:spcAft>
                <a:spcPts val="600"/>
              </a:spcAft>
              <a:buClr>
                <a:srgbClr val="ADD125"/>
              </a:buClr>
              <a:buFont typeface="Arial" panose="020B0604020202020204" pitchFamily="34" charset="0"/>
              <a:buChar char="-"/>
              <a:defRPr/>
            </a:pPr>
            <a:r>
              <a:rPr lang="en-US" sz="2000" dirty="0" smtClean="0">
                <a:solidFill>
                  <a:srgbClr val="444342"/>
                </a:solidFill>
                <a:latin typeface="Arial" panose="020B0604020202020204" pitchFamily="34" charset="0"/>
                <a:ea typeface="Verdana" panose="020B0604030504040204" pitchFamily="34" charset="0"/>
                <a:cs typeface="Arial" panose="020B0604020202020204" pitchFamily="34" charset="0"/>
              </a:rPr>
              <a:t>cultural </a:t>
            </a:r>
            <a:r>
              <a:rPr lang="en-US" sz="2000" dirty="0">
                <a:solidFill>
                  <a:srgbClr val="444342"/>
                </a:solidFill>
                <a:latin typeface="Arial" panose="020B0604020202020204" pitchFamily="34" charset="0"/>
                <a:ea typeface="Verdana" panose="020B0604030504040204" pitchFamily="34" charset="0"/>
                <a:cs typeface="Arial" panose="020B0604020202020204" pitchFamily="34" charset="0"/>
              </a:rPr>
              <a:t>services</a:t>
            </a:r>
          </a:p>
          <a:p>
            <a:pPr marL="342900" lvl="1" indent="-342900" algn="just" fontAlgn="base">
              <a:spcBef>
                <a:spcPct val="0"/>
              </a:spcBef>
              <a:spcAft>
                <a:spcPts val="1200"/>
              </a:spcAft>
              <a:buClr>
                <a:srgbClr val="ADD125"/>
              </a:buClr>
              <a:buFont typeface="Wingdings" panose="05000000000000000000" pitchFamily="2" charset="2"/>
              <a:buChar char="§"/>
              <a:defRPr/>
            </a:pPr>
            <a:r>
              <a:rPr lang="en-US" sz="2000" dirty="0" smtClean="0">
                <a:solidFill>
                  <a:srgbClr val="444342"/>
                </a:solidFill>
                <a:latin typeface="Arial" panose="020B0604020202020204" pitchFamily="34" charset="0"/>
                <a:ea typeface="Verdana" panose="020B0604030504040204" pitchFamily="34" charset="0"/>
                <a:cs typeface="Arial" panose="020B0604020202020204" pitchFamily="34" charset="0"/>
              </a:rPr>
              <a:t>Soil </a:t>
            </a:r>
            <a:r>
              <a:rPr lang="en-US" sz="2000" dirty="0">
                <a:solidFill>
                  <a:srgbClr val="444342"/>
                </a:solidFill>
                <a:latin typeface="Arial" panose="020B0604020202020204" pitchFamily="34" charset="0"/>
                <a:ea typeface="Verdana" panose="020B0604030504040204" pitchFamily="34" charset="0"/>
                <a:cs typeface="Arial" panose="020B0604020202020204" pitchFamily="34" charset="0"/>
              </a:rPr>
              <a:t>is a </a:t>
            </a:r>
            <a:r>
              <a:rPr lang="en-US" sz="2000" b="1" dirty="0">
                <a:solidFill>
                  <a:srgbClr val="444342"/>
                </a:solidFill>
                <a:latin typeface="Arial" panose="020B0604020202020204" pitchFamily="34" charset="0"/>
                <a:ea typeface="Verdana" panose="020B0604030504040204" pitchFamily="34" charset="0"/>
                <a:cs typeface="Arial" panose="020B0604020202020204" pitchFamily="34" charset="0"/>
              </a:rPr>
              <a:t>scarce, </a:t>
            </a:r>
            <a:r>
              <a:rPr lang="en-US" sz="2000" b="1" dirty="0" smtClean="0">
                <a:solidFill>
                  <a:srgbClr val="444342"/>
                </a:solidFill>
                <a:latin typeface="Arial" panose="020B0604020202020204" pitchFamily="34" charset="0"/>
                <a:ea typeface="Verdana" panose="020B0604030504040204" pitchFamily="34" charset="0"/>
                <a:cs typeface="Arial" panose="020B0604020202020204" pitchFamily="34" charset="0"/>
              </a:rPr>
              <a:t>almost non-renewable </a:t>
            </a:r>
            <a:r>
              <a:rPr lang="en-US" sz="2000" b="1" dirty="0">
                <a:solidFill>
                  <a:srgbClr val="444342"/>
                </a:solidFill>
                <a:latin typeface="Arial" panose="020B0604020202020204" pitchFamily="34" charset="0"/>
                <a:ea typeface="Verdana" panose="020B0604030504040204" pitchFamily="34" charset="0"/>
                <a:cs typeface="Arial" panose="020B0604020202020204" pitchFamily="34" charset="0"/>
              </a:rPr>
              <a:t>resource</a:t>
            </a:r>
            <a:r>
              <a:rPr lang="en-US" sz="2000" dirty="0">
                <a:solidFill>
                  <a:srgbClr val="444342"/>
                </a:solidFill>
                <a:latin typeface="Arial" panose="020B0604020202020204" pitchFamily="34" charset="0"/>
                <a:ea typeface="Verdana" panose="020B0604030504040204" pitchFamily="34" charset="0"/>
                <a:cs typeface="Arial" panose="020B0604020202020204" pitchFamily="34" charset="0"/>
              </a:rPr>
              <a:t>:</a:t>
            </a:r>
            <a:r>
              <a:rPr lang="en-US" sz="2000" b="1" dirty="0">
                <a:solidFill>
                  <a:srgbClr val="444342"/>
                </a:solidFill>
                <a:latin typeface="Arial" panose="020B0604020202020204" pitchFamily="34" charset="0"/>
                <a:ea typeface="Verdana" panose="020B0604030504040204" pitchFamily="34" charset="0"/>
                <a:cs typeface="Arial" panose="020B0604020202020204" pitchFamily="34" charset="0"/>
              </a:rPr>
              <a:t> </a:t>
            </a:r>
            <a:r>
              <a:rPr lang="en-US" sz="2000" dirty="0">
                <a:solidFill>
                  <a:srgbClr val="444342"/>
                </a:solidFill>
                <a:latin typeface="Arial" panose="020B0604020202020204" pitchFamily="34" charset="0"/>
                <a:ea typeface="Verdana" panose="020B0604030504040204" pitchFamily="34" charset="0"/>
                <a:cs typeface="Arial" panose="020B0604020202020204" pitchFamily="34" charset="0"/>
              </a:rPr>
              <a:t>it takes hundreds of years to generate 1 cm of top </a:t>
            </a:r>
            <a:r>
              <a:rPr lang="en-US" sz="2000" dirty="0" smtClean="0">
                <a:solidFill>
                  <a:srgbClr val="444342"/>
                </a:solidFill>
                <a:latin typeface="Arial" panose="020B0604020202020204" pitchFamily="34" charset="0"/>
                <a:ea typeface="Verdana" panose="020B0604030504040204" pitchFamily="34" charset="0"/>
                <a:cs typeface="Arial" panose="020B0604020202020204" pitchFamily="34" charset="0"/>
              </a:rPr>
              <a:t>soil.</a:t>
            </a:r>
          </a:p>
          <a:p>
            <a:pPr marL="342900" lvl="1" indent="-342900" algn="just" fontAlgn="base">
              <a:spcBef>
                <a:spcPct val="0"/>
              </a:spcBef>
              <a:spcAft>
                <a:spcPts val="1200"/>
              </a:spcAft>
              <a:buClr>
                <a:srgbClr val="ADD125"/>
              </a:buClr>
              <a:buFont typeface="Wingdings" panose="05000000000000000000" pitchFamily="2" charset="2"/>
              <a:buChar char="§"/>
              <a:defRPr/>
            </a:pPr>
            <a:r>
              <a:rPr lang="en-US" sz="2000" b="1" dirty="0" smtClean="0">
                <a:solidFill>
                  <a:srgbClr val="444342"/>
                </a:solidFill>
                <a:latin typeface="Arial" panose="020B0604020202020204" pitchFamily="34" charset="0"/>
                <a:ea typeface="Verdana" panose="020B0604030504040204" pitchFamily="34" charset="0"/>
                <a:cs typeface="Arial" panose="020B0604020202020204" pitchFamily="34" charset="0"/>
              </a:rPr>
              <a:t>Soils </a:t>
            </a:r>
            <a:r>
              <a:rPr lang="en-US" sz="2000" b="1" dirty="0">
                <a:solidFill>
                  <a:srgbClr val="444342"/>
                </a:solidFill>
                <a:latin typeface="Arial" panose="020B0604020202020204" pitchFamily="34" charset="0"/>
                <a:ea typeface="Verdana" panose="020B0604030504040204" pitchFamily="34" charset="0"/>
                <a:cs typeface="Arial" panose="020B0604020202020204" pitchFamily="34" charset="0"/>
              </a:rPr>
              <a:t>are threatened</a:t>
            </a:r>
            <a:r>
              <a:rPr lang="en-US" sz="2000" dirty="0">
                <a:solidFill>
                  <a:srgbClr val="444342"/>
                </a:solidFill>
                <a:latin typeface="Arial" panose="020B0604020202020204" pitchFamily="34" charset="0"/>
                <a:ea typeface="Verdana" panose="020B0604030504040204" pitchFamily="34" charset="0"/>
                <a:cs typeface="Arial" panose="020B0604020202020204" pitchFamily="34" charset="0"/>
              </a:rPr>
              <a:t>:</a:t>
            </a:r>
            <a:r>
              <a:rPr lang="en-US" sz="2000" b="1" dirty="0">
                <a:solidFill>
                  <a:srgbClr val="444342"/>
                </a:solidFill>
                <a:latin typeface="Arial" panose="020B0604020202020204" pitchFamily="34" charset="0"/>
                <a:ea typeface="Verdana" panose="020B0604030504040204" pitchFamily="34" charset="0"/>
                <a:cs typeface="Arial" panose="020B0604020202020204" pitchFamily="34" charset="0"/>
              </a:rPr>
              <a:t> </a:t>
            </a:r>
            <a:r>
              <a:rPr lang="en-US" sz="2000" b="1" dirty="0" smtClean="0">
                <a:solidFill>
                  <a:srgbClr val="444342"/>
                </a:solidFill>
                <a:latin typeface="Arial" panose="020B0604020202020204" pitchFamily="34" charset="0"/>
                <a:ea typeface="Verdana" panose="020B0604030504040204" pitchFamily="34" charset="0"/>
                <a:cs typeface="Arial" panose="020B0604020202020204" pitchFamily="34" charset="0"/>
              </a:rPr>
              <a:t>about </a:t>
            </a:r>
            <a:r>
              <a:rPr lang="en-GB" sz="2000" b="1" dirty="0" smtClean="0">
                <a:solidFill>
                  <a:srgbClr val="444342"/>
                </a:solidFill>
                <a:latin typeface="Arial" panose="020B0604020202020204" pitchFamily="34" charset="0"/>
                <a:ea typeface="Verdana" panose="020B0604030504040204" pitchFamily="34" charset="0"/>
                <a:cs typeface="Arial" panose="020B0604020202020204" pitchFamily="34" charset="0"/>
              </a:rPr>
              <a:t>60-70</a:t>
            </a:r>
            <a:r>
              <a:rPr lang="en-GB" sz="2000" b="1" dirty="0">
                <a:solidFill>
                  <a:srgbClr val="444342"/>
                </a:solidFill>
                <a:latin typeface="Arial" panose="020B0604020202020204" pitchFamily="34" charset="0"/>
                <a:ea typeface="Verdana" panose="020B0604030504040204" pitchFamily="34" charset="0"/>
                <a:cs typeface="Arial" panose="020B0604020202020204" pitchFamily="34" charset="0"/>
              </a:rPr>
              <a:t>% of all soils in Europe are </a:t>
            </a:r>
            <a:r>
              <a:rPr lang="en-GB" sz="2000" b="1" dirty="0" smtClean="0">
                <a:solidFill>
                  <a:srgbClr val="444342"/>
                </a:solidFill>
                <a:latin typeface="Arial" panose="020B0604020202020204" pitchFamily="34" charset="0"/>
                <a:ea typeface="Verdana" panose="020B0604030504040204" pitchFamily="34" charset="0"/>
                <a:cs typeface="Arial" panose="020B0604020202020204" pitchFamily="34" charset="0"/>
              </a:rPr>
              <a:t>considered to be unhealthy</a:t>
            </a:r>
            <a:r>
              <a:rPr lang="en-GB" sz="2000" dirty="0" smtClean="0">
                <a:solidFill>
                  <a:srgbClr val="444342"/>
                </a:solidFill>
                <a:latin typeface="Arial" panose="020B0604020202020204" pitchFamily="34" charset="0"/>
                <a:ea typeface="Verdana" panose="020B0604030504040204" pitchFamily="34" charset="0"/>
                <a:cs typeface="Arial" panose="020B0604020202020204" pitchFamily="34" charset="0"/>
              </a:rPr>
              <a:t> due </a:t>
            </a:r>
            <a:r>
              <a:rPr lang="en-GB" sz="2000" dirty="0">
                <a:solidFill>
                  <a:srgbClr val="444342"/>
                </a:solidFill>
                <a:latin typeface="Arial" panose="020B0604020202020204" pitchFamily="34" charset="0"/>
                <a:ea typeface="Verdana" panose="020B0604030504040204" pitchFamily="34" charset="0"/>
                <a:cs typeface="Arial" panose="020B0604020202020204" pitchFamily="34" charset="0"/>
              </a:rPr>
              <a:t>to current management practices, pollution, urbanisation and the effects of climate </a:t>
            </a:r>
            <a:r>
              <a:rPr lang="en-GB" sz="2000" dirty="0" smtClean="0">
                <a:solidFill>
                  <a:srgbClr val="444342"/>
                </a:solidFill>
                <a:latin typeface="Arial" panose="020B0604020202020204" pitchFamily="34" charset="0"/>
                <a:ea typeface="Verdana" panose="020B0604030504040204" pitchFamily="34" charset="0"/>
                <a:cs typeface="Arial" panose="020B0604020202020204" pitchFamily="34" charset="0"/>
              </a:rPr>
              <a:t>change</a:t>
            </a:r>
          </a:p>
          <a:p>
            <a:pPr marL="342900" lvl="1" indent="-342900" algn="just" fontAlgn="base">
              <a:spcBef>
                <a:spcPct val="0"/>
              </a:spcBef>
              <a:spcAft>
                <a:spcPts val="1200"/>
              </a:spcAft>
              <a:buClr>
                <a:srgbClr val="ADD125"/>
              </a:buClr>
              <a:buFont typeface="Wingdings" panose="05000000000000000000" pitchFamily="2" charset="2"/>
              <a:buChar char="§"/>
              <a:defRPr/>
            </a:pPr>
            <a:endParaRPr lang="en-GB" sz="2000" dirty="0">
              <a:solidFill>
                <a:srgbClr val="444342"/>
              </a:solidFill>
              <a:ea typeface="Verdana" panose="020B0604030504040204" pitchFamily="34" charset="0"/>
            </a:endParaRPr>
          </a:p>
          <a:p>
            <a:pPr marL="342900" lvl="1" indent="-342900" algn="just" fontAlgn="base">
              <a:spcBef>
                <a:spcPct val="0"/>
              </a:spcBef>
              <a:spcAft>
                <a:spcPts val="1200"/>
              </a:spcAft>
              <a:buClr>
                <a:srgbClr val="369A88"/>
              </a:buClr>
              <a:buFont typeface="Wingdings" panose="05000000000000000000" pitchFamily="2" charset="2"/>
              <a:buChar char="§"/>
              <a:defRPr/>
            </a:pPr>
            <a:endParaRPr lang="en-GB" sz="2000" dirty="0">
              <a:solidFill>
                <a:srgbClr val="444342"/>
              </a:solidFill>
              <a:latin typeface="Arial" panose="020B0604020202020204" pitchFamily="34" charset="0"/>
              <a:ea typeface="Verdana" panose="020B0604030504040204" pitchFamily="34" charset="0"/>
              <a:cs typeface="Arial" panose="020B0604020202020204" pitchFamily="34" charset="0"/>
            </a:endParaRPr>
          </a:p>
          <a:p>
            <a:pPr>
              <a:buClr>
                <a:srgbClr val="369A88"/>
              </a:buClr>
            </a:pPr>
            <a:endParaRPr lang="it-IT"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358" y="1408712"/>
            <a:ext cx="2258174" cy="1480771"/>
          </a:xfrm>
          <a:prstGeom prst="rect">
            <a:avLst/>
          </a:prstGeom>
        </p:spPr>
      </p:pic>
      <p:sp>
        <p:nvSpPr>
          <p:cNvPr id="10" name="Rectangle 9"/>
          <p:cNvSpPr/>
          <p:nvPr/>
        </p:nvSpPr>
        <p:spPr>
          <a:xfrm>
            <a:off x="626358" y="3192927"/>
            <a:ext cx="2258272" cy="158139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t="3458" b="7217"/>
          <a:stretch/>
        </p:blipFill>
        <p:spPr>
          <a:xfrm>
            <a:off x="626358" y="5077764"/>
            <a:ext cx="2258272" cy="1512908"/>
          </a:xfrm>
          <a:prstGeom prst="rect">
            <a:avLst/>
          </a:prstGeom>
        </p:spPr>
      </p:pic>
    </p:spTree>
    <p:extLst>
      <p:ext uri="{BB962C8B-B14F-4D97-AF65-F5344CB8AC3E}">
        <p14:creationId xmlns:p14="http://schemas.microsoft.com/office/powerpoint/2010/main" val="1093570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28811" y="1390544"/>
            <a:ext cx="11159770" cy="4692430"/>
            <a:chOff x="461778" y="1188760"/>
            <a:chExt cx="11159770" cy="4692430"/>
          </a:xfrm>
        </p:grpSpPr>
        <p:sp>
          <p:nvSpPr>
            <p:cNvPr id="7" name="Freeform 6"/>
            <p:cNvSpPr/>
            <p:nvPr/>
          </p:nvSpPr>
          <p:spPr>
            <a:xfrm>
              <a:off x="629372" y="3555514"/>
              <a:ext cx="2365581" cy="2031289"/>
            </a:xfrm>
            <a:custGeom>
              <a:avLst/>
              <a:gdLst>
                <a:gd name="connsiteX0" fmla="*/ 0 w 2365581"/>
                <a:gd name="connsiteY0" fmla="*/ 1015645 h 2031289"/>
                <a:gd name="connsiteX1" fmla="*/ 507822 w 2365581"/>
                <a:gd name="connsiteY1" fmla="*/ 0 h 2031289"/>
                <a:gd name="connsiteX2" fmla="*/ 1857759 w 2365581"/>
                <a:gd name="connsiteY2" fmla="*/ 0 h 2031289"/>
                <a:gd name="connsiteX3" fmla="*/ 2365581 w 2365581"/>
                <a:gd name="connsiteY3" fmla="*/ 1015645 h 2031289"/>
                <a:gd name="connsiteX4" fmla="*/ 1857759 w 2365581"/>
                <a:gd name="connsiteY4" fmla="*/ 2031289 h 2031289"/>
                <a:gd name="connsiteX5" fmla="*/ 507822 w 2365581"/>
                <a:gd name="connsiteY5" fmla="*/ 2031289 h 2031289"/>
                <a:gd name="connsiteX6" fmla="*/ 0 w 2365581"/>
                <a:gd name="connsiteY6" fmla="*/ 1015645 h 203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5581" h="2031289">
                  <a:moveTo>
                    <a:pt x="0" y="1015645"/>
                  </a:moveTo>
                  <a:lnTo>
                    <a:pt x="507822" y="0"/>
                  </a:lnTo>
                  <a:lnTo>
                    <a:pt x="1857759" y="0"/>
                  </a:lnTo>
                  <a:lnTo>
                    <a:pt x="2365581" y="1015645"/>
                  </a:lnTo>
                  <a:lnTo>
                    <a:pt x="1857759" y="2031289"/>
                  </a:lnTo>
                  <a:lnTo>
                    <a:pt x="507822" y="2031289"/>
                  </a:lnTo>
                  <a:lnTo>
                    <a:pt x="0" y="1015645"/>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66406" tIns="334947" rIns="366406" bIns="334947" numCol="1" spcCol="1270" anchor="ctr" anchorCtr="0">
              <a:noAutofit/>
            </a:bodyPr>
            <a:lstStyle/>
            <a:p>
              <a:pPr lvl="0" algn="ctr" defTabSz="711200" rtl="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2.8 million </a:t>
              </a:r>
              <a:r>
                <a:rPr lang="en-GB" sz="1600" kern="1200" dirty="0">
                  <a:solidFill>
                    <a:schemeClr val="bg1"/>
                  </a:solidFill>
                  <a:latin typeface="Arial" panose="020B0604020202020204" pitchFamily="34" charset="0"/>
                  <a:cs typeface="Arial" panose="020B0604020202020204" pitchFamily="34" charset="0"/>
                </a:rPr>
                <a:t>potentially </a:t>
              </a:r>
              <a:r>
                <a:rPr lang="en-GB" sz="1600" b="1" kern="1200" dirty="0">
                  <a:solidFill>
                    <a:schemeClr val="bg1"/>
                  </a:solidFill>
                  <a:latin typeface="Arial" panose="020B0604020202020204" pitchFamily="34" charset="0"/>
                  <a:cs typeface="Arial" panose="020B0604020202020204" pitchFamily="34" charset="0"/>
                </a:rPr>
                <a:t>contaminated </a:t>
              </a:r>
              <a:r>
                <a:rPr lang="en-GB" sz="1600" b="1" kern="1200" dirty="0">
                  <a:latin typeface="Arial" panose="020B0604020202020204" pitchFamily="34" charset="0"/>
                  <a:cs typeface="Arial" panose="020B0604020202020204" pitchFamily="34" charset="0"/>
                </a:rPr>
                <a:t>sites</a:t>
              </a:r>
              <a:r>
                <a:rPr lang="en-GB" sz="1600" kern="1200" dirty="0">
                  <a:latin typeface="Arial" panose="020B0604020202020204" pitchFamily="34" charset="0"/>
                  <a:cs typeface="Arial" panose="020B0604020202020204" pitchFamily="34" charset="0"/>
                </a:rPr>
                <a:t> posing major health risks</a:t>
              </a:r>
              <a:endParaRPr lang="en-US" sz="1600" kern="1200" dirty="0">
                <a:latin typeface="Arial" panose="020B0604020202020204" pitchFamily="34" charset="0"/>
                <a:cs typeface="Arial" panose="020B0604020202020204" pitchFamily="34" charset="0"/>
              </a:endParaRPr>
            </a:p>
          </p:txBody>
        </p:sp>
        <p:sp>
          <p:nvSpPr>
            <p:cNvPr id="9" name="Hexagon 8"/>
            <p:cNvSpPr/>
            <p:nvPr/>
          </p:nvSpPr>
          <p:spPr>
            <a:xfrm>
              <a:off x="461778" y="1751342"/>
              <a:ext cx="2016431" cy="1731479"/>
            </a:xfrm>
            <a:prstGeom prst="hexagon">
              <a:avLst>
                <a:gd name="adj" fmla="val 25000"/>
                <a:gd name="vf" fmla="val 115470"/>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4268197" y="3442927"/>
              <a:ext cx="2501967" cy="2148401"/>
            </a:xfrm>
            <a:custGeom>
              <a:avLst/>
              <a:gdLst>
                <a:gd name="connsiteX0" fmla="*/ 0 w 2501967"/>
                <a:gd name="connsiteY0" fmla="*/ 1074201 h 2148401"/>
                <a:gd name="connsiteX1" fmla="*/ 537100 w 2501967"/>
                <a:gd name="connsiteY1" fmla="*/ 1 h 2148401"/>
                <a:gd name="connsiteX2" fmla="*/ 1964867 w 2501967"/>
                <a:gd name="connsiteY2" fmla="*/ 1 h 2148401"/>
                <a:gd name="connsiteX3" fmla="*/ 2501967 w 2501967"/>
                <a:gd name="connsiteY3" fmla="*/ 1074201 h 2148401"/>
                <a:gd name="connsiteX4" fmla="*/ 1964867 w 2501967"/>
                <a:gd name="connsiteY4" fmla="*/ 2148400 h 2148401"/>
                <a:gd name="connsiteX5" fmla="*/ 537100 w 2501967"/>
                <a:gd name="connsiteY5" fmla="*/ 2148400 h 2148401"/>
                <a:gd name="connsiteX6" fmla="*/ 0 w 2501967"/>
                <a:gd name="connsiteY6" fmla="*/ 1074201 h 214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1967" h="2148401">
                  <a:moveTo>
                    <a:pt x="0" y="1074201"/>
                  </a:moveTo>
                  <a:lnTo>
                    <a:pt x="537100" y="1"/>
                  </a:lnTo>
                  <a:lnTo>
                    <a:pt x="1964867" y="1"/>
                  </a:lnTo>
                  <a:lnTo>
                    <a:pt x="2501967" y="1074201"/>
                  </a:lnTo>
                  <a:lnTo>
                    <a:pt x="1964867" y="2148400"/>
                  </a:lnTo>
                  <a:lnTo>
                    <a:pt x="537100" y="2148400"/>
                  </a:lnTo>
                  <a:lnTo>
                    <a:pt x="0" y="1074201"/>
                  </a:lnTo>
                  <a:close/>
                </a:path>
              </a:pathLst>
            </a:custGeom>
          </p:spPr>
          <p:style>
            <a:lnRef idx="2">
              <a:schemeClr val="accent5">
                <a:hueOff val="3666843"/>
                <a:satOff val="-5486"/>
                <a:lumOff val="2274"/>
                <a:alphaOff val="0"/>
              </a:schemeClr>
            </a:lnRef>
            <a:fillRef idx="1">
              <a:schemeClr val="accent5">
                <a:hueOff val="3666843"/>
                <a:satOff val="-5486"/>
                <a:lumOff val="2274"/>
                <a:alphaOff val="0"/>
              </a:schemeClr>
            </a:fillRef>
            <a:effectRef idx="0">
              <a:schemeClr val="accent5">
                <a:hueOff val="3666843"/>
                <a:satOff val="-5486"/>
                <a:lumOff val="2274"/>
                <a:alphaOff val="0"/>
              </a:schemeClr>
            </a:effectRef>
            <a:fontRef idx="minor">
              <a:schemeClr val="lt1"/>
            </a:fontRef>
          </p:style>
          <p:txBody>
            <a:bodyPr spcFirstLastPara="0" vert="horz" wrap="square" lIns="387531" tIns="353087" rIns="387531" bIns="353087" numCol="1" spcCol="1270" anchor="ctr" anchorCtr="0">
              <a:noAutofit/>
            </a:bodyPr>
            <a:lstStyle/>
            <a:p>
              <a:pPr lvl="0" algn="ctr" defTabSz="711200" rtl="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65-75% of agricultural soils with nutrient inputs at levels risking </a:t>
              </a:r>
              <a:r>
                <a:rPr lang="en-GB" sz="1600" b="1" kern="1200" dirty="0">
                  <a:latin typeface="Arial" panose="020B0604020202020204" pitchFamily="34" charset="0"/>
                  <a:cs typeface="Arial" panose="020B0604020202020204" pitchFamily="34" charset="0"/>
                </a:rPr>
                <a:t>eutrophication of soils and water </a:t>
              </a:r>
              <a:r>
                <a:rPr lang="en-GB" sz="1600" kern="1200" dirty="0">
                  <a:latin typeface="Arial" panose="020B0604020202020204" pitchFamily="34" charset="0"/>
                  <a:cs typeface="Arial" panose="020B0604020202020204" pitchFamily="34" charset="0"/>
                </a:rPr>
                <a:t>and affecting biodiversity</a:t>
              </a:r>
              <a:endParaRPr lang="en-US" sz="1600" kern="1200" dirty="0">
                <a:latin typeface="Arial" panose="020B0604020202020204" pitchFamily="34" charset="0"/>
                <a:cs typeface="Arial" panose="020B0604020202020204" pitchFamily="34" charset="0"/>
              </a:endParaRPr>
            </a:p>
          </p:txBody>
        </p:sp>
        <p:sp>
          <p:nvSpPr>
            <p:cNvPr id="14" name="Hexagon 13"/>
            <p:cNvSpPr/>
            <p:nvPr/>
          </p:nvSpPr>
          <p:spPr>
            <a:xfrm>
              <a:off x="6523025" y="4387409"/>
              <a:ext cx="1739615" cy="1493781"/>
            </a:xfrm>
            <a:prstGeom prst="hexagon">
              <a:avLst>
                <a:gd name="adj" fmla="val 25000"/>
                <a:gd name="vf" fmla="val 115470"/>
              </a:avLst>
            </a:prstGeom>
            <a:blipFill dpi="0" rotWithShape="1">
              <a:blip r:embed="rId4" cstate="print">
                <a:extLst>
                  <a:ext uri="{28A0092B-C50C-407E-A947-70E740481C1C}">
                    <a14:useLocalDpi xmlns:a14="http://schemas.microsoft.com/office/drawing/2010/main" val="0"/>
                  </a:ext>
                </a:extLst>
              </a:blip>
              <a:srcRect/>
              <a:stretch>
                <a:fillRect l="1368" t="595" r="1368" b="595"/>
              </a:stretch>
            </a:blipFill>
            <a:ln>
              <a:noFill/>
            </a:ln>
          </p:spPr>
          <p:style>
            <a:lnRef idx="2">
              <a:schemeClr val="accent5">
                <a:hueOff val="3666843"/>
                <a:satOff val="-5486"/>
                <a:lumOff val="227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Freeform 15"/>
            <p:cNvSpPr/>
            <p:nvPr/>
          </p:nvSpPr>
          <p:spPr>
            <a:xfrm>
              <a:off x="2279059" y="1935807"/>
              <a:ext cx="2673824" cy="2295972"/>
            </a:xfrm>
            <a:custGeom>
              <a:avLst/>
              <a:gdLst>
                <a:gd name="connsiteX0" fmla="*/ 0 w 2673824"/>
                <a:gd name="connsiteY0" fmla="*/ 1147986 h 2295972"/>
                <a:gd name="connsiteX1" fmla="*/ 573993 w 2673824"/>
                <a:gd name="connsiteY1" fmla="*/ 1 h 2295972"/>
                <a:gd name="connsiteX2" fmla="*/ 2099831 w 2673824"/>
                <a:gd name="connsiteY2" fmla="*/ 1 h 2295972"/>
                <a:gd name="connsiteX3" fmla="*/ 2673824 w 2673824"/>
                <a:gd name="connsiteY3" fmla="*/ 1147986 h 2295972"/>
                <a:gd name="connsiteX4" fmla="*/ 2099831 w 2673824"/>
                <a:gd name="connsiteY4" fmla="*/ 2295971 h 2295972"/>
                <a:gd name="connsiteX5" fmla="*/ 573993 w 2673824"/>
                <a:gd name="connsiteY5" fmla="*/ 2295971 h 2295972"/>
                <a:gd name="connsiteX6" fmla="*/ 0 w 2673824"/>
                <a:gd name="connsiteY6" fmla="*/ 1147986 h 229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3824" h="2295972">
                  <a:moveTo>
                    <a:pt x="0" y="1147986"/>
                  </a:moveTo>
                  <a:lnTo>
                    <a:pt x="573993" y="1"/>
                  </a:lnTo>
                  <a:lnTo>
                    <a:pt x="2099831" y="1"/>
                  </a:lnTo>
                  <a:lnTo>
                    <a:pt x="2673824" y="1147986"/>
                  </a:lnTo>
                  <a:lnTo>
                    <a:pt x="2099831" y="2295971"/>
                  </a:lnTo>
                  <a:lnTo>
                    <a:pt x="573993" y="2295971"/>
                  </a:lnTo>
                  <a:lnTo>
                    <a:pt x="0" y="1147986"/>
                  </a:lnTo>
                  <a:close/>
                </a:path>
              </a:pathLst>
            </a:custGeom>
            <a:solidFill>
              <a:srgbClr val="00A44A"/>
            </a:solidFill>
            <a:ln>
              <a:solidFill>
                <a:srgbClr val="00A44A"/>
              </a:solidFill>
            </a:ln>
          </p:spPr>
          <p:style>
            <a:lnRef idx="2">
              <a:schemeClr val="accent5">
                <a:hueOff val="7333687"/>
                <a:satOff val="-10973"/>
                <a:lumOff val="4549"/>
                <a:alphaOff val="0"/>
              </a:schemeClr>
            </a:lnRef>
            <a:fillRef idx="1">
              <a:schemeClr val="accent5">
                <a:hueOff val="7333687"/>
                <a:satOff val="-10973"/>
                <a:lumOff val="4549"/>
                <a:alphaOff val="0"/>
              </a:schemeClr>
            </a:fillRef>
            <a:effectRef idx="0">
              <a:schemeClr val="accent5">
                <a:hueOff val="7333687"/>
                <a:satOff val="-10973"/>
                <a:lumOff val="4549"/>
                <a:alphaOff val="0"/>
              </a:schemeClr>
            </a:effectRef>
            <a:fontRef idx="minor">
              <a:schemeClr val="lt1"/>
            </a:fontRef>
          </p:style>
          <p:txBody>
            <a:bodyPr spcFirstLastPara="0" vert="horz" wrap="square" lIns="414150" tIns="375944" rIns="414150" bIns="375944" numCol="1" spcCol="1270" anchor="ctr" anchorCtr="0">
              <a:noAutofit/>
            </a:bodyPr>
            <a:lstStyle/>
            <a:p>
              <a:pPr lvl="0" algn="ctr" defTabSz="711200" rtl="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Cropland soils </a:t>
              </a:r>
              <a:r>
                <a:rPr lang="en-GB" sz="1600" b="1" kern="1200" dirty="0">
                  <a:latin typeface="Arial" panose="020B0604020202020204" pitchFamily="34" charset="0"/>
                  <a:cs typeface="Arial" panose="020B0604020202020204" pitchFamily="34" charset="0"/>
                </a:rPr>
                <a:t>losing carbon</a:t>
              </a:r>
              <a:r>
                <a:rPr lang="en-GB" sz="1600" kern="1200" dirty="0">
                  <a:latin typeface="Arial" panose="020B0604020202020204" pitchFamily="34" charset="0"/>
                  <a:cs typeface="Arial" panose="020B0604020202020204" pitchFamily="34" charset="0"/>
                </a:rPr>
                <a:t> at a rate of 0.5% per year; 50% of peatlands drained and losing carbon – this is contributing to the climate crisis</a:t>
              </a:r>
              <a:endParaRPr lang="en-US" sz="1600" kern="1200" dirty="0">
                <a:latin typeface="Arial" panose="020B0604020202020204" pitchFamily="34" charset="0"/>
                <a:cs typeface="Arial" panose="020B0604020202020204" pitchFamily="34" charset="0"/>
              </a:endParaRPr>
            </a:p>
          </p:txBody>
        </p:sp>
        <p:sp>
          <p:nvSpPr>
            <p:cNvPr id="18" name="Hexagon 17"/>
            <p:cNvSpPr/>
            <p:nvPr/>
          </p:nvSpPr>
          <p:spPr>
            <a:xfrm>
              <a:off x="4501702" y="1286030"/>
              <a:ext cx="1739615" cy="1493781"/>
            </a:xfrm>
            <a:prstGeom prst="hexagon">
              <a:avLst>
                <a:gd name="adj" fmla="val 25000"/>
                <a:gd name="vf" fmla="val 115470"/>
              </a:avLst>
            </a:prstGeom>
            <a:blipFill dpi="0" rotWithShape="1">
              <a:blip r:embed="rId5" cstate="print">
                <a:extLst>
                  <a:ext uri="{28A0092B-C50C-407E-A947-70E740481C1C}">
                    <a14:useLocalDpi xmlns:a14="http://schemas.microsoft.com/office/drawing/2010/main" val="0"/>
                  </a:ext>
                </a:extLst>
              </a:blip>
              <a:srcRect/>
              <a:stretch>
                <a:fillRect l="2403" t="-3020" r="2403" b="-3020"/>
              </a:stretch>
            </a:blipFill>
            <a:ln>
              <a:noFill/>
            </a:ln>
          </p:spPr>
          <p:style>
            <a:lnRef idx="2">
              <a:schemeClr val="accent5">
                <a:hueOff val="7333687"/>
                <a:satOff val="-10973"/>
                <a:lumOff val="454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Freeform 19"/>
            <p:cNvSpPr/>
            <p:nvPr/>
          </p:nvSpPr>
          <p:spPr>
            <a:xfrm>
              <a:off x="5940168" y="1852930"/>
              <a:ext cx="2104639" cy="1867495"/>
            </a:xfrm>
            <a:custGeom>
              <a:avLst/>
              <a:gdLst>
                <a:gd name="connsiteX0" fmla="*/ 0 w 2104639"/>
                <a:gd name="connsiteY0" fmla="*/ 933748 h 1867495"/>
                <a:gd name="connsiteX1" fmla="*/ 466874 w 2104639"/>
                <a:gd name="connsiteY1" fmla="*/ 0 h 1867495"/>
                <a:gd name="connsiteX2" fmla="*/ 1637765 w 2104639"/>
                <a:gd name="connsiteY2" fmla="*/ 0 h 1867495"/>
                <a:gd name="connsiteX3" fmla="*/ 2104639 w 2104639"/>
                <a:gd name="connsiteY3" fmla="*/ 933748 h 1867495"/>
                <a:gd name="connsiteX4" fmla="*/ 1637765 w 2104639"/>
                <a:gd name="connsiteY4" fmla="*/ 1867495 h 1867495"/>
                <a:gd name="connsiteX5" fmla="*/ 466874 w 2104639"/>
                <a:gd name="connsiteY5" fmla="*/ 1867495 h 1867495"/>
                <a:gd name="connsiteX6" fmla="*/ 0 w 2104639"/>
                <a:gd name="connsiteY6" fmla="*/ 933748 h 186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4639" h="1867495">
                  <a:moveTo>
                    <a:pt x="0" y="933748"/>
                  </a:moveTo>
                  <a:lnTo>
                    <a:pt x="466874" y="0"/>
                  </a:lnTo>
                  <a:lnTo>
                    <a:pt x="1637765" y="0"/>
                  </a:lnTo>
                  <a:lnTo>
                    <a:pt x="2104639" y="933748"/>
                  </a:lnTo>
                  <a:lnTo>
                    <a:pt x="1637765" y="1867495"/>
                  </a:lnTo>
                  <a:lnTo>
                    <a:pt x="466874" y="1867495"/>
                  </a:lnTo>
                  <a:lnTo>
                    <a:pt x="0" y="933748"/>
                  </a:lnTo>
                  <a:close/>
                </a:path>
              </a:pathLst>
            </a:custGeom>
          </p:spPr>
          <p:style>
            <a:lnRef idx="2">
              <a:schemeClr val="accent5">
                <a:hueOff val="11000531"/>
                <a:satOff val="-16459"/>
                <a:lumOff val="6823"/>
                <a:alphaOff val="0"/>
              </a:schemeClr>
            </a:lnRef>
            <a:fillRef idx="1">
              <a:schemeClr val="accent5">
                <a:hueOff val="11000531"/>
                <a:satOff val="-16459"/>
                <a:lumOff val="6823"/>
                <a:alphaOff val="0"/>
              </a:schemeClr>
            </a:fillRef>
            <a:effectRef idx="0">
              <a:schemeClr val="accent5">
                <a:hueOff val="11000531"/>
                <a:satOff val="-16459"/>
                <a:lumOff val="6823"/>
                <a:alphaOff val="0"/>
              </a:schemeClr>
            </a:effectRef>
            <a:fontRef idx="minor">
              <a:schemeClr val="lt1"/>
            </a:fontRef>
          </p:style>
          <p:txBody>
            <a:bodyPr spcFirstLastPara="0" vert="horz" wrap="square" lIns="331011" tIns="314034" rIns="331011" bIns="314034" numCol="1" spcCol="1270" anchor="ctr" anchorCtr="0">
              <a:noAutofit/>
            </a:bodyPr>
            <a:lstStyle/>
            <a:p>
              <a:pPr lvl="0" algn="ctr" defTabSz="711200" rtl="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24% of land with </a:t>
              </a:r>
              <a:r>
                <a:rPr lang="en-GB" sz="1600" b="1" kern="1200" dirty="0">
                  <a:latin typeface="Arial" panose="020B0604020202020204" pitchFamily="34" charset="0"/>
                  <a:cs typeface="Arial" panose="020B0604020202020204" pitchFamily="34" charset="0"/>
                </a:rPr>
                <a:t>unsustainable water erosion rates</a:t>
              </a:r>
              <a:endParaRPr lang="en-US" sz="1600" kern="1200" dirty="0">
                <a:latin typeface="Arial" panose="020B0604020202020204" pitchFamily="34" charset="0"/>
                <a:cs typeface="Arial" panose="020B0604020202020204" pitchFamily="34" charset="0"/>
              </a:endParaRPr>
            </a:p>
          </p:txBody>
        </p:sp>
        <p:sp>
          <p:nvSpPr>
            <p:cNvPr id="22" name="Hexagon 21"/>
            <p:cNvSpPr/>
            <p:nvPr/>
          </p:nvSpPr>
          <p:spPr>
            <a:xfrm>
              <a:off x="7721602" y="3162095"/>
              <a:ext cx="1739615" cy="1493781"/>
            </a:xfrm>
            <a:prstGeom prst="hexagon">
              <a:avLst>
                <a:gd name="adj" fmla="val 25000"/>
                <a:gd name="vf" fmla="val 115470"/>
              </a:avLst>
            </a:prstGeom>
            <a:blipFill dpi="0" rotWithShape="1">
              <a:blip r:embed="rId6" cstate="print">
                <a:extLst>
                  <a:ext uri="{28A0092B-C50C-407E-A947-70E740481C1C}">
                    <a14:useLocalDpi xmlns:a14="http://schemas.microsoft.com/office/drawing/2010/main" val="0"/>
                  </a:ext>
                </a:extLst>
              </a:blip>
              <a:srcRect/>
              <a:stretch>
                <a:fillRect l="-3805" t="595" r="-3805" b="595"/>
              </a:stretch>
            </a:blipFill>
            <a:ln>
              <a:noFill/>
            </a:ln>
          </p:spPr>
          <p:style>
            <a:lnRef idx="2">
              <a:schemeClr val="accent5">
                <a:hueOff val="11000531"/>
                <a:satOff val="-16459"/>
                <a:lumOff val="682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Freeform 23"/>
            <p:cNvSpPr/>
            <p:nvPr/>
          </p:nvSpPr>
          <p:spPr>
            <a:xfrm>
              <a:off x="7777294" y="1188760"/>
              <a:ext cx="2251793" cy="1933580"/>
            </a:xfrm>
            <a:custGeom>
              <a:avLst/>
              <a:gdLst>
                <a:gd name="connsiteX0" fmla="*/ 0 w 2251793"/>
                <a:gd name="connsiteY0" fmla="*/ 966790 h 1933580"/>
                <a:gd name="connsiteX1" fmla="*/ 483395 w 2251793"/>
                <a:gd name="connsiteY1" fmla="*/ 0 h 1933580"/>
                <a:gd name="connsiteX2" fmla="*/ 1768398 w 2251793"/>
                <a:gd name="connsiteY2" fmla="*/ 0 h 1933580"/>
                <a:gd name="connsiteX3" fmla="*/ 2251793 w 2251793"/>
                <a:gd name="connsiteY3" fmla="*/ 966790 h 1933580"/>
                <a:gd name="connsiteX4" fmla="*/ 1768398 w 2251793"/>
                <a:gd name="connsiteY4" fmla="*/ 1933580 h 1933580"/>
                <a:gd name="connsiteX5" fmla="*/ 483395 w 2251793"/>
                <a:gd name="connsiteY5" fmla="*/ 1933580 h 1933580"/>
                <a:gd name="connsiteX6" fmla="*/ 0 w 2251793"/>
                <a:gd name="connsiteY6" fmla="*/ 966790 h 193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1793" h="1933580">
                  <a:moveTo>
                    <a:pt x="0" y="966790"/>
                  </a:moveTo>
                  <a:lnTo>
                    <a:pt x="483395" y="0"/>
                  </a:lnTo>
                  <a:lnTo>
                    <a:pt x="1768398" y="0"/>
                  </a:lnTo>
                  <a:lnTo>
                    <a:pt x="2251793" y="966790"/>
                  </a:lnTo>
                  <a:lnTo>
                    <a:pt x="1768398" y="1933580"/>
                  </a:lnTo>
                  <a:lnTo>
                    <a:pt x="483395" y="1933580"/>
                  </a:lnTo>
                  <a:lnTo>
                    <a:pt x="0" y="966790"/>
                  </a:lnTo>
                  <a:close/>
                </a:path>
              </a:pathLst>
            </a:custGeom>
            <a:solidFill>
              <a:srgbClr val="60B6CE"/>
            </a:solidFill>
            <a:ln>
              <a:solidFill>
                <a:srgbClr val="60B6CE"/>
              </a:solidFill>
            </a:ln>
          </p:spPr>
          <p:style>
            <a:lnRef idx="2">
              <a:schemeClr val="accent5">
                <a:hueOff val="14667373"/>
                <a:satOff val="-21946"/>
                <a:lumOff val="9098"/>
                <a:alphaOff val="0"/>
              </a:schemeClr>
            </a:lnRef>
            <a:fillRef idx="1">
              <a:schemeClr val="accent5">
                <a:hueOff val="14667373"/>
                <a:satOff val="-21946"/>
                <a:lumOff val="9098"/>
                <a:alphaOff val="0"/>
              </a:schemeClr>
            </a:fillRef>
            <a:effectRef idx="0">
              <a:schemeClr val="accent5">
                <a:hueOff val="14667373"/>
                <a:satOff val="-21946"/>
                <a:lumOff val="9098"/>
                <a:alphaOff val="0"/>
              </a:schemeClr>
            </a:effectRef>
            <a:fontRef idx="minor">
              <a:schemeClr val="lt1"/>
            </a:fontRef>
          </p:style>
          <p:txBody>
            <a:bodyPr spcFirstLastPara="0" vert="horz" wrap="square" lIns="348781" tIns="319813" rIns="348781" bIns="319813" numCol="1" spcCol="1270" anchor="ctr" anchorCtr="0">
              <a:noAutofit/>
            </a:bodyPr>
            <a:lstStyle/>
            <a:p>
              <a:pPr lvl="0" algn="ctr" defTabSz="711200" rtl="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25% of land at High or Very High risk to </a:t>
              </a:r>
              <a:r>
                <a:rPr lang="en-GB" sz="1600" b="1" kern="1200" dirty="0">
                  <a:latin typeface="Arial" panose="020B0604020202020204" pitchFamily="34" charset="0"/>
                  <a:cs typeface="Arial" panose="020B0604020202020204" pitchFamily="34" charset="0"/>
                </a:rPr>
                <a:t>desertification</a:t>
              </a:r>
              <a:r>
                <a:rPr lang="en-GB" sz="1600" kern="1200" dirty="0">
                  <a:latin typeface="Arial" panose="020B0604020202020204" pitchFamily="34" charset="0"/>
                  <a:cs typeface="Arial" panose="020B0604020202020204" pitchFamily="34" charset="0"/>
                </a:rPr>
                <a:t> in Southern, Central and Eastern Europe in 2017</a:t>
              </a:r>
              <a:r>
                <a:rPr lang="en-GB" sz="1600" b="1" kern="1200" dirty="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p:txBody>
        </p:sp>
        <p:sp>
          <p:nvSpPr>
            <p:cNvPr id="28" name="Freeform 27"/>
            <p:cNvSpPr/>
            <p:nvPr/>
          </p:nvSpPr>
          <p:spPr>
            <a:xfrm>
              <a:off x="9181613" y="3667949"/>
              <a:ext cx="2165734" cy="1859683"/>
            </a:xfrm>
            <a:custGeom>
              <a:avLst/>
              <a:gdLst>
                <a:gd name="connsiteX0" fmla="*/ 0 w 2165734"/>
                <a:gd name="connsiteY0" fmla="*/ 929842 h 1859683"/>
                <a:gd name="connsiteX1" fmla="*/ 464921 w 2165734"/>
                <a:gd name="connsiteY1" fmla="*/ 0 h 1859683"/>
                <a:gd name="connsiteX2" fmla="*/ 1700813 w 2165734"/>
                <a:gd name="connsiteY2" fmla="*/ 0 h 1859683"/>
                <a:gd name="connsiteX3" fmla="*/ 2165734 w 2165734"/>
                <a:gd name="connsiteY3" fmla="*/ 929842 h 1859683"/>
                <a:gd name="connsiteX4" fmla="*/ 1700813 w 2165734"/>
                <a:gd name="connsiteY4" fmla="*/ 1859683 h 1859683"/>
                <a:gd name="connsiteX5" fmla="*/ 464921 w 2165734"/>
                <a:gd name="connsiteY5" fmla="*/ 1859683 h 1859683"/>
                <a:gd name="connsiteX6" fmla="*/ 0 w 2165734"/>
                <a:gd name="connsiteY6" fmla="*/ 929842 h 185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5734" h="1859683">
                  <a:moveTo>
                    <a:pt x="0" y="929842"/>
                  </a:moveTo>
                  <a:lnTo>
                    <a:pt x="464921" y="0"/>
                  </a:lnTo>
                  <a:lnTo>
                    <a:pt x="1700813" y="0"/>
                  </a:lnTo>
                  <a:lnTo>
                    <a:pt x="2165734" y="929842"/>
                  </a:lnTo>
                  <a:lnTo>
                    <a:pt x="1700813" y="1859683"/>
                  </a:lnTo>
                  <a:lnTo>
                    <a:pt x="464921" y="1859683"/>
                  </a:lnTo>
                  <a:lnTo>
                    <a:pt x="0" y="929842"/>
                  </a:lnTo>
                  <a:close/>
                </a:path>
              </a:pathLst>
            </a:custGeom>
            <a:solidFill>
              <a:srgbClr val="B5784B"/>
            </a:solidFill>
            <a:ln>
              <a:solidFill>
                <a:srgbClr val="B5784B"/>
              </a:solidFill>
            </a:ln>
          </p:spPr>
          <p:style>
            <a:lnRef idx="2">
              <a:schemeClr val="accent5">
                <a:hueOff val="18334217"/>
                <a:satOff val="-27432"/>
                <a:lumOff val="11372"/>
                <a:alphaOff val="0"/>
              </a:schemeClr>
            </a:lnRef>
            <a:fillRef idx="1">
              <a:schemeClr val="accent5">
                <a:hueOff val="18334217"/>
                <a:satOff val="-27432"/>
                <a:lumOff val="11372"/>
                <a:alphaOff val="0"/>
              </a:schemeClr>
            </a:fillRef>
            <a:effectRef idx="0">
              <a:schemeClr val="accent5">
                <a:hueOff val="18334217"/>
                <a:satOff val="-27432"/>
                <a:lumOff val="11372"/>
                <a:alphaOff val="0"/>
              </a:schemeClr>
            </a:effectRef>
            <a:fontRef idx="minor">
              <a:schemeClr val="lt1"/>
            </a:fontRef>
          </p:style>
          <p:txBody>
            <a:bodyPr spcFirstLastPara="0" vert="horz" wrap="square" lIns="335451" tIns="308367" rIns="335451" bIns="308367" numCol="1" spcCol="1270" anchor="ctr" anchorCtr="0">
              <a:noAutofit/>
            </a:bodyPr>
            <a:lstStyle/>
            <a:p>
              <a:pPr lvl="0" algn="ctr" defTabSz="711200" rtl="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The </a:t>
              </a:r>
              <a:r>
                <a:rPr lang="en-GB" sz="1600" b="1" kern="1200" dirty="0">
                  <a:latin typeface="Arial" panose="020B0604020202020204" pitchFamily="34" charset="0"/>
                  <a:cs typeface="Arial" panose="020B0604020202020204" pitchFamily="34" charset="0"/>
                </a:rPr>
                <a:t>costs </a:t>
              </a:r>
              <a:r>
                <a:rPr lang="en-GB" sz="1600" kern="1200" dirty="0">
                  <a:latin typeface="Arial" panose="020B0604020202020204" pitchFamily="34" charset="0"/>
                  <a:cs typeface="Arial" panose="020B0604020202020204" pitchFamily="34" charset="0"/>
                </a:rPr>
                <a:t>associated with </a:t>
              </a:r>
              <a:r>
                <a:rPr lang="en-GB" sz="1600" b="1" kern="1200" dirty="0">
                  <a:latin typeface="Arial" panose="020B0604020202020204" pitchFamily="34" charset="0"/>
                  <a:cs typeface="Arial" panose="020B0604020202020204" pitchFamily="34" charset="0"/>
                </a:rPr>
                <a:t>soil degradation </a:t>
              </a:r>
              <a:r>
                <a:rPr lang="en-GB" sz="1600" kern="1200" dirty="0">
                  <a:latin typeface="Arial" panose="020B0604020202020204" pitchFamily="34" charset="0"/>
                  <a:cs typeface="Arial" panose="020B0604020202020204" pitchFamily="34" charset="0"/>
                </a:rPr>
                <a:t>in the EU exceed </a:t>
              </a:r>
              <a:r>
                <a:rPr lang="en-GB" sz="1600" b="1" kern="1200" dirty="0">
                  <a:latin typeface="Arial" panose="020B0604020202020204" pitchFamily="34" charset="0"/>
                  <a:cs typeface="Arial" panose="020B0604020202020204" pitchFamily="34" charset="0"/>
                </a:rPr>
                <a:t>50 billion € </a:t>
              </a:r>
              <a:r>
                <a:rPr lang="en-GB" sz="1600" kern="1200" dirty="0">
                  <a:latin typeface="Arial" panose="020B0604020202020204" pitchFamily="34" charset="0"/>
                  <a:cs typeface="Arial" panose="020B0604020202020204" pitchFamily="34" charset="0"/>
                </a:rPr>
                <a:t>per year</a:t>
              </a:r>
              <a:endParaRPr lang="en-US" sz="1600" kern="1200" dirty="0">
                <a:latin typeface="Arial" panose="020B0604020202020204" pitchFamily="34" charset="0"/>
                <a:cs typeface="Arial" panose="020B0604020202020204" pitchFamily="34" charset="0"/>
              </a:endParaRPr>
            </a:p>
          </p:txBody>
        </p:sp>
        <p:sp>
          <p:nvSpPr>
            <p:cNvPr id="30" name="Hexagon 29"/>
            <p:cNvSpPr/>
            <p:nvPr/>
          </p:nvSpPr>
          <p:spPr>
            <a:xfrm>
              <a:off x="9881933" y="1781936"/>
              <a:ext cx="1739615" cy="1493781"/>
            </a:xfrm>
            <a:prstGeom prst="hexagon">
              <a:avLst>
                <a:gd name="adj" fmla="val 25000"/>
                <a:gd name="vf" fmla="val 115470"/>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5">
                <a:hueOff val="18334217"/>
                <a:satOff val="-27432"/>
                <a:lumOff val="1137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12" name="Rectangle 11"/>
          <p:cNvSpPr/>
          <p:nvPr/>
        </p:nvSpPr>
        <p:spPr>
          <a:xfrm>
            <a:off x="1296108" y="6127180"/>
            <a:ext cx="9824483" cy="369332"/>
          </a:xfrm>
          <a:prstGeom prst="rect">
            <a:avLst/>
          </a:prstGeom>
          <a:ln w="57150">
            <a:solidFill>
              <a:srgbClr val="ADD125"/>
            </a:solidFill>
          </a:ln>
        </p:spPr>
        <p:txBody>
          <a:bodyPr wrap="square">
            <a:spAutoFit/>
          </a:bodyPr>
          <a:lstStyle/>
          <a:p>
            <a:pPr algn="just">
              <a:spcBef>
                <a:spcPts val="1200"/>
              </a:spcBef>
              <a:buClr>
                <a:srgbClr val="F8A907"/>
              </a:buClr>
            </a:pPr>
            <a:r>
              <a:rPr lang="en-US" dirty="0">
                <a:solidFill>
                  <a:srgbClr val="444342"/>
                </a:solidFill>
                <a:latin typeface="Arial" panose="020B0604020202020204" pitchFamily="34" charset="0"/>
                <a:ea typeface="Verdana" panose="020B0604030504040204" pitchFamily="34" charset="0"/>
                <a:cs typeface="Arial" panose="020B0604020202020204" pitchFamily="34" charset="0"/>
              </a:rPr>
              <a:t>  The effects of climate change put further pressure on soils and accelerate land degradation!</a:t>
            </a:r>
            <a:endParaRPr lang="en-GB" dirty="0">
              <a:solidFill>
                <a:srgbClr val="444342"/>
              </a:solidFill>
              <a:latin typeface="Arial" panose="020B0604020202020204" pitchFamily="34" charset="0"/>
              <a:ea typeface="Verdana" panose="020B0604030504040204" pitchFamily="34" charset="0"/>
              <a:cs typeface="Arial" panose="020B0604020202020204" pitchFamily="34" charset="0"/>
            </a:endParaRPr>
          </a:p>
        </p:txBody>
      </p:sp>
      <p:sp>
        <p:nvSpPr>
          <p:cNvPr id="6" name="Title 2"/>
          <p:cNvSpPr txBox="1">
            <a:spLocks/>
          </p:cNvSpPr>
          <p:nvPr/>
        </p:nvSpPr>
        <p:spPr>
          <a:xfrm>
            <a:off x="499030" y="952804"/>
            <a:ext cx="11045707" cy="875481"/>
          </a:xfrm>
          <a:prstGeom prst="rect">
            <a:avLst/>
          </a:prstGeom>
        </p:spPr>
        <p:txBody>
          <a:bodyPr>
            <a:normAutofit/>
          </a:bodyPr>
          <a:lstStyle>
            <a:lvl1pPr algn="l" defTabSz="914400" rtl="0" eaLnBrk="1" latinLnBrk="0" hangingPunct="1">
              <a:lnSpc>
                <a:spcPct val="90000"/>
              </a:lnSpc>
              <a:spcBef>
                <a:spcPct val="0"/>
              </a:spcBef>
              <a:buNone/>
              <a:defRPr sz="3500" b="1" kern="1200">
                <a:solidFill>
                  <a:schemeClr val="accent1"/>
                </a:solidFill>
                <a:latin typeface="Arial" panose="020B0604020202020204" pitchFamily="34" charset="0"/>
                <a:ea typeface="+mj-ea"/>
                <a:cs typeface="Arial" panose="020B0604020202020204" pitchFamily="34" charset="0"/>
              </a:defRPr>
            </a:lvl1pPr>
          </a:lstStyle>
          <a:p>
            <a:r>
              <a:rPr lang="en-GB" sz="3200" dirty="0"/>
              <a:t>We need to act now! </a:t>
            </a:r>
          </a:p>
        </p:txBody>
      </p:sp>
      <p:sp>
        <p:nvSpPr>
          <p:cNvPr id="33" name="Rectangle 32"/>
          <p:cNvSpPr/>
          <p:nvPr/>
        </p:nvSpPr>
        <p:spPr>
          <a:xfrm>
            <a:off x="530481" y="1521374"/>
            <a:ext cx="2926507"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Soils need our attention! </a:t>
            </a:r>
          </a:p>
        </p:txBody>
      </p:sp>
    </p:spTree>
    <p:extLst>
      <p:ext uri="{BB962C8B-B14F-4D97-AF65-F5344CB8AC3E}">
        <p14:creationId xmlns:p14="http://schemas.microsoft.com/office/powerpoint/2010/main" val="557319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9047F32B-4FCD-DE46-B6A2-07E2B96D11F4}"/>
              </a:ext>
            </a:extLst>
          </p:cNvPr>
          <p:cNvSpPr>
            <a:spLocks noGrp="1"/>
          </p:cNvSpPr>
          <p:nvPr>
            <p:ph idx="1"/>
          </p:nvPr>
        </p:nvSpPr>
        <p:spPr>
          <a:prstGeom prst="rect">
            <a:avLst/>
          </a:prstGeom>
        </p:spPr>
        <p:txBody>
          <a:bodyPr/>
          <a:lstStyle/>
          <a:p>
            <a:pPr marL="342900" lvl="1" indent="-342900" algn="just" fontAlgn="base">
              <a:spcBef>
                <a:spcPct val="0"/>
              </a:spcBef>
              <a:spcAft>
                <a:spcPts val="1200"/>
              </a:spcAft>
              <a:buClr>
                <a:srgbClr val="369A88"/>
              </a:buClr>
              <a:buFont typeface="Wingdings" panose="05000000000000000000" pitchFamily="2" charset="2"/>
              <a:buChar char="§"/>
              <a:defRPr/>
            </a:pPr>
            <a:endParaRPr lang="en-US" sz="2000" dirty="0">
              <a:solidFill>
                <a:srgbClr val="444342"/>
              </a:solidFill>
              <a:latin typeface="Arial" panose="020B0604020202020204" pitchFamily="34" charset="0"/>
              <a:ea typeface="Verdana" panose="020B0604030504040204" pitchFamily="34" charset="0"/>
              <a:cs typeface="Arial" panose="020B0604020202020204" pitchFamily="34" charset="0"/>
            </a:endParaRPr>
          </a:p>
          <a:p>
            <a:pPr marL="342900" lvl="1" indent="-342900" algn="just" fontAlgn="base">
              <a:spcBef>
                <a:spcPct val="0"/>
              </a:spcBef>
              <a:spcAft>
                <a:spcPts val="1200"/>
              </a:spcAft>
              <a:buClr>
                <a:srgbClr val="369A88"/>
              </a:buClr>
              <a:buFont typeface="Wingdings" panose="05000000000000000000" pitchFamily="2" charset="2"/>
              <a:buChar char="§"/>
              <a:defRPr/>
            </a:pPr>
            <a:endParaRPr lang="en-US" sz="2000" dirty="0">
              <a:solidFill>
                <a:srgbClr val="444342"/>
              </a:solidFill>
              <a:latin typeface="Arial" panose="020B0604020202020204" pitchFamily="34" charset="0"/>
              <a:ea typeface="Verdana" panose="020B0604030504040204" pitchFamily="34" charset="0"/>
              <a:cs typeface="Arial" panose="020B0604020202020204" pitchFamily="34" charset="0"/>
            </a:endParaRPr>
          </a:p>
          <a:p>
            <a:pPr>
              <a:buClr>
                <a:srgbClr val="369A88"/>
              </a:buClr>
            </a:pPr>
            <a:endParaRPr lang="it-IT" dirty="0"/>
          </a:p>
        </p:txBody>
      </p:sp>
      <p:sp>
        <p:nvSpPr>
          <p:cNvPr id="5" name="Text Placeholder 1"/>
          <p:cNvSpPr txBox="1">
            <a:spLocks/>
          </p:cNvSpPr>
          <p:nvPr/>
        </p:nvSpPr>
        <p:spPr>
          <a:xfrm>
            <a:off x="458035" y="2059658"/>
            <a:ext cx="4355705" cy="4311205"/>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92D050"/>
              </a:buClr>
              <a:buNone/>
            </a:pPr>
            <a:r>
              <a:rPr lang="en-US" sz="1800" b="1" u="sng" dirty="0">
                <a:latin typeface="Arial" panose="020B0604020202020204" pitchFamily="34" charset="0"/>
                <a:cs typeface="Arial" panose="020B0604020202020204" pitchFamily="34" charset="0"/>
              </a:rPr>
              <a:t>The Mission is part of </a:t>
            </a:r>
          </a:p>
          <a:p>
            <a:pPr marL="342900" indent="-342900">
              <a:buClr>
                <a:srgbClr val="143C87"/>
              </a:buClr>
              <a:buFont typeface="Wingdings" panose="05000000000000000000" pitchFamily="2" charset="2"/>
              <a:buChar char="§"/>
            </a:pPr>
            <a:r>
              <a:rPr lang="en-US" sz="1800" dirty="0">
                <a:solidFill>
                  <a:schemeClr val="tx1">
                    <a:lumMod val="90000"/>
                    <a:lumOff val="10000"/>
                  </a:schemeClr>
                </a:solidFill>
                <a:latin typeface="Arial" panose="020B0604020202020204" pitchFamily="34" charset="0"/>
                <a:cs typeface="Arial" panose="020B0604020202020204" pitchFamily="34" charset="0"/>
              </a:rPr>
              <a:t>Farm to Fork Strategy</a:t>
            </a:r>
          </a:p>
          <a:p>
            <a:pPr marL="342900" indent="-342900">
              <a:buClr>
                <a:srgbClr val="143C87"/>
              </a:buClr>
              <a:buFont typeface="Wingdings" panose="05000000000000000000" pitchFamily="2" charset="2"/>
              <a:buChar char="§"/>
            </a:pPr>
            <a:r>
              <a:rPr lang="en-US" sz="1800" dirty="0">
                <a:solidFill>
                  <a:schemeClr val="tx1">
                    <a:lumMod val="90000"/>
                    <a:lumOff val="10000"/>
                  </a:schemeClr>
                </a:solidFill>
                <a:latin typeface="Arial" panose="020B0604020202020204" pitchFamily="34" charset="0"/>
                <a:cs typeface="Arial" panose="020B0604020202020204" pitchFamily="34" charset="0"/>
              </a:rPr>
              <a:t>EU Biodiversity Strategy for 2030</a:t>
            </a:r>
          </a:p>
          <a:p>
            <a:pPr marL="342900" indent="-342900">
              <a:buClr>
                <a:srgbClr val="143C87"/>
              </a:buClr>
              <a:buFont typeface="Wingdings" panose="05000000000000000000" pitchFamily="2" charset="2"/>
              <a:buChar char="§"/>
            </a:pPr>
            <a:r>
              <a:rPr lang="en-US" sz="1800" dirty="0">
                <a:solidFill>
                  <a:schemeClr val="tx1">
                    <a:lumMod val="90000"/>
                    <a:lumOff val="10000"/>
                  </a:schemeClr>
                </a:solidFill>
                <a:latin typeface="Arial" panose="020B0604020202020204" pitchFamily="34" charset="0"/>
                <a:cs typeface="Arial" panose="020B0604020202020204" pitchFamily="34" charset="0"/>
              </a:rPr>
              <a:t>Climate Adaptation Strategy</a:t>
            </a:r>
          </a:p>
          <a:p>
            <a:pPr marL="342900" indent="-342900">
              <a:buClr>
                <a:srgbClr val="143C87"/>
              </a:buClr>
              <a:buFont typeface="Wingdings" panose="05000000000000000000" pitchFamily="2" charset="2"/>
              <a:buChar char="§"/>
            </a:pPr>
            <a:r>
              <a:rPr lang="en-US" sz="1800" dirty="0">
                <a:solidFill>
                  <a:schemeClr val="tx1">
                    <a:lumMod val="90000"/>
                    <a:lumOff val="10000"/>
                  </a:schemeClr>
                </a:solidFill>
                <a:latin typeface="Arial" panose="020B0604020202020204" pitchFamily="34" charset="0"/>
                <a:cs typeface="Arial" panose="020B0604020202020204" pitchFamily="34" charset="0"/>
              </a:rPr>
              <a:t>Forest Strategy</a:t>
            </a:r>
          </a:p>
          <a:p>
            <a:pPr marL="342900" indent="-342900">
              <a:buClr>
                <a:srgbClr val="143C87"/>
              </a:buClr>
              <a:buFont typeface="Wingdings" panose="05000000000000000000" pitchFamily="2" charset="2"/>
              <a:buChar char="§"/>
            </a:pPr>
            <a:r>
              <a:rPr lang="en-US" sz="1800" dirty="0">
                <a:solidFill>
                  <a:schemeClr val="tx1">
                    <a:lumMod val="90000"/>
                    <a:lumOff val="10000"/>
                  </a:schemeClr>
                </a:solidFill>
                <a:latin typeface="Arial" panose="020B0604020202020204" pitchFamily="34" charset="0"/>
                <a:cs typeface="Arial" panose="020B0604020202020204" pitchFamily="34" charset="0"/>
              </a:rPr>
              <a:t>Zero Pollution Action Plan for air, water and soil</a:t>
            </a:r>
          </a:p>
          <a:p>
            <a:pPr marL="342900" indent="-342900">
              <a:buClr>
                <a:srgbClr val="143C87"/>
              </a:buClr>
              <a:buFont typeface="Wingdings" panose="05000000000000000000" pitchFamily="2" charset="2"/>
              <a:buChar char="§"/>
            </a:pPr>
            <a:r>
              <a:rPr lang="en-US" sz="1800" dirty="0">
                <a:solidFill>
                  <a:schemeClr val="tx1">
                    <a:lumMod val="90000"/>
                    <a:lumOff val="10000"/>
                  </a:schemeClr>
                </a:solidFill>
                <a:latin typeface="Arial" panose="020B0604020202020204" pitchFamily="34" charset="0"/>
                <a:cs typeface="Arial" panose="020B0604020202020204" pitchFamily="34" charset="0"/>
              </a:rPr>
              <a:t>Organic Action Plan</a:t>
            </a:r>
          </a:p>
          <a:p>
            <a:pPr marL="342900" indent="-342900">
              <a:buClr>
                <a:srgbClr val="143C87"/>
              </a:buClr>
              <a:buFont typeface="Wingdings" panose="05000000000000000000" pitchFamily="2" charset="2"/>
              <a:buChar char="§"/>
            </a:pPr>
            <a:r>
              <a:rPr lang="en-US" sz="1800" dirty="0">
                <a:solidFill>
                  <a:schemeClr val="tx1">
                    <a:lumMod val="90000"/>
                    <a:lumOff val="10000"/>
                  </a:schemeClr>
                </a:solidFill>
                <a:latin typeface="Arial" panose="020B0604020202020204" pitchFamily="34" charset="0"/>
                <a:cs typeface="Arial" panose="020B0604020202020204" pitchFamily="34" charset="0"/>
              </a:rPr>
              <a:t>Long-term vision for EU’s rural areas </a:t>
            </a:r>
          </a:p>
          <a:p>
            <a:pPr marL="342900" indent="-342900">
              <a:buClr>
                <a:srgbClr val="143C87"/>
              </a:buClr>
              <a:buFont typeface="Wingdings" panose="05000000000000000000" pitchFamily="2" charset="2"/>
              <a:buChar char="§"/>
            </a:pPr>
            <a:r>
              <a:rPr lang="en-US" sz="1800" dirty="0">
                <a:solidFill>
                  <a:schemeClr val="tx1">
                    <a:lumMod val="90000"/>
                    <a:lumOff val="10000"/>
                  </a:schemeClr>
                </a:solidFill>
                <a:latin typeface="Arial" panose="020B0604020202020204" pitchFamily="34" charset="0"/>
                <a:cs typeface="Arial" panose="020B0604020202020204" pitchFamily="34" charset="0"/>
              </a:rPr>
              <a:t>New EU Soil Strategy</a:t>
            </a:r>
            <a:endParaRPr lang="en-US" sz="1600" dirty="0"/>
          </a:p>
          <a:p>
            <a:pPr marL="342900" indent="-342900">
              <a:buClr>
                <a:srgbClr val="143C87"/>
              </a:buClr>
              <a:buFont typeface="Wingdings" panose="05000000000000000000" pitchFamily="2" charset="2"/>
              <a:buChar char="§"/>
            </a:pPr>
            <a:r>
              <a:rPr lang="en-US" sz="1800" dirty="0">
                <a:latin typeface="Arial" panose="020B0604020202020204" pitchFamily="34" charset="0"/>
                <a:cs typeface="Arial" panose="020B0604020202020204" pitchFamily="34" charset="0"/>
              </a:rPr>
              <a:t>Communication on food security and resilience of food systems</a:t>
            </a:r>
          </a:p>
        </p:txBody>
      </p:sp>
      <p:sp>
        <p:nvSpPr>
          <p:cNvPr id="7" name="TextBox 6"/>
          <p:cNvSpPr txBox="1"/>
          <p:nvPr/>
        </p:nvSpPr>
        <p:spPr>
          <a:xfrm>
            <a:off x="4868998" y="2332333"/>
            <a:ext cx="6634743" cy="2846933"/>
          </a:xfrm>
          <a:prstGeom prst="rect">
            <a:avLst/>
          </a:prstGeom>
          <a:solidFill>
            <a:schemeClr val="tx2">
              <a:lumMod val="40000"/>
              <a:lumOff val="60000"/>
            </a:schemeClr>
          </a:solidFill>
          <a:ln w="3175">
            <a:noFill/>
          </a:ln>
        </p:spPr>
        <p:txBody>
          <a:bodyPr wrap="square" rtlCol="0">
            <a:spAutoFit/>
          </a:bodyPr>
          <a:lstStyle/>
          <a:p>
            <a:pPr>
              <a:spcAft>
                <a:spcPts val="1200"/>
              </a:spcAft>
            </a:pPr>
            <a:r>
              <a:rPr lang="en-GB" sz="1600" b="1" dirty="0">
                <a:solidFill>
                  <a:schemeClr val="tx1">
                    <a:lumMod val="90000"/>
                    <a:lumOff val="10000"/>
                  </a:schemeClr>
                </a:solidFill>
                <a:latin typeface="Arial" panose="020B0604020202020204" pitchFamily="34" charset="0"/>
                <a:cs typeface="Arial" panose="020B0604020202020204" pitchFamily="34" charset="0"/>
              </a:rPr>
              <a:t>By 2030</a:t>
            </a:r>
          </a:p>
          <a:p>
            <a:pPr marL="285750" indent="-285750">
              <a:spcAft>
                <a:spcPts val="600"/>
              </a:spcAft>
              <a:buClr>
                <a:srgbClr val="143C87"/>
              </a:buClr>
              <a:buFont typeface="Wingdings" panose="05000000000000000000" pitchFamily="2" charset="2"/>
              <a:buChar char="§"/>
            </a:pPr>
            <a:r>
              <a:rPr lang="en-GB" sz="1600" dirty="0">
                <a:solidFill>
                  <a:schemeClr val="tx1">
                    <a:lumMod val="90000"/>
                    <a:lumOff val="10000"/>
                  </a:schemeClr>
                </a:solidFill>
                <a:latin typeface="Arial" panose="020B0604020202020204" pitchFamily="34" charset="0"/>
                <a:cs typeface="Arial" panose="020B0604020202020204" pitchFamily="34" charset="0"/>
              </a:rPr>
              <a:t>25% of land under organic farming </a:t>
            </a:r>
          </a:p>
          <a:p>
            <a:pPr marL="285750" indent="-285750">
              <a:spcAft>
                <a:spcPts val="600"/>
              </a:spcAft>
              <a:buClr>
                <a:srgbClr val="143C87"/>
              </a:buClr>
              <a:buFont typeface="Wingdings" panose="05000000000000000000" pitchFamily="2" charset="2"/>
              <a:buChar char="§"/>
            </a:pPr>
            <a:r>
              <a:rPr lang="en-IE" sz="1600" dirty="0">
                <a:solidFill>
                  <a:schemeClr val="tx1">
                    <a:lumMod val="90000"/>
                    <a:lumOff val="10000"/>
                  </a:schemeClr>
                </a:solidFill>
                <a:latin typeface="Arial" panose="020B0604020202020204" pitchFamily="34" charset="0"/>
                <a:cs typeface="Arial" panose="020B0604020202020204" pitchFamily="34" charset="0"/>
              </a:rPr>
              <a:t>Reduce the overall use and risk of chemical pesticides by 50% and the use of more hazardous pesticides by 50%</a:t>
            </a:r>
            <a:endParaRPr lang="en-GB" sz="1600" dirty="0">
              <a:solidFill>
                <a:schemeClr val="tx1">
                  <a:lumMod val="90000"/>
                  <a:lumOff val="10000"/>
                </a:schemeClr>
              </a:solidFill>
              <a:latin typeface="Arial" panose="020B0604020202020204" pitchFamily="34" charset="0"/>
              <a:cs typeface="Arial" panose="020B0604020202020204" pitchFamily="34" charset="0"/>
            </a:endParaRPr>
          </a:p>
          <a:p>
            <a:pPr marL="285750" indent="-285750">
              <a:spcAft>
                <a:spcPts val="600"/>
              </a:spcAft>
              <a:buClr>
                <a:srgbClr val="143C87"/>
              </a:buClr>
              <a:buFont typeface="Wingdings" panose="05000000000000000000" pitchFamily="2" charset="2"/>
              <a:buChar char="§"/>
            </a:pPr>
            <a:r>
              <a:rPr lang="en-GB" sz="1600" dirty="0">
                <a:solidFill>
                  <a:schemeClr val="tx1">
                    <a:lumMod val="90000"/>
                    <a:lumOff val="10000"/>
                  </a:schemeClr>
                </a:solidFill>
                <a:latin typeface="Arial" panose="020B0604020202020204" pitchFamily="34" charset="0"/>
                <a:cs typeface="Arial" panose="020B0604020202020204" pitchFamily="34" charset="0"/>
              </a:rPr>
              <a:t>Reduce fertilizer use by at least 20%</a:t>
            </a:r>
          </a:p>
          <a:p>
            <a:pPr marL="285750" indent="-285750">
              <a:spcAft>
                <a:spcPts val="600"/>
              </a:spcAft>
              <a:buClr>
                <a:srgbClr val="143C87"/>
              </a:buClr>
              <a:buFont typeface="Wingdings" panose="05000000000000000000" pitchFamily="2" charset="2"/>
              <a:buChar char="§"/>
            </a:pPr>
            <a:r>
              <a:rPr lang="en-GB" sz="1600" dirty="0">
                <a:solidFill>
                  <a:schemeClr val="tx1">
                    <a:lumMod val="90000"/>
                    <a:lumOff val="10000"/>
                  </a:schemeClr>
                </a:solidFill>
                <a:latin typeface="Arial" panose="020B0604020202020204" pitchFamily="34" charset="0"/>
                <a:cs typeface="Arial" panose="020B0604020202020204" pitchFamily="34" charset="0"/>
              </a:rPr>
              <a:t>Reduce nutrient losses by at least 50% </a:t>
            </a:r>
          </a:p>
          <a:p>
            <a:pPr marL="285750" indent="-285750">
              <a:spcAft>
                <a:spcPts val="600"/>
              </a:spcAft>
              <a:buClr>
                <a:srgbClr val="143C87"/>
              </a:buClr>
              <a:buFont typeface="Wingdings" panose="05000000000000000000" pitchFamily="2" charset="2"/>
              <a:buChar char="§"/>
            </a:pPr>
            <a:r>
              <a:rPr lang="en-GB" sz="1600" dirty="0">
                <a:solidFill>
                  <a:schemeClr val="tx1">
                    <a:lumMod val="90000"/>
                    <a:lumOff val="10000"/>
                  </a:schemeClr>
                </a:solidFill>
                <a:latin typeface="Arial" panose="020B0604020202020204" pitchFamily="34" charset="0"/>
                <a:cs typeface="Arial" panose="020B0604020202020204" pitchFamily="34" charset="0"/>
              </a:rPr>
              <a:t>Reduce by 30% </a:t>
            </a:r>
            <a:r>
              <a:rPr lang="en-GB" sz="1600" dirty="0" err="1">
                <a:solidFill>
                  <a:schemeClr val="tx1">
                    <a:lumMod val="90000"/>
                    <a:lumOff val="10000"/>
                  </a:schemeClr>
                </a:solidFill>
                <a:latin typeface="Arial" panose="020B0604020202020204" pitchFamily="34" charset="0"/>
                <a:cs typeface="Arial" panose="020B0604020202020204" pitchFamily="34" charset="0"/>
              </a:rPr>
              <a:t>microplastics</a:t>
            </a:r>
            <a:r>
              <a:rPr lang="en-GB" sz="1600" dirty="0">
                <a:solidFill>
                  <a:schemeClr val="tx1">
                    <a:lumMod val="90000"/>
                    <a:lumOff val="10000"/>
                  </a:schemeClr>
                </a:solidFill>
                <a:latin typeface="Arial" panose="020B0604020202020204" pitchFamily="34" charset="0"/>
                <a:cs typeface="Arial" panose="020B0604020202020204" pitchFamily="34" charset="0"/>
              </a:rPr>
              <a:t> released into the environment </a:t>
            </a:r>
          </a:p>
          <a:p>
            <a:pPr marL="285750" indent="-285750">
              <a:spcAft>
                <a:spcPts val="600"/>
              </a:spcAft>
              <a:buClr>
                <a:srgbClr val="143C87"/>
              </a:buClr>
              <a:buFont typeface="Wingdings" panose="05000000000000000000" pitchFamily="2" charset="2"/>
              <a:buChar char="§"/>
            </a:pPr>
            <a:r>
              <a:rPr lang="en-GB" sz="1600" dirty="0">
                <a:solidFill>
                  <a:schemeClr val="tx1">
                    <a:lumMod val="90000"/>
                    <a:lumOff val="10000"/>
                  </a:schemeClr>
                </a:solidFill>
                <a:latin typeface="Arial" panose="020B0604020202020204" pitchFamily="34" charset="0"/>
                <a:cs typeface="Arial" panose="020B0604020202020204" pitchFamily="34" charset="0"/>
              </a:rPr>
              <a:t>Reduce net greenhouse gas (GHG) emissions by at least 55% compared to 1990 levels. </a:t>
            </a:r>
          </a:p>
        </p:txBody>
      </p:sp>
      <p:sp>
        <p:nvSpPr>
          <p:cNvPr id="8" name="TextBox 7"/>
          <p:cNvSpPr txBox="1"/>
          <p:nvPr/>
        </p:nvSpPr>
        <p:spPr>
          <a:xfrm>
            <a:off x="4868998" y="5282622"/>
            <a:ext cx="6634743" cy="984885"/>
          </a:xfrm>
          <a:prstGeom prst="rect">
            <a:avLst/>
          </a:prstGeom>
          <a:solidFill>
            <a:schemeClr val="tx2">
              <a:lumMod val="60000"/>
              <a:lumOff val="40000"/>
            </a:schemeClr>
          </a:solidFill>
          <a:ln w="3175">
            <a:noFill/>
          </a:ln>
        </p:spPr>
        <p:txBody>
          <a:bodyPr wrap="square" rtlCol="0">
            <a:spAutoFit/>
          </a:bodyPr>
          <a:lstStyle/>
          <a:p>
            <a:pPr>
              <a:spcAft>
                <a:spcPts val="1200"/>
              </a:spcAft>
            </a:pPr>
            <a:r>
              <a:rPr lang="en-GB" sz="1600" b="1" dirty="0">
                <a:solidFill>
                  <a:schemeClr val="tx1">
                    <a:lumMod val="90000"/>
                    <a:lumOff val="10000"/>
                  </a:schemeClr>
                </a:solidFill>
                <a:latin typeface="Arial" panose="020B0604020202020204" pitchFamily="34" charset="0"/>
                <a:cs typeface="Arial" panose="020B0604020202020204" pitchFamily="34" charset="0"/>
              </a:rPr>
              <a:t>By 2035</a:t>
            </a:r>
          </a:p>
          <a:p>
            <a:pPr marL="285750" indent="-285750">
              <a:spcAft>
                <a:spcPts val="1200"/>
              </a:spcAft>
              <a:buClr>
                <a:srgbClr val="143C87"/>
              </a:buClr>
              <a:buFont typeface="Wingdings" panose="05000000000000000000" pitchFamily="2" charset="2"/>
              <a:buChar char="§"/>
            </a:pPr>
            <a:r>
              <a:rPr lang="en-GB" sz="1600" dirty="0">
                <a:solidFill>
                  <a:schemeClr val="tx1">
                    <a:lumMod val="90000"/>
                    <a:lumOff val="10000"/>
                  </a:schemeClr>
                </a:solidFill>
                <a:latin typeface="Arial" panose="020B0604020202020204" pitchFamily="34" charset="0"/>
                <a:cs typeface="Arial" panose="020B0604020202020204" pitchFamily="34" charset="0"/>
              </a:rPr>
              <a:t>the EU should aim to reach climate neutrality in the land use, forestry &amp; agriculture sectors.</a:t>
            </a:r>
          </a:p>
        </p:txBody>
      </p:sp>
      <p:sp>
        <p:nvSpPr>
          <p:cNvPr id="9" name="TextBox 8"/>
          <p:cNvSpPr txBox="1"/>
          <p:nvPr/>
        </p:nvSpPr>
        <p:spPr>
          <a:xfrm>
            <a:off x="4844311" y="1885286"/>
            <a:ext cx="6684115" cy="369332"/>
          </a:xfrm>
          <a:prstGeom prst="rect">
            <a:avLst/>
          </a:prstGeom>
          <a:noFill/>
        </p:spPr>
        <p:txBody>
          <a:bodyPr wrap="square" rtlCol="0">
            <a:spAutoFit/>
          </a:bodyPr>
          <a:lstStyle/>
          <a:p>
            <a:pPr>
              <a:spcAft>
                <a:spcPts val="1200"/>
              </a:spcAft>
            </a:pPr>
            <a:r>
              <a:rPr lang="en-GB" b="1" dirty="0">
                <a:solidFill>
                  <a:schemeClr val="tx1">
                    <a:lumMod val="90000"/>
                    <a:lumOff val="10000"/>
                  </a:schemeClr>
                </a:solidFill>
                <a:latin typeface="Arial" panose="020B0604020202020204" pitchFamily="34" charset="0"/>
                <a:cs typeface="Arial" panose="020B0604020202020204" pitchFamily="34" charset="0"/>
              </a:rPr>
              <a:t>Examples of soil relevant Green Deal </a:t>
            </a:r>
            <a:r>
              <a:rPr lang="en-GB" b="1" dirty="0">
                <a:latin typeface="Arial" panose="020B0604020202020204" pitchFamily="34" charset="0"/>
                <a:cs typeface="Arial" panose="020B0604020202020204" pitchFamily="34" charset="0"/>
              </a:rPr>
              <a:t>t</a:t>
            </a:r>
            <a:r>
              <a:rPr lang="en-GB" b="1" dirty="0">
                <a:solidFill>
                  <a:schemeClr val="tx1">
                    <a:lumMod val="90000"/>
                    <a:lumOff val="10000"/>
                  </a:schemeClr>
                </a:solidFill>
                <a:latin typeface="Arial" panose="020B0604020202020204" pitchFamily="34" charset="0"/>
                <a:cs typeface="Arial" panose="020B0604020202020204" pitchFamily="34" charset="0"/>
              </a:rPr>
              <a:t>argets </a:t>
            </a:r>
          </a:p>
        </p:txBody>
      </p:sp>
      <p:sp>
        <p:nvSpPr>
          <p:cNvPr id="10" name="Title 2"/>
          <p:cNvSpPr txBox="1">
            <a:spLocks/>
          </p:cNvSpPr>
          <p:nvPr/>
        </p:nvSpPr>
        <p:spPr>
          <a:xfrm>
            <a:off x="458036" y="1194471"/>
            <a:ext cx="11045707" cy="875481"/>
          </a:xfrm>
          <a:prstGeom prst="rect">
            <a:avLst/>
          </a:prstGeom>
        </p:spPr>
        <p:txBody>
          <a:bodyPr>
            <a:normAutofit/>
          </a:bodyPr>
          <a:lstStyle>
            <a:lvl1pPr algn="l" defTabSz="914400" rtl="0" eaLnBrk="1" latinLnBrk="0" hangingPunct="1">
              <a:lnSpc>
                <a:spcPct val="90000"/>
              </a:lnSpc>
              <a:spcBef>
                <a:spcPct val="0"/>
              </a:spcBef>
              <a:buNone/>
              <a:defRPr sz="3500" b="1" kern="1200">
                <a:solidFill>
                  <a:schemeClr val="accent1"/>
                </a:solidFill>
                <a:latin typeface="Arial" panose="020B0604020202020204" pitchFamily="34" charset="0"/>
                <a:ea typeface="+mj-ea"/>
                <a:cs typeface="Arial" panose="020B0604020202020204" pitchFamily="34" charset="0"/>
              </a:defRPr>
            </a:lvl1pPr>
          </a:lstStyle>
          <a:p>
            <a:r>
              <a:rPr lang="en-GB" sz="3200" dirty="0"/>
              <a:t>The Soil Deal Mission supports the Green Deal</a:t>
            </a:r>
          </a:p>
        </p:txBody>
      </p:sp>
    </p:spTree>
    <p:extLst>
      <p:ext uri="{BB962C8B-B14F-4D97-AF65-F5344CB8AC3E}">
        <p14:creationId xmlns:p14="http://schemas.microsoft.com/office/powerpoint/2010/main" val="2011692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549628" y="2623453"/>
            <a:ext cx="5586413" cy="2383972"/>
          </a:xfrm>
        </p:spPr>
        <p:txBody>
          <a:bodyPr/>
          <a:lstStyle/>
          <a:p>
            <a:pPr marL="0" lvl="0" indent="0" algn="just" fontAlgn="base">
              <a:lnSpc>
                <a:spcPct val="150000"/>
              </a:lnSpc>
              <a:spcBef>
                <a:spcPts val="600"/>
              </a:spcBef>
              <a:spcAft>
                <a:spcPts val="600"/>
              </a:spcAft>
              <a:buClrTx/>
              <a:buNone/>
              <a:defRPr/>
            </a:pPr>
            <a:r>
              <a:rPr lang="en-GB" dirty="0" smtClean="0">
                <a:latin typeface="Arial" panose="020B0604020202020204" pitchFamily="34" charset="0"/>
                <a:cs typeface="Arial" panose="020B0604020202020204" pitchFamily="34" charset="0"/>
              </a:rPr>
              <a:t>Soil Strategy and upcoming Soil Health Law (2023), </a:t>
            </a:r>
            <a:r>
              <a:rPr lang="en-GB" dirty="0">
                <a:latin typeface="Arial" panose="020B0604020202020204" pitchFamily="34" charset="0"/>
                <a:cs typeface="Arial" panose="020B0604020202020204" pitchFamily="34" charset="0"/>
              </a:rPr>
              <a:t>European Soil Observatory and Mission together build an </a:t>
            </a:r>
            <a:r>
              <a:rPr lang="en-GB" b="1" dirty="0">
                <a:latin typeface="Arial" panose="020B0604020202020204" pitchFamily="34" charset="0"/>
                <a:cs typeface="Arial" panose="020B0604020202020204" pitchFamily="34" charset="0"/>
              </a:rPr>
              <a:t>effective framework for  soil protection and restoration</a:t>
            </a:r>
            <a:r>
              <a:rPr lang="en-GB" dirty="0">
                <a:latin typeface="Arial" panose="020B0604020202020204" pitchFamily="34" charset="0"/>
                <a:cs typeface="Arial" panose="020B0604020202020204" pitchFamily="34" charset="0"/>
              </a:rPr>
              <a:t> </a:t>
            </a:r>
          </a:p>
          <a:p>
            <a:pPr>
              <a:lnSpc>
                <a:spcPct val="150000"/>
              </a:lnSpc>
              <a:spcBef>
                <a:spcPts val="600"/>
              </a:spcBef>
            </a:pPr>
            <a:endParaRPr lang="fr-BE"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colorTemperature colorTemp="6867"/>
                    </a14:imgEffect>
                    <a14:imgEffect>
                      <a14:saturation sat="182000"/>
                    </a14:imgEffect>
                  </a14:imgLayer>
                </a14:imgProps>
              </a:ext>
            </a:extLst>
          </a:blip>
          <a:stretch>
            <a:fillRect/>
          </a:stretch>
        </p:blipFill>
        <p:spPr>
          <a:xfrm>
            <a:off x="7939574" y="2460145"/>
            <a:ext cx="3384484" cy="3388985"/>
          </a:xfrm>
          <a:prstGeom prst="rect">
            <a:avLst/>
          </a:prstGeom>
        </p:spPr>
      </p:pic>
      <p:sp>
        <p:nvSpPr>
          <p:cNvPr id="7" name="TextBox 6"/>
          <p:cNvSpPr txBox="1"/>
          <p:nvPr/>
        </p:nvSpPr>
        <p:spPr>
          <a:xfrm>
            <a:off x="7939574" y="2962408"/>
            <a:ext cx="16474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4D4D"/>
                </a:solidFill>
                <a:effectLst/>
                <a:uLnTx/>
                <a:uFillTx/>
                <a:latin typeface="Arial"/>
                <a:ea typeface="+mn-ea"/>
                <a:cs typeface="+mn-cs"/>
              </a:rPr>
              <a:t>Soil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4D4D4D"/>
                </a:solidFill>
                <a:effectLst/>
                <a:uLnTx/>
                <a:uFillTx/>
                <a:latin typeface="Arial"/>
                <a:ea typeface="+mn-ea"/>
                <a:cs typeface="+mn-cs"/>
              </a:rPr>
              <a:t>Strategy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4D4D4D"/>
                </a:solidFill>
                <a:latin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4D4D4D"/>
                </a:solidFill>
                <a:effectLst/>
                <a:uLnTx/>
                <a:uFillTx/>
                <a:latin typeface="Arial"/>
                <a:ea typeface="+mn-ea"/>
                <a:cs typeface="+mn-cs"/>
              </a:rPr>
              <a:t>Soil Health Law</a:t>
            </a:r>
            <a:endParaRPr kumimoji="0" lang="en-GB" sz="1600" b="1" i="0" u="none" strike="noStrike" kern="1200" cap="none" spc="0" normalizeH="0" baseline="0" noProof="0" dirty="0">
              <a:ln>
                <a:noFill/>
              </a:ln>
              <a:solidFill>
                <a:srgbClr val="4D4D4D"/>
              </a:solidFill>
              <a:effectLst/>
              <a:uLnTx/>
              <a:uFillTx/>
              <a:latin typeface="Arial"/>
              <a:ea typeface="+mn-ea"/>
              <a:cs typeface="+mn-cs"/>
            </a:endParaRPr>
          </a:p>
        </p:txBody>
      </p:sp>
      <p:sp>
        <p:nvSpPr>
          <p:cNvPr id="8" name="TextBox 7"/>
          <p:cNvSpPr txBox="1"/>
          <p:nvPr/>
        </p:nvSpPr>
        <p:spPr>
          <a:xfrm>
            <a:off x="9614190" y="3509479"/>
            <a:ext cx="20841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4D4D"/>
                </a:solidFill>
                <a:effectLst/>
                <a:uLnTx/>
                <a:uFillTx/>
                <a:latin typeface="Arial"/>
                <a:ea typeface="+mn-ea"/>
                <a:cs typeface="+mn-cs"/>
              </a:rPr>
              <a:t>EU Soil Observatory</a:t>
            </a:r>
            <a:endParaRPr kumimoji="0" lang="en-GB" sz="1600" b="1" i="0" u="none" strike="noStrike" kern="1200" cap="none" spc="0" normalizeH="0" baseline="0" noProof="0" dirty="0">
              <a:ln>
                <a:noFill/>
              </a:ln>
              <a:solidFill>
                <a:srgbClr val="4D4D4D"/>
              </a:solidFill>
              <a:effectLst/>
              <a:uLnTx/>
              <a:uFillTx/>
              <a:latin typeface="Arial"/>
              <a:ea typeface="+mn-ea"/>
              <a:cs typeface="+mn-cs"/>
            </a:endParaRPr>
          </a:p>
        </p:txBody>
      </p:sp>
      <p:sp>
        <p:nvSpPr>
          <p:cNvPr id="9" name="TextBox 8"/>
          <p:cNvSpPr txBox="1"/>
          <p:nvPr/>
        </p:nvSpPr>
        <p:spPr>
          <a:xfrm>
            <a:off x="8531707" y="4903494"/>
            <a:ext cx="24222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4D4D"/>
                </a:solidFill>
                <a:effectLst/>
                <a:uLnTx/>
                <a:uFillTx/>
                <a:latin typeface="Arial"/>
                <a:ea typeface="+mn-ea"/>
                <a:cs typeface="+mn-cs"/>
              </a:rPr>
              <a:t>Soil Deal</a:t>
            </a:r>
            <a:r>
              <a:rPr kumimoji="0" lang="en-US" sz="1600" b="1" i="0" u="none" strike="noStrike" kern="1200" cap="none" spc="0" normalizeH="0" noProof="0" dirty="0">
                <a:ln>
                  <a:noFill/>
                </a:ln>
                <a:solidFill>
                  <a:srgbClr val="4D4D4D"/>
                </a:solidFill>
                <a:effectLst/>
                <a:uLnTx/>
                <a:uFillTx/>
                <a:latin typeface="Arial"/>
                <a:ea typeface="+mn-ea"/>
                <a:cs typeface="+mn-cs"/>
              </a:rPr>
              <a:t> for Europe</a:t>
            </a:r>
            <a:endParaRPr kumimoji="0" lang="en-GB" sz="1600" b="1" i="0" u="none" strike="noStrike" kern="1200" cap="none" spc="0" normalizeH="0" baseline="0" noProof="0" dirty="0">
              <a:ln>
                <a:noFill/>
              </a:ln>
              <a:solidFill>
                <a:srgbClr val="4D4D4D"/>
              </a:solidFill>
              <a:effectLst/>
              <a:uLnTx/>
              <a:uFillTx/>
              <a:latin typeface="Arial"/>
              <a:ea typeface="+mn-ea"/>
              <a:cs typeface="+mn-cs"/>
            </a:endParaRPr>
          </a:p>
        </p:txBody>
      </p:sp>
      <p:sp>
        <p:nvSpPr>
          <p:cNvPr id="10" name="Oval 9"/>
          <p:cNvSpPr/>
          <p:nvPr/>
        </p:nvSpPr>
        <p:spPr>
          <a:xfrm>
            <a:off x="9257789" y="3784853"/>
            <a:ext cx="799229" cy="773121"/>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TextBox 10"/>
          <p:cNvSpPr txBox="1"/>
          <p:nvPr/>
        </p:nvSpPr>
        <p:spPr>
          <a:xfrm>
            <a:off x="9082207" y="3916554"/>
            <a:ext cx="115039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Healthy Soils</a:t>
            </a: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extBox 12"/>
          <p:cNvSpPr txBox="1"/>
          <p:nvPr/>
        </p:nvSpPr>
        <p:spPr>
          <a:xfrm>
            <a:off x="10451886" y="2170531"/>
            <a:ext cx="17443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356B1"/>
                </a:solidFill>
                <a:effectLst/>
                <a:uLnTx/>
                <a:uFillTx/>
                <a:latin typeface="Arial"/>
                <a:ea typeface="+mn-ea"/>
                <a:cs typeface="+mn-cs"/>
              </a:rPr>
              <a:t>Long-term data reservoir</a:t>
            </a:r>
            <a:endParaRPr kumimoji="0" lang="en-GB" sz="1800" b="1" i="0" u="none" strike="noStrike" kern="1200" cap="none" spc="0" normalizeH="0" baseline="0" noProof="0" dirty="0">
              <a:ln>
                <a:noFill/>
              </a:ln>
              <a:solidFill>
                <a:srgbClr val="FFFFFF">
                  <a:lumMod val="65000"/>
                </a:srgbClr>
              </a:solidFill>
              <a:effectLst/>
              <a:uLnTx/>
              <a:uFillTx/>
              <a:latin typeface="Arial"/>
              <a:ea typeface="+mn-ea"/>
              <a:cs typeface="+mn-cs"/>
            </a:endParaRPr>
          </a:p>
        </p:txBody>
      </p:sp>
      <p:sp>
        <p:nvSpPr>
          <p:cNvPr id="14" name="TextBox 13"/>
          <p:cNvSpPr txBox="1"/>
          <p:nvPr/>
        </p:nvSpPr>
        <p:spPr>
          <a:xfrm>
            <a:off x="6548292" y="2275479"/>
            <a:ext cx="25337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356B1"/>
                </a:solidFill>
                <a:effectLst/>
                <a:uLnTx/>
                <a:uFillTx/>
                <a:latin typeface="Arial"/>
                <a:ea typeface="+mn-ea"/>
                <a:cs typeface="+mn-cs"/>
              </a:rPr>
              <a:t>Policy framework</a:t>
            </a:r>
            <a:endParaRPr kumimoji="0" lang="en-GB" sz="1800" b="1" i="0" u="none" strike="noStrike" kern="1200" cap="none" spc="0" normalizeH="0" baseline="0" noProof="0" dirty="0">
              <a:ln>
                <a:noFill/>
              </a:ln>
              <a:solidFill>
                <a:srgbClr val="FFFFFF">
                  <a:lumMod val="65000"/>
                </a:srgbClr>
              </a:solidFill>
              <a:effectLst/>
              <a:uLnTx/>
              <a:uFillTx/>
              <a:latin typeface="Arial"/>
              <a:ea typeface="+mn-ea"/>
              <a:cs typeface="+mn-cs"/>
            </a:endParaRPr>
          </a:p>
        </p:txBody>
      </p:sp>
      <p:sp>
        <p:nvSpPr>
          <p:cNvPr id="17" name="TextBox 16"/>
          <p:cNvSpPr txBox="1"/>
          <p:nvPr/>
        </p:nvSpPr>
        <p:spPr>
          <a:xfrm>
            <a:off x="8403936" y="5815222"/>
            <a:ext cx="29201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356B1"/>
                </a:solidFill>
                <a:effectLst/>
                <a:uLnTx/>
                <a:uFillTx/>
                <a:latin typeface="Arial"/>
                <a:ea typeface="+mn-ea"/>
                <a:cs typeface="+mn-cs"/>
              </a:rPr>
              <a:t>Funding mechanism</a:t>
            </a:r>
            <a:endParaRPr kumimoji="0" lang="en-GB" sz="1800" b="1" i="0" u="none" strike="noStrike" kern="1200" cap="none" spc="0" normalizeH="0" baseline="0" noProof="0" dirty="0">
              <a:ln>
                <a:noFill/>
              </a:ln>
              <a:solidFill>
                <a:srgbClr val="FFFFFF">
                  <a:lumMod val="75000"/>
                </a:srgbClr>
              </a:solidFill>
              <a:effectLst/>
              <a:uLnTx/>
              <a:uFillTx/>
              <a:latin typeface="Arial"/>
              <a:ea typeface="+mn-ea"/>
              <a:cs typeface="+mn-cs"/>
            </a:endParaRPr>
          </a:p>
        </p:txBody>
      </p:sp>
      <p:sp>
        <p:nvSpPr>
          <p:cNvPr id="15" name="Title 2"/>
          <p:cNvSpPr txBox="1">
            <a:spLocks/>
          </p:cNvSpPr>
          <p:nvPr/>
        </p:nvSpPr>
        <p:spPr>
          <a:xfrm>
            <a:off x="402779" y="1163458"/>
            <a:ext cx="11045707" cy="875481"/>
          </a:xfrm>
          <a:prstGeom prst="rect">
            <a:avLst/>
          </a:prstGeom>
        </p:spPr>
        <p:txBody>
          <a:bodyPr>
            <a:normAutofit/>
          </a:bodyPr>
          <a:lstStyle>
            <a:lvl1pPr algn="l" defTabSz="914400" rtl="0" eaLnBrk="1" latinLnBrk="0" hangingPunct="1">
              <a:lnSpc>
                <a:spcPct val="90000"/>
              </a:lnSpc>
              <a:spcBef>
                <a:spcPct val="0"/>
              </a:spcBef>
              <a:buNone/>
              <a:defRPr sz="3500" b="1" kern="1200">
                <a:solidFill>
                  <a:schemeClr val="accent1"/>
                </a:solidFill>
                <a:latin typeface="Arial" panose="020B0604020202020204" pitchFamily="34" charset="0"/>
                <a:ea typeface="+mj-ea"/>
                <a:cs typeface="Arial" panose="020B0604020202020204" pitchFamily="34" charset="0"/>
              </a:defRPr>
            </a:lvl1pPr>
          </a:lstStyle>
          <a:p>
            <a:r>
              <a:rPr lang="en-GB" sz="3200" dirty="0" smtClean="0"/>
              <a:t>Europe’s pathway to healthy soils</a:t>
            </a:r>
            <a:endParaRPr lang="en-GB" sz="3200" dirty="0"/>
          </a:p>
        </p:txBody>
      </p:sp>
    </p:spTree>
    <p:extLst>
      <p:ext uri="{BB962C8B-B14F-4D97-AF65-F5344CB8AC3E}">
        <p14:creationId xmlns:p14="http://schemas.microsoft.com/office/powerpoint/2010/main" val="1252748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64" y="1245606"/>
            <a:ext cx="11045707" cy="1325563"/>
          </a:xfrm>
        </p:spPr>
        <p:txBody>
          <a:bodyPr>
            <a:noAutofit/>
          </a:bodyPr>
          <a:lstStyle/>
          <a:p>
            <a:r>
              <a:rPr lang="en-IE" sz="2800" dirty="0"/>
              <a:t>A Soil Deal for Europe – Goal: 100 living labs and lighthouses to lead the transition towards healthy soils by 2030</a:t>
            </a:r>
            <a:endParaRPr lang="fr-BE" sz="2800" dirty="0"/>
          </a:p>
        </p:txBody>
      </p:sp>
      <p:sp>
        <p:nvSpPr>
          <p:cNvPr id="6" name="Flowchart: Terminator 5"/>
          <p:cNvSpPr/>
          <p:nvPr/>
        </p:nvSpPr>
        <p:spPr>
          <a:xfrm>
            <a:off x="773568" y="2262813"/>
            <a:ext cx="3260546" cy="858388"/>
          </a:xfrm>
          <a:prstGeom prst="flowChartTermina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buClr>
                <a:schemeClr val="accent4"/>
              </a:buClr>
              <a:defRPr/>
            </a:pPr>
            <a:r>
              <a:rPr lang="en-US" sz="1600" dirty="0">
                <a:solidFill>
                  <a:schemeClr val="bg1"/>
                </a:solidFill>
                <a:latin typeface="Arial" panose="020B0604020202020204" pitchFamily="34" charset="0"/>
                <a:ea typeface="Verdana" panose="020B0604030504040204" pitchFamily="34" charset="0"/>
                <a:cs typeface="Arial" panose="020B0604020202020204" pitchFamily="34" charset="0"/>
              </a:rPr>
              <a:t>1. Reduce </a:t>
            </a:r>
            <a:r>
              <a:rPr lang="en-US" sz="1600" b="1" dirty="0">
                <a:solidFill>
                  <a:schemeClr val="bg1"/>
                </a:solidFill>
                <a:latin typeface="Arial" panose="020B0604020202020204" pitchFamily="34" charset="0"/>
                <a:ea typeface="Verdana" panose="020B0604030504040204" pitchFamily="34" charset="0"/>
                <a:cs typeface="Arial" panose="020B0604020202020204" pitchFamily="34" charset="0"/>
              </a:rPr>
              <a:t>desertification</a:t>
            </a:r>
          </a:p>
        </p:txBody>
      </p:sp>
      <p:sp>
        <p:nvSpPr>
          <p:cNvPr id="7" name="Flowchart: Terminator 6"/>
          <p:cNvSpPr/>
          <p:nvPr/>
        </p:nvSpPr>
        <p:spPr>
          <a:xfrm>
            <a:off x="724312" y="3232822"/>
            <a:ext cx="3297918" cy="843913"/>
          </a:xfrm>
          <a:prstGeom prst="flowChartTerminator">
            <a:avLst/>
          </a:prstGeom>
          <a:solidFill>
            <a:srgbClr val="7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buClr>
                <a:schemeClr val="accent4"/>
              </a:buClr>
              <a:defRPr/>
            </a:pPr>
            <a:r>
              <a:rPr lang="en-US" sz="1600" dirty="0">
                <a:solidFill>
                  <a:schemeClr val="bg1"/>
                </a:solidFill>
                <a:latin typeface="Arial" panose="020B0604020202020204" pitchFamily="34" charset="0"/>
                <a:ea typeface="Verdana" panose="020B0604030504040204" pitchFamily="34" charset="0"/>
                <a:cs typeface="Arial" panose="020B0604020202020204" pitchFamily="34" charset="0"/>
              </a:rPr>
              <a:t>2. Conserve </a:t>
            </a:r>
            <a:r>
              <a:rPr lang="en-US" sz="1600" b="1" dirty="0">
                <a:solidFill>
                  <a:schemeClr val="bg1"/>
                </a:solidFill>
                <a:latin typeface="Arial" panose="020B0604020202020204" pitchFamily="34" charset="0"/>
                <a:ea typeface="Verdana" panose="020B0604030504040204" pitchFamily="34" charset="0"/>
                <a:cs typeface="Arial" panose="020B0604020202020204" pitchFamily="34" charset="0"/>
              </a:rPr>
              <a:t>soil organic carbon stocks </a:t>
            </a:r>
          </a:p>
        </p:txBody>
      </p:sp>
      <p:sp>
        <p:nvSpPr>
          <p:cNvPr id="8" name="Flowchart: Terminator 7"/>
          <p:cNvSpPr/>
          <p:nvPr/>
        </p:nvSpPr>
        <p:spPr>
          <a:xfrm>
            <a:off x="706189" y="4197982"/>
            <a:ext cx="3260548" cy="828892"/>
          </a:xfrm>
          <a:prstGeom prst="flowChartTermina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buClr>
                <a:schemeClr val="accent4"/>
              </a:buClr>
              <a:defRPr/>
            </a:pPr>
            <a:r>
              <a:rPr lang="en-US" sz="1600" dirty="0">
                <a:solidFill>
                  <a:schemeClr val="bg1"/>
                </a:solidFill>
                <a:latin typeface="Arial" panose="020B0604020202020204" pitchFamily="34" charset="0"/>
                <a:ea typeface="Verdana" panose="020B0604030504040204" pitchFamily="34" charset="0"/>
                <a:cs typeface="Arial" panose="020B0604020202020204" pitchFamily="34" charset="0"/>
              </a:rPr>
              <a:t>3. Stop </a:t>
            </a:r>
            <a:r>
              <a:rPr lang="en-US" sz="1600" b="1" dirty="0">
                <a:solidFill>
                  <a:schemeClr val="bg1"/>
                </a:solidFill>
                <a:latin typeface="Arial" panose="020B0604020202020204" pitchFamily="34" charset="0"/>
                <a:ea typeface="Verdana" panose="020B0604030504040204" pitchFamily="34" charset="0"/>
                <a:cs typeface="Arial" panose="020B0604020202020204" pitchFamily="34" charset="0"/>
              </a:rPr>
              <a:t>soil sealing </a:t>
            </a:r>
            <a:r>
              <a:rPr lang="en-US" sz="1600" dirty="0">
                <a:solidFill>
                  <a:schemeClr val="bg1"/>
                </a:solidFill>
                <a:latin typeface="Arial" panose="020B0604020202020204" pitchFamily="34" charset="0"/>
                <a:ea typeface="Verdana" panose="020B0604030504040204" pitchFamily="34" charset="0"/>
                <a:cs typeface="Arial" panose="020B0604020202020204" pitchFamily="34" charset="0"/>
              </a:rPr>
              <a:t>and increase re-use of </a:t>
            </a:r>
            <a:r>
              <a:rPr lang="en-US" sz="1600" b="1" dirty="0">
                <a:solidFill>
                  <a:schemeClr val="bg1"/>
                </a:solidFill>
                <a:latin typeface="Arial" panose="020B0604020202020204" pitchFamily="34" charset="0"/>
                <a:ea typeface="Verdana" panose="020B0604030504040204" pitchFamily="34" charset="0"/>
                <a:cs typeface="Arial" panose="020B0604020202020204" pitchFamily="34" charset="0"/>
              </a:rPr>
              <a:t>urban soils</a:t>
            </a:r>
          </a:p>
        </p:txBody>
      </p:sp>
      <p:sp>
        <p:nvSpPr>
          <p:cNvPr id="9" name="Flowchart: Terminator 8"/>
          <p:cNvSpPr/>
          <p:nvPr/>
        </p:nvSpPr>
        <p:spPr>
          <a:xfrm>
            <a:off x="706189" y="5159584"/>
            <a:ext cx="3335291" cy="848258"/>
          </a:xfrm>
          <a:prstGeom prst="flowChartTerminator">
            <a:avLst/>
          </a:prstGeom>
          <a:solidFill>
            <a:srgbClr val="7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buClr>
                <a:schemeClr val="accent4"/>
              </a:buClr>
              <a:defRPr/>
            </a:pPr>
            <a:r>
              <a:rPr lang="en-US" sz="1600" dirty="0">
                <a:solidFill>
                  <a:schemeClr val="bg1"/>
                </a:solidFill>
                <a:latin typeface="Arial" panose="020B0604020202020204" pitchFamily="34" charset="0"/>
                <a:ea typeface="Verdana" panose="020B0604030504040204" pitchFamily="34" charset="0"/>
                <a:cs typeface="Arial" panose="020B0604020202020204" pitchFamily="34" charset="0"/>
              </a:rPr>
              <a:t>4. Reduce </a:t>
            </a:r>
            <a:r>
              <a:rPr lang="en-US" sz="1600" b="1" dirty="0">
                <a:solidFill>
                  <a:schemeClr val="bg1"/>
                </a:solidFill>
                <a:latin typeface="Arial" panose="020B0604020202020204" pitchFamily="34" charset="0"/>
                <a:ea typeface="Verdana" panose="020B0604030504040204" pitchFamily="34" charset="0"/>
                <a:cs typeface="Arial" panose="020B0604020202020204" pitchFamily="34" charset="0"/>
              </a:rPr>
              <a:t>soil pollution </a:t>
            </a:r>
            <a:r>
              <a:rPr lang="en-US" sz="1600" dirty="0">
                <a:solidFill>
                  <a:schemeClr val="bg1"/>
                </a:solidFill>
                <a:latin typeface="Arial" panose="020B0604020202020204" pitchFamily="34" charset="0"/>
                <a:ea typeface="Verdana" panose="020B0604030504040204" pitchFamily="34" charset="0"/>
                <a:cs typeface="Arial" panose="020B0604020202020204" pitchFamily="34" charset="0"/>
              </a:rPr>
              <a:t>and enhance </a:t>
            </a:r>
            <a:r>
              <a:rPr lang="en-US" sz="1600" b="1" dirty="0">
                <a:solidFill>
                  <a:schemeClr val="bg1"/>
                </a:solidFill>
                <a:latin typeface="Arial" panose="020B0604020202020204" pitchFamily="34" charset="0"/>
                <a:ea typeface="Verdana" panose="020B0604030504040204" pitchFamily="34" charset="0"/>
                <a:cs typeface="Arial" panose="020B0604020202020204" pitchFamily="34" charset="0"/>
              </a:rPr>
              <a:t>restoration</a:t>
            </a:r>
            <a:r>
              <a:rPr lang="en-US" sz="1600" dirty="0">
                <a:solidFill>
                  <a:schemeClr val="bg1"/>
                </a:solidFill>
                <a:latin typeface="Arial" panose="020B0604020202020204" pitchFamily="34" charset="0"/>
                <a:ea typeface="Verdana" panose="020B0604030504040204" pitchFamily="34" charset="0"/>
                <a:cs typeface="Arial" panose="020B0604020202020204" pitchFamily="34" charset="0"/>
              </a:rPr>
              <a:t> </a:t>
            </a:r>
          </a:p>
        </p:txBody>
      </p:sp>
      <p:sp>
        <p:nvSpPr>
          <p:cNvPr id="10" name="Flowchart: Terminator 9"/>
          <p:cNvSpPr/>
          <p:nvPr/>
        </p:nvSpPr>
        <p:spPr>
          <a:xfrm>
            <a:off x="7917446" y="5205095"/>
            <a:ext cx="3147970" cy="778226"/>
          </a:xfrm>
          <a:prstGeom prst="flowChartTermina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buClr>
                <a:schemeClr val="accent4"/>
              </a:buClr>
              <a:defRPr/>
            </a:pPr>
            <a:r>
              <a:rPr lang="en-US" sz="1600" dirty="0">
                <a:solidFill>
                  <a:schemeClr val="bg1"/>
                </a:solidFill>
                <a:latin typeface="Arial" panose="020B0604020202020204" pitchFamily="34" charset="0"/>
                <a:ea typeface="Verdana" panose="020B0604030504040204" pitchFamily="34" charset="0"/>
                <a:cs typeface="Arial" panose="020B0604020202020204" pitchFamily="34" charset="0"/>
              </a:rPr>
              <a:t>8. Improve </a:t>
            </a:r>
            <a:r>
              <a:rPr lang="en-US" sz="1600" b="1" dirty="0">
                <a:solidFill>
                  <a:schemeClr val="bg1"/>
                </a:solidFill>
                <a:latin typeface="Arial" panose="020B0604020202020204" pitchFamily="34" charset="0"/>
                <a:ea typeface="Verdana" panose="020B0604030504040204" pitchFamily="34" charset="0"/>
                <a:cs typeface="Arial" panose="020B0604020202020204" pitchFamily="34" charset="0"/>
              </a:rPr>
              <a:t>soil literacy </a:t>
            </a:r>
            <a:r>
              <a:rPr lang="en-US" sz="1600" dirty="0">
                <a:solidFill>
                  <a:schemeClr val="bg1"/>
                </a:solidFill>
                <a:latin typeface="Arial" panose="020B0604020202020204" pitchFamily="34" charset="0"/>
                <a:ea typeface="Verdana" panose="020B0604030504040204" pitchFamily="34" charset="0"/>
                <a:cs typeface="Arial" panose="020B0604020202020204" pitchFamily="34" charset="0"/>
              </a:rPr>
              <a:t>in society</a:t>
            </a:r>
          </a:p>
        </p:txBody>
      </p:sp>
      <p:sp>
        <p:nvSpPr>
          <p:cNvPr id="11" name="Flowchart: Terminator 10"/>
          <p:cNvSpPr/>
          <p:nvPr/>
        </p:nvSpPr>
        <p:spPr>
          <a:xfrm>
            <a:off x="7906881" y="4239295"/>
            <a:ext cx="3068341" cy="833090"/>
          </a:xfrm>
          <a:prstGeom prst="flowChartTerminator">
            <a:avLst/>
          </a:prstGeom>
          <a:solidFill>
            <a:srgbClr val="7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buClr>
                <a:schemeClr val="accent4"/>
              </a:buClr>
              <a:defRPr/>
            </a:pPr>
            <a:r>
              <a:rPr lang="en-US" sz="1600" dirty="0">
                <a:solidFill>
                  <a:schemeClr val="bg1"/>
                </a:solidFill>
                <a:latin typeface="Arial" panose="020B0604020202020204" pitchFamily="34" charset="0"/>
                <a:ea typeface="Verdana" panose="020B0604030504040204" pitchFamily="34" charset="0"/>
                <a:cs typeface="Arial" panose="020B0604020202020204" pitchFamily="34" charset="0"/>
              </a:rPr>
              <a:t>7. Reduce the </a:t>
            </a:r>
            <a:r>
              <a:rPr lang="en-US" sz="1600" b="1" dirty="0">
                <a:solidFill>
                  <a:schemeClr val="bg1"/>
                </a:solidFill>
                <a:latin typeface="Arial" panose="020B0604020202020204" pitchFamily="34" charset="0"/>
                <a:ea typeface="Verdana" panose="020B0604030504040204" pitchFamily="34" charset="0"/>
                <a:cs typeface="Arial" panose="020B0604020202020204" pitchFamily="34" charset="0"/>
              </a:rPr>
              <a:t>EU global footprint on soils</a:t>
            </a:r>
          </a:p>
        </p:txBody>
      </p:sp>
      <p:sp>
        <p:nvSpPr>
          <p:cNvPr id="12" name="Flowchart: Terminator 11"/>
          <p:cNvSpPr/>
          <p:nvPr/>
        </p:nvSpPr>
        <p:spPr>
          <a:xfrm>
            <a:off x="7867067" y="3201330"/>
            <a:ext cx="3147970" cy="851305"/>
          </a:xfrm>
          <a:prstGeom prst="flowChartTermina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buClr>
                <a:schemeClr val="accent4"/>
              </a:buClr>
              <a:defRPr/>
            </a:pPr>
            <a:r>
              <a:rPr lang="en-US" sz="1600" dirty="0">
                <a:solidFill>
                  <a:schemeClr val="bg1"/>
                </a:solidFill>
                <a:latin typeface="Arial" panose="020B0604020202020204" pitchFamily="34" charset="0"/>
                <a:ea typeface="Verdana" panose="020B0604030504040204" pitchFamily="34" charset="0"/>
                <a:cs typeface="Arial" panose="020B0604020202020204" pitchFamily="34" charset="0"/>
              </a:rPr>
              <a:t>6. Improve soil structure to enhance </a:t>
            </a:r>
            <a:r>
              <a:rPr lang="en-US" sz="1600" b="1" dirty="0">
                <a:solidFill>
                  <a:schemeClr val="bg1"/>
                </a:solidFill>
                <a:latin typeface="Arial" panose="020B0604020202020204" pitchFamily="34" charset="0"/>
                <a:ea typeface="Verdana" panose="020B0604030504040204" pitchFamily="34" charset="0"/>
                <a:cs typeface="Arial" panose="020B0604020202020204" pitchFamily="34" charset="0"/>
              </a:rPr>
              <a:t>soil biodiversity </a:t>
            </a:r>
          </a:p>
        </p:txBody>
      </p:sp>
      <p:sp>
        <p:nvSpPr>
          <p:cNvPr id="13" name="Flowchart: Terminator 12"/>
          <p:cNvSpPr/>
          <p:nvPr/>
        </p:nvSpPr>
        <p:spPr>
          <a:xfrm>
            <a:off x="7806575" y="2258746"/>
            <a:ext cx="3227598" cy="862455"/>
          </a:xfrm>
          <a:prstGeom prst="flowChartTerminator">
            <a:avLst/>
          </a:prstGeom>
          <a:solidFill>
            <a:srgbClr val="7FB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buClr>
                <a:schemeClr val="accent4"/>
              </a:buClr>
              <a:defRPr/>
            </a:pPr>
            <a:r>
              <a:rPr lang="en-US" sz="1600" dirty="0">
                <a:solidFill>
                  <a:schemeClr val="bg1"/>
                </a:solidFill>
                <a:latin typeface="Arial" panose="020B0604020202020204" pitchFamily="34" charset="0"/>
                <a:ea typeface="Verdana" panose="020B0604030504040204" pitchFamily="34" charset="0"/>
                <a:cs typeface="Arial" panose="020B0604020202020204" pitchFamily="34" charset="0"/>
              </a:rPr>
              <a:t>5. Prevent </a:t>
            </a:r>
            <a:r>
              <a:rPr lang="en-US" sz="1600" b="1" dirty="0">
                <a:solidFill>
                  <a:schemeClr val="bg1"/>
                </a:solidFill>
                <a:latin typeface="Arial" panose="020B0604020202020204" pitchFamily="34" charset="0"/>
                <a:ea typeface="Verdana" panose="020B0604030504040204" pitchFamily="34" charset="0"/>
                <a:cs typeface="Arial" panose="020B0604020202020204" pitchFamily="34" charset="0"/>
              </a:rPr>
              <a:t>erosion</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1480" y="2523968"/>
            <a:ext cx="3882206" cy="3757476"/>
          </a:xfrm>
          <a:prstGeom prst="rect">
            <a:avLst/>
          </a:prstGeom>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6642" y="2664499"/>
            <a:ext cx="798896" cy="913404"/>
          </a:xfrm>
          <a:prstGeom prst="rect">
            <a:avLst/>
          </a:prstGeom>
        </p:spPr>
      </p:pic>
      <p:sp>
        <p:nvSpPr>
          <p:cNvPr id="3" name="TextBox 2"/>
          <p:cNvSpPr txBox="1"/>
          <p:nvPr/>
        </p:nvSpPr>
        <p:spPr>
          <a:xfrm>
            <a:off x="557317" y="6112200"/>
            <a:ext cx="11137377" cy="646331"/>
          </a:xfrm>
          <a:prstGeom prst="rect">
            <a:avLst/>
          </a:prstGeom>
          <a:solidFill>
            <a:srgbClr val="F1FAC2"/>
          </a:solidFill>
        </p:spPr>
        <p:txBody>
          <a:bodyPr wrap="square" rtlCol="0">
            <a:spAutoFit/>
          </a:bodyPr>
          <a:lstStyle/>
          <a:p>
            <a:r>
              <a:rPr lang="en-GB" dirty="0">
                <a:latin typeface="Arial" panose="020B0604020202020204" pitchFamily="34" charset="0"/>
                <a:cs typeface="Arial" panose="020B0604020202020204" pitchFamily="34" charset="0"/>
              </a:rPr>
              <a:t>Each specific objective is backed by </a:t>
            </a:r>
            <a:r>
              <a:rPr lang="en-GB" b="1" dirty="0">
                <a:latin typeface="Arial" panose="020B0604020202020204" pitchFamily="34" charset="0"/>
                <a:cs typeface="Arial" panose="020B0604020202020204" pitchFamily="34" charset="0"/>
              </a:rPr>
              <a:t>one or more quantified targets </a:t>
            </a:r>
            <a:r>
              <a:rPr lang="en-GB" dirty="0">
                <a:latin typeface="Arial" panose="020B0604020202020204" pitchFamily="34" charset="0"/>
                <a:cs typeface="Arial" panose="020B0604020202020204" pitchFamily="34" charset="0"/>
              </a:rPr>
              <a:t>and </a:t>
            </a:r>
            <a:r>
              <a:rPr lang="en-GB" b="1" dirty="0">
                <a:latin typeface="Arial" panose="020B0604020202020204" pitchFamily="34" charset="0"/>
                <a:cs typeface="Arial" panose="020B0604020202020204" pitchFamily="34" charset="0"/>
              </a:rPr>
              <a:t>measurable indicators</a:t>
            </a:r>
            <a:r>
              <a:rPr lang="en-GB" dirty="0">
                <a:latin typeface="Arial" panose="020B0604020202020204" pitchFamily="34" charset="0"/>
                <a:cs typeface="Arial" panose="020B0604020202020204" pitchFamily="34" charset="0"/>
              </a:rPr>
              <a:t>.  Objectives apply to </a:t>
            </a:r>
            <a:r>
              <a:rPr lang="en-GB" b="1" dirty="0">
                <a:latin typeface="Arial" panose="020B0604020202020204" pitchFamily="34" charset="0"/>
                <a:cs typeface="Arial" panose="020B0604020202020204" pitchFamily="34" charset="0"/>
              </a:rPr>
              <a:t>all types of land use</a:t>
            </a:r>
            <a:r>
              <a:rPr lang="en-GB" dirty="0">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6847CB4C-40C7-43F5-ACDF-89D122729A58}"/>
              </a:ext>
            </a:extLst>
          </p:cNvPr>
          <p:cNvSpPr txBox="1"/>
          <p:nvPr/>
        </p:nvSpPr>
        <p:spPr>
          <a:xfrm>
            <a:off x="4961181" y="2223048"/>
            <a:ext cx="2262158" cy="369332"/>
          </a:xfrm>
          <a:prstGeom prst="rect">
            <a:avLst/>
          </a:prstGeom>
          <a:noFill/>
        </p:spPr>
        <p:txBody>
          <a:bodyPr wrap="none" rtlCol="0">
            <a:spAutoFit/>
          </a:bodyPr>
          <a:lstStyle/>
          <a:p>
            <a:r>
              <a:rPr lang="en-150" b="1" dirty="0">
                <a:latin typeface="Arial" panose="020B0604020202020204" pitchFamily="34" charset="0"/>
                <a:cs typeface="Arial" panose="020B0604020202020204" pitchFamily="34" charset="0"/>
              </a:rPr>
              <a:t>S</a:t>
            </a:r>
            <a:r>
              <a:rPr lang="en-IE" b="1" dirty="0">
                <a:latin typeface="Arial" panose="020B0604020202020204" pitchFamily="34" charset="0"/>
                <a:cs typeface="Arial" panose="020B0604020202020204" pitchFamily="34" charset="0"/>
              </a:rPr>
              <a:t>p</a:t>
            </a:r>
            <a:r>
              <a:rPr lang="en-150" b="1" dirty="0" err="1">
                <a:latin typeface="Arial" panose="020B0604020202020204" pitchFamily="34" charset="0"/>
                <a:cs typeface="Arial" panose="020B0604020202020204" pitchFamily="34" charset="0"/>
              </a:rPr>
              <a:t>ecific</a:t>
            </a:r>
            <a:r>
              <a:rPr lang="en-150" b="1" dirty="0">
                <a:latin typeface="Arial" panose="020B0604020202020204" pitchFamily="34" charset="0"/>
                <a:cs typeface="Arial" panose="020B0604020202020204" pitchFamily="34" charset="0"/>
              </a:rPr>
              <a:t> objectives</a:t>
            </a:r>
            <a:endParaRPr lang="en-I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779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123406" y="941104"/>
          <a:ext cx="7184571" cy="5241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noGrp="1"/>
          </p:cNvSpPr>
          <p:nvPr>
            <p:ph type="title"/>
          </p:nvPr>
        </p:nvSpPr>
        <p:spPr>
          <a:xfrm>
            <a:off x="2187809" y="535489"/>
            <a:ext cx="11045707" cy="529900"/>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200" b="1" dirty="0">
                <a:solidFill>
                  <a:srgbClr val="004494"/>
                </a:solidFill>
                <a:latin typeface="Arial" panose="020B0604020202020204" pitchFamily="34" charset="0"/>
                <a:cs typeface="Arial" panose="020B0604020202020204" pitchFamily="34" charset="0"/>
              </a:rPr>
              <a:t>How will the mission be implemented?  </a:t>
            </a:r>
            <a:endParaRPr lang="en-GB" sz="2200" dirty="0">
              <a:solidFill>
                <a:srgbClr val="005A9E"/>
              </a:solidFill>
              <a:latin typeface="Arial" panose="020B0604020202020204" pitchFamily="34" charset="0"/>
              <a:ea typeface="Verdana" panose="020B0604030504040204" pitchFamily="34" charset="0"/>
              <a:cs typeface="Arial" panose="020B0604020202020204" pitchFamily="34" charset="0"/>
            </a:endParaRPr>
          </a:p>
        </p:txBody>
      </p:sp>
      <p:sp>
        <p:nvSpPr>
          <p:cNvPr id="9" name="Rectangle 8"/>
          <p:cNvSpPr/>
          <p:nvPr/>
        </p:nvSpPr>
        <p:spPr>
          <a:xfrm>
            <a:off x="9473796" y="2025556"/>
            <a:ext cx="2247494"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600" b="1" kern="0" noProof="0" dirty="0">
                <a:solidFill>
                  <a:srgbClr val="444342"/>
                </a:solidFill>
                <a:latin typeface="Arial"/>
              </a:rPr>
              <a:t>C</a:t>
            </a:r>
            <a:r>
              <a:rPr kumimoji="0" lang="en-US" sz="1600" b="1" i="0" u="none" strike="noStrike" kern="0" cap="none" spc="0" normalizeH="0" baseline="0" noProof="0" dirty="0">
                <a:ln>
                  <a:noFill/>
                </a:ln>
                <a:solidFill>
                  <a:srgbClr val="444342"/>
                </a:solidFill>
                <a:effectLst/>
                <a:uLnTx/>
                <a:uFillTx/>
                <a:latin typeface="Arial"/>
                <a:ea typeface="+mn-ea"/>
                <a:cs typeface="+mn-cs"/>
              </a:rPr>
              <a:t>o-implementation of mission by: </a:t>
            </a:r>
            <a:r>
              <a:rPr kumimoji="0" lang="en-US" sz="1600" b="0" i="0" u="none" strike="noStrike" kern="0" cap="none" spc="0" normalizeH="0" baseline="0" noProof="0" dirty="0">
                <a:ln>
                  <a:noFill/>
                </a:ln>
                <a:solidFill>
                  <a:srgbClr val="444342"/>
                </a:solidFill>
                <a:effectLst/>
                <a:uLnTx/>
                <a:uFillTx/>
                <a:latin typeface="Arial"/>
                <a:ea typeface="+mn-ea"/>
                <a:cs typeface="+mn-cs"/>
              </a:rPr>
              <a:t>researchers, land managers, regions, businesses, policy makers, citizens and international partners</a:t>
            </a:r>
          </a:p>
        </p:txBody>
      </p:sp>
      <p:sp>
        <p:nvSpPr>
          <p:cNvPr id="12" name="TextBox 11"/>
          <p:cNvSpPr txBox="1"/>
          <p:nvPr/>
        </p:nvSpPr>
        <p:spPr>
          <a:xfrm>
            <a:off x="7204366" y="1106394"/>
            <a:ext cx="1986117" cy="2308324"/>
          </a:xfrm>
          <a:prstGeom prst="rect">
            <a:avLst/>
          </a:prstGeom>
          <a:noFill/>
          <a:ln w="38100">
            <a:solidFill>
              <a:srgbClr val="0D5364"/>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Data infrastructures and platforms</a:t>
            </a:r>
            <a:r>
              <a:rPr kumimoji="0" lang="en-GB" sz="1600" b="0" i="0" u="none" strike="noStrike" kern="1200" cap="none" spc="0" normalizeH="0" baseline="0" noProof="0" dirty="0">
                <a:ln>
                  <a:noFill/>
                </a:ln>
                <a:solidFill>
                  <a:srgbClr val="4D4D4D"/>
                </a:solidFill>
                <a:effectLst/>
                <a:uLnTx/>
                <a:uFillTx/>
                <a:latin typeface="Arial"/>
                <a:ea typeface="+mn-ea"/>
                <a:cs typeface="+mn-cs"/>
              </a:rPr>
              <a:t>; </a:t>
            </a:r>
            <a:r>
              <a:rPr kumimoji="0" lang="en-GB" sz="1600" b="1" i="0" u="none" strike="noStrike" kern="1200" cap="none" spc="0" normalizeH="0" baseline="0" noProof="0" dirty="0">
                <a:ln>
                  <a:noFill/>
                </a:ln>
                <a:solidFill>
                  <a:srgbClr val="4D4D4D"/>
                </a:solidFill>
                <a:effectLst/>
                <a:uLnTx/>
                <a:uFillTx/>
                <a:latin typeface="Arial"/>
                <a:ea typeface="+mn-ea"/>
                <a:cs typeface="+mn-cs"/>
              </a:rPr>
              <a:t>knowledge </a:t>
            </a:r>
            <a:r>
              <a:rPr kumimoji="0" lang="en-GB" sz="1600" i="0" u="none" strike="noStrike" kern="1200" cap="none" spc="0" normalizeH="0" baseline="0" noProof="0" dirty="0">
                <a:ln>
                  <a:noFill/>
                </a:ln>
                <a:solidFill>
                  <a:srgbClr val="4D4D4D"/>
                </a:solidFill>
                <a:effectLst/>
                <a:uLnTx/>
                <a:uFillTx/>
                <a:latin typeface="Arial"/>
                <a:ea typeface="+mn-ea"/>
                <a:cs typeface="+mn-cs"/>
              </a:rPr>
              <a:t>to</a:t>
            </a:r>
            <a:r>
              <a:rPr kumimoji="0" lang="en-GB" sz="1600" i="0" u="none" strike="noStrike" kern="1200" cap="none" spc="0" normalizeH="0" noProof="0" dirty="0">
                <a:ln>
                  <a:noFill/>
                </a:ln>
                <a:solidFill>
                  <a:srgbClr val="4D4D4D"/>
                </a:solidFill>
                <a:effectLst/>
                <a:uLnTx/>
                <a:uFillTx/>
                <a:latin typeface="Arial"/>
                <a:ea typeface="+mn-ea"/>
                <a:cs typeface="+mn-cs"/>
              </a:rPr>
              <a:t> support </a:t>
            </a:r>
            <a:r>
              <a:rPr kumimoji="0" lang="en-GB" sz="1600" i="0" u="none" strike="noStrike" kern="1200" cap="none" spc="0" normalizeH="0" baseline="0" noProof="0" dirty="0">
                <a:ln>
                  <a:noFill/>
                </a:ln>
                <a:solidFill>
                  <a:srgbClr val="4D4D4D"/>
                </a:solidFill>
                <a:effectLst/>
                <a:uLnTx/>
                <a:uFillTx/>
                <a:latin typeface="Arial"/>
                <a:ea typeface="+mn-ea"/>
                <a:cs typeface="+mn-cs"/>
              </a:rPr>
              <a:t>management practices, business models, technologies</a:t>
            </a:r>
          </a:p>
        </p:txBody>
      </p:sp>
      <p:sp>
        <p:nvSpPr>
          <p:cNvPr id="13" name="TextBox 12"/>
          <p:cNvSpPr txBox="1"/>
          <p:nvPr/>
        </p:nvSpPr>
        <p:spPr>
          <a:xfrm>
            <a:off x="7204365" y="3627769"/>
            <a:ext cx="1986117" cy="2554545"/>
          </a:xfrm>
          <a:prstGeom prst="rect">
            <a:avLst/>
          </a:prstGeom>
          <a:noFill/>
          <a:ln w="38100">
            <a:solidFill>
              <a:schemeClr val="accent3"/>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A network of </a:t>
            </a:r>
            <a:r>
              <a:rPr kumimoji="0" lang="en-GB" sz="1600" b="1" i="0" u="none" strike="noStrike" kern="1200" cap="none" spc="0" normalizeH="0" baseline="0" noProof="0" dirty="0">
                <a:ln>
                  <a:noFill/>
                </a:ln>
                <a:solidFill>
                  <a:srgbClr val="4D4D4D"/>
                </a:solidFill>
                <a:effectLst/>
                <a:uLnTx/>
                <a:uFillTx/>
                <a:latin typeface="Arial"/>
                <a:ea typeface="+mn-ea"/>
                <a:cs typeface="+mn-cs"/>
              </a:rPr>
              <a:t>real-life sites for testing, demonstrating  and upscaling of solutions;</a:t>
            </a:r>
            <a:r>
              <a:rPr kumimoji="0" lang="en-GB" sz="1600" b="1" i="0" u="none" strike="noStrike" kern="1200" cap="none" spc="0" normalizeH="0" noProof="0" dirty="0">
                <a:ln>
                  <a:noFill/>
                </a:ln>
                <a:solidFill>
                  <a:srgbClr val="4D4D4D"/>
                </a:solidFill>
                <a:effectLst/>
                <a:uLnTx/>
                <a:uFillTx/>
                <a:latin typeface="Arial"/>
                <a:ea typeface="+mn-ea"/>
                <a:cs typeface="+mn-cs"/>
              </a:rPr>
              <a:t> </a:t>
            </a:r>
            <a:r>
              <a:rPr kumimoji="0" lang="en-GB" sz="1600" i="0" u="none" strike="noStrike" kern="1200" cap="none" spc="0" normalizeH="0" noProof="0" dirty="0">
                <a:ln>
                  <a:noFill/>
                </a:ln>
                <a:solidFill>
                  <a:srgbClr val="4D4D4D"/>
                </a:solidFill>
                <a:effectLst/>
                <a:uLnTx/>
                <a:uFillTx/>
                <a:latin typeface="Arial"/>
                <a:ea typeface="+mn-ea"/>
                <a:cs typeface="+mn-cs"/>
              </a:rPr>
              <a:t>due attention to balanced representation across regions</a:t>
            </a:r>
            <a:endParaRPr kumimoji="0" lang="en-GB" sz="1600" i="0" u="none" strike="noStrike" kern="1200" cap="none" spc="0" normalizeH="0" baseline="0" noProof="0" dirty="0">
              <a:ln>
                <a:noFill/>
              </a:ln>
              <a:solidFill>
                <a:srgbClr val="4D4D4D"/>
              </a:solidFill>
              <a:effectLst/>
              <a:uLnTx/>
              <a:uFillTx/>
              <a:latin typeface="Arial"/>
              <a:ea typeface="+mn-ea"/>
              <a:cs typeface="+mn-cs"/>
            </a:endParaRPr>
          </a:p>
        </p:txBody>
      </p:sp>
      <p:sp>
        <p:nvSpPr>
          <p:cNvPr id="14" name="TextBox 13"/>
          <p:cNvSpPr txBox="1"/>
          <p:nvPr/>
        </p:nvSpPr>
        <p:spPr>
          <a:xfrm>
            <a:off x="203148" y="3594480"/>
            <a:ext cx="1984661" cy="2308324"/>
          </a:xfrm>
          <a:prstGeom prst="rect">
            <a:avLst/>
          </a:prstGeom>
          <a:noFill/>
          <a:ln w="38100">
            <a:solidFill>
              <a:schemeClr val="accent4"/>
            </a:solidFill>
            <a:prstDash val="solid"/>
          </a:ln>
        </p:spPr>
        <p:txBody>
          <a:bodyPr wrap="square" rtlCol="0">
            <a:spAutoFit/>
          </a:bodyPr>
          <a:lstStyle/>
          <a:p>
            <a:pPr lvl="0">
              <a:defRPr/>
            </a:pPr>
            <a:r>
              <a:rPr lang="en-US" sz="1600" b="1" dirty="0" err="1">
                <a:solidFill>
                  <a:srgbClr val="4D4D4D"/>
                </a:solidFill>
              </a:rPr>
              <a:t>Harmonisation</a:t>
            </a:r>
            <a:r>
              <a:rPr lang="en-US" sz="1600" b="1" dirty="0">
                <a:solidFill>
                  <a:srgbClr val="4D4D4D"/>
                </a:solidFill>
              </a:rPr>
              <a:t> of indicators, </a:t>
            </a:r>
            <a:r>
              <a:rPr lang="en-US" sz="1600" dirty="0">
                <a:solidFill>
                  <a:srgbClr val="4D4D4D"/>
                </a:solidFill>
              </a:rPr>
              <a:t>measuring  and reporting for soil health across Europe; contribution to </a:t>
            </a:r>
            <a:r>
              <a:rPr lang="en-US" sz="1600" b="1" dirty="0">
                <a:solidFill>
                  <a:srgbClr val="4D4D4D"/>
                </a:solidFill>
              </a:rPr>
              <a:t>European Soil Observatory </a:t>
            </a:r>
          </a:p>
        </p:txBody>
      </p:sp>
      <p:sp>
        <p:nvSpPr>
          <p:cNvPr id="15" name="TextBox 14"/>
          <p:cNvSpPr txBox="1"/>
          <p:nvPr/>
        </p:nvSpPr>
        <p:spPr>
          <a:xfrm>
            <a:off x="203149" y="1468635"/>
            <a:ext cx="1984661" cy="1815882"/>
          </a:xfrm>
          <a:prstGeom prst="rect">
            <a:avLst/>
          </a:prstGeom>
          <a:noFill/>
          <a:ln w="38100">
            <a:solidFill>
              <a:schemeClr val="accent5"/>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Communication material, training curricula </a:t>
            </a:r>
            <a:r>
              <a:rPr kumimoji="0" lang="en-GB" sz="1600" b="0" i="0" u="none" strike="noStrike" kern="1200" cap="none" spc="0" normalizeH="0" baseline="0" noProof="0" dirty="0">
                <a:ln>
                  <a:noFill/>
                </a:ln>
                <a:solidFill>
                  <a:srgbClr val="4D4D4D"/>
                </a:solidFill>
                <a:effectLst/>
                <a:uLnTx/>
                <a:uFillTx/>
                <a:latin typeface="Arial"/>
                <a:ea typeface="+mn-ea"/>
                <a:cs typeface="+mn-cs"/>
              </a:rPr>
              <a:t>for different target groups and </a:t>
            </a:r>
            <a:r>
              <a:rPr kumimoji="0" lang="en-GB" sz="1600" b="1" i="0" u="none" strike="noStrike" kern="1200" cap="none" spc="0" normalizeH="0" baseline="0" noProof="0" dirty="0">
                <a:ln>
                  <a:noFill/>
                </a:ln>
                <a:solidFill>
                  <a:srgbClr val="4D4D4D"/>
                </a:solidFill>
                <a:effectLst/>
                <a:uLnTx/>
                <a:uFillTx/>
                <a:latin typeface="Arial"/>
                <a:ea typeface="+mn-ea"/>
                <a:cs typeface="+mn-cs"/>
              </a:rPr>
              <a:t>specialised “soil advisors” </a:t>
            </a:r>
          </a:p>
        </p:txBody>
      </p:sp>
      <p:sp>
        <p:nvSpPr>
          <p:cNvPr id="21" name="Title 1"/>
          <p:cNvSpPr txBox="1">
            <a:spLocks/>
          </p:cNvSpPr>
          <p:nvPr/>
        </p:nvSpPr>
        <p:spPr>
          <a:xfrm>
            <a:off x="9473796" y="1065389"/>
            <a:ext cx="2057804"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400" dirty="0">
                <a:solidFill>
                  <a:schemeClr val="tx1"/>
                </a:solidFill>
              </a:rPr>
              <a:t>Who will act? </a:t>
            </a:r>
            <a:endParaRPr lang="en-GB" sz="2400" dirty="0">
              <a:solidFill>
                <a:schemeClr val="tx1"/>
              </a:solidFill>
              <a:latin typeface="+mn-lt"/>
              <a:ea typeface="Verdana" panose="020B0604030504040204" pitchFamily="34" charset="0"/>
              <a:cs typeface="Verdana" panose="020B0604030504040204" pitchFamily="34" charset="0"/>
            </a:endParaRPr>
          </a:p>
        </p:txBody>
      </p:sp>
      <p:pic>
        <p:nvPicPr>
          <p:cNvPr id="22" name="Picture 21"/>
          <p:cNvPicPr>
            <a:picLocks noChangeAspect="1"/>
          </p:cNvPicPr>
          <p:nvPr/>
        </p:nvPicPr>
        <p:blipFill>
          <a:blip r:embed="rId7"/>
          <a:stretch>
            <a:fillRect/>
          </a:stretch>
        </p:blipFill>
        <p:spPr>
          <a:xfrm>
            <a:off x="9618389" y="4055486"/>
            <a:ext cx="1913211" cy="2314834"/>
          </a:xfrm>
          <a:prstGeom prst="rect">
            <a:avLst/>
          </a:prstGeom>
        </p:spPr>
      </p:pic>
      <p:sp>
        <p:nvSpPr>
          <p:cNvPr id="16" name="TextBox 15"/>
          <p:cNvSpPr txBox="1"/>
          <p:nvPr/>
        </p:nvSpPr>
        <p:spPr>
          <a:xfrm>
            <a:off x="3092775" y="6036259"/>
            <a:ext cx="3865408" cy="830997"/>
          </a:xfrm>
          <a:prstGeom prst="rect">
            <a:avLst/>
          </a:prstGeom>
          <a:noFill/>
        </p:spPr>
        <p:txBody>
          <a:bodyPr wrap="square" rtlCol="0">
            <a:spAutoFit/>
          </a:bodyPr>
          <a:lstStyle/>
          <a:p>
            <a:r>
              <a:rPr lang="en-GB" sz="1600" dirty="0">
                <a:latin typeface="+mj-lt"/>
              </a:rPr>
              <a:t>Activities under the </a:t>
            </a:r>
            <a:r>
              <a:rPr lang="en-GB" sz="1600" b="1" dirty="0">
                <a:latin typeface="+mj-lt"/>
              </a:rPr>
              <a:t>four building blocks </a:t>
            </a:r>
            <a:r>
              <a:rPr lang="en-GB" sz="1600" dirty="0">
                <a:latin typeface="+mj-lt"/>
              </a:rPr>
              <a:t>to address </a:t>
            </a:r>
            <a:r>
              <a:rPr lang="en-GB" sz="1600" b="1" dirty="0">
                <a:latin typeface="+mj-lt"/>
              </a:rPr>
              <a:t>soil health </a:t>
            </a:r>
            <a:r>
              <a:rPr lang="en-GB" sz="1600" dirty="0">
                <a:latin typeface="+mj-lt"/>
              </a:rPr>
              <a:t>and </a:t>
            </a:r>
            <a:r>
              <a:rPr lang="en-GB" sz="1600" b="1" dirty="0">
                <a:latin typeface="+mj-lt"/>
              </a:rPr>
              <a:t>drivers of soil </a:t>
            </a:r>
            <a:r>
              <a:rPr lang="en-GB" sz="1600" dirty="0">
                <a:latin typeface="+mj-lt"/>
              </a:rPr>
              <a:t>health</a:t>
            </a: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68288" y="3064475"/>
            <a:ext cx="739038" cy="844966"/>
          </a:xfrm>
          <a:prstGeom prst="rect">
            <a:avLst/>
          </a:prstGeom>
        </p:spPr>
      </p:pic>
    </p:spTree>
    <p:extLst>
      <p:ext uri="{BB962C8B-B14F-4D97-AF65-F5344CB8AC3E}">
        <p14:creationId xmlns:p14="http://schemas.microsoft.com/office/powerpoint/2010/main" val="1263664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3899" y="1585251"/>
            <a:ext cx="10952231" cy="2687919"/>
          </a:xfrm>
        </p:spPr>
        <p:txBody>
          <a:bodyPr numCol="1" spcCol="360000"/>
          <a:lstStyle/>
          <a:p>
            <a:pPr marL="0" indent="0" algn="just">
              <a:spcBef>
                <a:spcPts val="300"/>
              </a:spcBef>
              <a:spcAft>
                <a:spcPts val="300"/>
              </a:spcAft>
              <a:buNone/>
            </a:pPr>
            <a:r>
              <a:rPr lang="en-US" sz="1600" b="1" dirty="0"/>
              <a:t>Living labs are a core element of the mission </a:t>
            </a:r>
          </a:p>
          <a:p>
            <a:pPr lvl="1" algn="just">
              <a:spcBef>
                <a:spcPts val="300"/>
              </a:spcBef>
              <a:spcAft>
                <a:spcPts val="300"/>
              </a:spcAft>
              <a:buClr>
                <a:schemeClr val="tx2"/>
              </a:buClr>
              <a:buFont typeface="Arial" panose="020B0604020202020204" pitchFamily="34" charset="0"/>
              <a:buChar char="•"/>
            </a:pPr>
            <a:r>
              <a:rPr lang="en-US" sz="1600" dirty="0"/>
              <a:t>They</a:t>
            </a:r>
            <a:r>
              <a:rPr lang="en-US" sz="1600" b="1" dirty="0"/>
              <a:t> </a:t>
            </a:r>
            <a:r>
              <a:rPr lang="en-US" sz="1600" dirty="0"/>
              <a:t>are real-life sites in rural or urban areas in which people from various sectors and backgrounds experiment and test solutions in a co-creative manner. </a:t>
            </a:r>
          </a:p>
          <a:p>
            <a:pPr lvl="1" algn="just">
              <a:spcBef>
                <a:spcPts val="300"/>
              </a:spcBef>
              <a:spcAft>
                <a:spcPts val="300"/>
              </a:spcAft>
              <a:buClr>
                <a:schemeClr val="tx2"/>
              </a:buClr>
              <a:buFont typeface="Arial" panose="020B0604020202020204" pitchFamily="34" charset="0"/>
              <a:buChar char="•"/>
            </a:pPr>
            <a:r>
              <a:rPr lang="en-US" sz="1600" dirty="0"/>
              <a:t>Each living lab is composed of about 10-20 sites (e.g. farms</a:t>
            </a:r>
            <a:r>
              <a:rPr lang="en-150" sz="1600" dirty="0"/>
              <a:t>, </a:t>
            </a:r>
            <a:r>
              <a:rPr lang="en-GB" sz="1600" dirty="0"/>
              <a:t>forest stands, urban green area</a:t>
            </a:r>
            <a:r>
              <a:rPr lang="en-150" sz="1600" dirty="0"/>
              <a:t>s</a:t>
            </a:r>
            <a:r>
              <a:rPr lang="en-US" sz="1600" dirty="0"/>
              <a:t>) working together at regional or sub-regional level. </a:t>
            </a:r>
          </a:p>
          <a:p>
            <a:pPr marL="0" indent="0" algn="just">
              <a:spcBef>
                <a:spcPts val="300"/>
              </a:spcBef>
              <a:spcAft>
                <a:spcPts val="300"/>
              </a:spcAft>
              <a:buNone/>
            </a:pPr>
            <a:r>
              <a:rPr lang="en-US" sz="1600" b="1" dirty="0"/>
              <a:t>Lighthouses are sites of exemplary performance </a:t>
            </a:r>
            <a:r>
              <a:rPr lang="en-US" sz="1600" dirty="0"/>
              <a:t>with regards to a certain practice</a:t>
            </a:r>
            <a:endParaRPr lang="en-US" sz="1600" b="1" dirty="0"/>
          </a:p>
          <a:p>
            <a:pPr lvl="1" algn="just">
              <a:spcBef>
                <a:spcPts val="300"/>
              </a:spcBef>
              <a:spcAft>
                <a:spcPts val="300"/>
              </a:spcAft>
              <a:buClr>
                <a:schemeClr val="tx2"/>
              </a:buClr>
              <a:buFont typeface="Arial" panose="020B0604020202020204" pitchFamily="34" charset="0"/>
              <a:buChar char="•"/>
            </a:pPr>
            <a:r>
              <a:rPr lang="en-US" sz="1600" dirty="0"/>
              <a:t>They are individual sites, such as a single farm, to showcase good practices. </a:t>
            </a:r>
          </a:p>
          <a:p>
            <a:pPr lvl="1" algn="just">
              <a:spcBef>
                <a:spcPts val="300"/>
              </a:spcBef>
              <a:spcAft>
                <a:spcPts val="300"/>
              </a:spcAft>
              <a:buClr>
                <a:schemeClr val="tx2"/>
              </a:buClr>
              <a:buFont typeface="Arial" panose="020B0604020202020204" pitchFamily="34" charset="0"/>
              <a:buChar char="•"/>
            </a:pPr>
            <a:r>
              <a:rPr lang="en-US" sz="1600" dirty="0"/>
              <a:t>They are places for demonstrations, training and communication. </a:t>
            </a:r>
          </a:p>
          <a:p>
            <a:pPr marL="261937" lvl="1" indent="0" algn="just">
              <a:spcBef>
                <a:spcPts val="300"/>
              </a:spcBef>
              <a:spcAft>
                <a:spcPts val="300"/>
              </a:spcAft>
              <a:buClr>
                <a:schemeClr val="tx2"/>
              </a:buClr>
              <a:buNone/>
            </a:pPr>
            <a:endParaRPr lang="en-US" sz="1600" dirty="0"/>
          </a:p>
          <a:p>
            <a:pPr marL="0" lvl="1" indent="0" algn="just">
              <a:spcBef>
                <a:spcPts val="300"/>
              </a:spcBef>
              <a:spcAft>
                <a:spcPts val="300"/>
              </a:spcAft>
              <a:buClr>
                <a:schemeClr val="tx2"/>
              </a:buClr>
              <a:buNone/>
            </a:pPr>
            <a:r>
              <a:rPr lang="en-US" sz="1600" b="1" dirty="0"/>
              <a:t>Network of 100 Living labs and lighthouses to be built up gradually.</a:t>
            </a:r>
          </a:p>
          <a:p>
            <a:pPr marL="0" lvl="1" indent="0" algn="just">
              <a:spcBef>
                <a:spcPts val="300"/>
              </a:spcBef>
              <a:spcAft>
                <a:spcPts val="300"/>
              </a:spcAft>
              <a:buClr>
                <a:schemeClr val="tx2"/>
              </a:buClr>
              <a:buNone/>
            </a:pPr>
            <a:endParaRPr lang="en-US" sz="1600" dirty="0"/>
          </a:p>
          <a:p>
            <a:pPr algn="just">
              <a:spcBef>
                <a:spcPts val="600"/>
              </a:spcBef>
              <a:spcAft>
                <a:spcPts val="600"/>
              </a:spcAft>
            </a:pPr>
            <a:endParaRPr lang="en-US" sz="2000" dirty="0"/>
          </a:p>
        </p:txBody>
      </p:sp>
      <p:sp>
        <p:nvSpPr>
          <p:cNvPr id="5" name="Content Placeholder 2"/>
          <p:cNvSpPr txBox="1">
            <a:spLocks/>
          </p:cNvSpPr>
          <p:nvPr/>
        </p:nvSpPr>
        <p:spPr>
          <a:xfrm>
            <a:off x="353032" y="1710417"/>
            <a:ext cx="7661824" cy="5498928"/>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600"/>
              </a:spcAft>
              <a:buFont typeface="Wingdings" panose="05000000000000000000" pitchFamily="2" charset="2"/>
              <a:buChar char="§"/>
            </a:pPr>
            <a:endParaRPr lang="en-GB" sz="1800" dirty="0">
              <a:latin typeface="Arial" panose="020B0604020202020204" pitchFamily="34" charset="0"/>
              <a:cs typeface="Arial" panose="020B0604020202020204" pitchFamily="34" charset="0"/>
            </a:endParaRPr>
          </a:p>
        </p:txBody>
      </p:sp>
      <p:sp>
        <p:nvSpPr>
          <p:cNvPr id="7" name="TextBox 6"/>
          <p:cNvSpPr txBox="1"/>
          <p:nvPr/>
        </p:nvSpPr>
        <p:spPr>
          <a:xfrm>
            <a:off x="830894" y="5747260"/>
            <a:ext cx="10702851" cy="584775"/>
          </a:xfrm>
          <a:prstGeom prst="rect">
            <a:avLst/>
          </a:prstGeom>
          <a:noFill/>
          <a:ln w="28575">
            <a:solidFill>
              <a:schemeClr val="accent5">
                <a:lumMod val="60000"/>
                <a:lumOff val="40000"/>
              </a:schemeClr>
            </a:solidFill>
          </a:ln>
        </p:spPr>
        <p:txBody>
          <a:bodyPr wrap="square" rtlCol="0">
            <a:spAutoFit/>
          </a:bodyPr>
          <a:lstStyle/>
          <a:p>
            <a:pPr algn="ctr">
              <a:spcBef>
                <a:spcPts val="600"/>
              </a:spcBef>
              <a:buClr>
                <a:srgbClr val="ADD125"/>
              </a:buClr>
            </a:pPr>
            <a:r>
              <a:rPr lang="en-US" sz="1600" b="1" dirty="0">
                <a:latin typeface="Arial" panose="020B0604020202020204" pitchFamily="34" charset="0"/>
                <a:cs typeface="Arial" panose="020B0604020202020204" pitchFamily="34" charset="0"/>
              </a:rPr>
              <a:t>Living labs and lighthouses are key to accelerate the adoption of sustainable practices by users and co-developed methods adapted to the local conditions.</a:t>
            </a:r>
          </a:p>
        </p:txBody>
      </p:sp>
      <p:sp>
        <p:nvSpPr>
          <p:cNvPr id="9" name="Title 2"/>
          <p:cNvSpPr txBox="1">
            <a:spLocks/>
          </p:cNvSpPr>
          <p:nvPr/>
        </p:nvSpPr>
        <p:spPr>
          <a:xfrm>
            <a:off x="488038" y="991904"/>
            <a:ext cx="11045707" cy="875481"/>
          </a:xfrm>
          <a:prstGeom prst="rect">
            <a:avLst/>
          </a:prstGeom>
        </p:spPr>
        <p:txBody>
          <a:bodyPr>
            <a:normAutofit/>
          </a:bodyPr>
          <a:lstStyle>
            <a:lvl1pPr algn="l" defTabSz="914400" rtl="0" eaLnBrk="1" latinLnBrk="0" hangingPunct="1">
              <a:lnSpc>
                <a:spcPct val="90000"/>
              </a:lnSpc>
              <a:spcBef>
                <a:spcPct val="0"/>
              </a:spcBef>
              <a:buNone/>
              <a:defRPr sz="3500" b="1" kern="1200">
                <a:solidFill>
                  <a:schemeClr val="accent1"/>
                </a:solidFill>
                <a:latin typeface="Arial" panose="020B0604020202020204" pitchFamily="34" charset="0"/>
                <a:ea typeface="+mj-ea"/>
                <a:cs typeface="Arial" panose="020B0604020202020204" pitchFamily="34" charset="0"/>
              </a:defRPr>
            </a:lvl1pPr>
          </a:lstStyle>
          <a:p>
            <a:r>
              <a:rPr lang="en-GB" sz="3200" dirty="0"/>
              <a:t>Living Labs and Lighthouses</a:t>
            </a:r>
          </a:p>
        </p:txBody>
      </p:sp>
      <p:grpSp>
        <p:nvGrpSpPr>
          <p:cNvPr id="10" name="Group 9"/>
          <p:cNvGrpSpPr/>
          <p:nvPr/>
        </p:nvGrpSpPr>
        <p:grpSpPr>
          <a:xfrm>
            <a:off x="9805872" y="2882138"/>
            <a:ext cx="1305715" cy="1488536"/>
            <a:chOff x="8743897" y="3049578"/>
            <a:chExt cx="2822617" cy="3455607"/>
          </a:xfrm>
        </p:grpSpPr>
        <p:pic>
          <p:nvPicPr>
            <p:cNvPr id="11" name="Image 16">
              <a:extLst>
                <a:ext uri="{FF2B5EF4-FFF2-40B4-BE49-F238E27FC236}">
                  <a16:creationId xmlns:a16="http://schemas.microsoft.com/office/drawing/2014/main" id="{EF1674AF-2C0A-AA42-9220-68E4505030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91" t="15360" r="68557" b="12615"/>
            <a:stretch/>
          </p:blipFill>
          <p:spPr>
            <a:xfrm>
              <a:off x="10439380" y="3049578"/>
              <a:ext cx="1127134" cy="345560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3897" y="3767951"/>
              <a:ext cx="2185823" cy="2735629"/>
            </a:xfrm>
            <a:prstGeom prst="rect">
              <a:avLst/>
            </a:prstGeom>
          </p:spPr>
        </p:pic>
      </p:grpSp>
      <p:grpSp>
        <p:nvGrpSpPr>
          <p:cNvPr id="13" name="Group 12">
            <a:extLst>
              <a:ext uri="{FF2B5EF4-FFF2-40B4-BE49-F238E27FC236}">
                <a16:creationId xmlns:a16="http://schemas.microsoft.com/office/drawing/2014/main" id="{E8537A6F-5FC9-4890-8C9A-023BBE613EE0}"/>
              </a:ext>
            </a:extLst>
          </p:cNvPr>
          <p:cNvGrpSpPr/>
          <p:nvPr/>
        </p:nvGrpSpPr>
        <p:grpSpPr>
          <a:xfrm>
            <a:off x="2522193" y="4427183"/>
            <a:ext cx="6977395" cy="1128999"/>
            <a:chOff x="1530622" y="2933241"/>
            <a:chExt cx="8527392" cy="1692000"/>
          </a:xfrm>
        </p:grpSpPr>
        <p:sp>
          <p:nvSpPr>
            <p:cNvPr id="14" name="Chevron 26">
              <a:extLst>
                <a:ext uri="{FF2B5EF4-FFF2-40B4-BE49-F238E27FC236}">
                  <a16:creationId xmlns:a16="http://schemas.microsoft.com/office/drawing/2014/main" id="{31418441-D9E0-4B18-BE2C-66D8740B1F41}"/>
                </a:ext>
              </a:extLst>
            </p:cNvPr>
            <p:cNvSpPr/>
            <p:nvPr/>
          </p:nvSpPr>
          <p:spPr>
            <a:xfrm>
              <a:off x="1530622" y="3289853"/>
              <a:ext cx="2938283" cy="974034"/>
            </a:xfrm>
            <a:prstGeom prst="chevron">
              <a:avLst/>
            </a:prstGeom>
            <a:solidFill>
              <a:srgbClr val="A4D4B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200">
                <a:solidFill>
                  <a:schemeClr val="tx1"/>
                </a:solidFill>
              </a:endParaRPr>
            </a:p>
          </p:txBody>
        </p:sp>
        <p:sp>
          <p:nvSpPr>
            <p:cNvPr id="15" name="Chevron 27">
              <a:extLst>
                <a:ext uri="{FF2B5EF4-FFF2-40B4-BE49-F238E27FC236}">
                  <a16:creationId xmlns:a16="http://schemas.microsoft.com/office/drawing/2014/main" id="{82DF9BCD-ADA6-4DBC-A46F-1AB62727AA87}"/>
                </a:ext>
              </a:extLst>
            </p:cNvPr>
            <p:cNvSpPr/>
            <p:nvPr/>
          </p:nvSpPr>
          <p:spPr>
            <a:xfrm>
              <a:off x="4181193" y="3110870"/>
              <a:ext cx="3024292" cy="1332000"/>
            </a:xfrm>
            <a:prstGeom prst="chevron">
              <a:avLst/>
            </a:prstGeom>
            <a:solidFill>
              <a:srgbClr val="A7D38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200">
                <a:solidFill>
                  <a:schemeClr val="tx1"/>
                </a:solidFill>
              </a:endParaRPr>
            </a:p>
          </p:txBody>
        </p:sp>
        <p:sp>
          <p:nvSpPr>
            <p:cNvPr id="16" name="Chevron 28">
              <a:extLst>
                <a:ext uri="{FF2B5EF4-FFF2-40B4-BE49-F238E27FC236}">
                  <a16:creationId xmlns:a16="http://schemas.microsoft.com/office/drawing/2014/main" id="{5F0F18D3-8A70-4D6E-BC04-A48E633A473E}"/>
                </a:ext>
              </a:extLst>
            </p:cNvPr>
            <p:cNvSpPr/>
            <p:nvPr/>
          </p:nvSpPr>
          <p:spPr>
            <a:xfrm>
              <a:off x="6746014" y="2933241"/>
              <a:ext cx="3312000" cy="1692000"/>
            </a:xfrm>
            <a:prstGeom prst="chevron">
              <a:avLst/>
            </a:prstGeom>
            <a:solidFill>
              <a:srgbClr val="00C05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200">
                <a:solidFill>
                  <a:schemeClr val="tx1"/>
                </a:solidFill>
              </a:endParaRPr>
            </a:p>
          </p:txBody>
        </p:sp>
        <p:sp>
          <p:nvSpPr>
            <p:cNvPr id="17" name="TextBox 16">
              <a:extLst>
                <a:ext uri="{FF2B5EF4-FFF2-40B4-BE49-F238E27FC236}">
                  <a16:creationId xmlns:a16="http://schemas.microsoft.com/office/drawing/2014/main" id="{99FD3717-3756-49EF-B0B4-FCD9099A71E0}"/>
                </a:ext>
              </a:extLst>
            </p:cNvPr>
            <p:cNvSpPr txBox="1"/>
            <p:nvPr/>
          </p:nvSpPr>
          <p:spPr>
            <a:xfrm>
              <a:off x="1710092" y="3378470"/>
              <a:ext cx="2572619" cy="899449"/>
            </a:xfrm>
            <a:prstGeom prst="rect">
              <a:avLst/>
            </a:prstGeom>
            <a:noFill/>
          </p:spPr>
          <p:txBody>
            <a:bodyPr wrap="square" rtlCol="0">
              <a:spAutoFit/>
            </a:bodyPr>
            <a:lstStyle/>
            <a:p>
              <a:pPr algn="ctr"/>
              <a:r>
                <a:rPr lang="en-IE" sz="1400" b="1" dirty="0">
                  <a:latin typeface="Arial" panose="020B0604020202020204" pitchFamily="34" charset="0"/>
                  <a:cs typeface="Arial" panose="020B0604020202020204" pitchFamily="34" charset="0"/>
                </a:rPr>
                <a:t>Phase 1</a:t>
              </a:r>
              <a:r>
                <a:rPr lang="en-IE" sz="1400" dirty="0">
                  <a:latin typeface="Arial" panose="020B0604020202020204" pitchFamily="34" charset="0"/>
                  <a:cs typeface="Arial" panose="020B0604020202020204" pitchFamily="34" charset="0"/>
                </a:rPr>
                <a:t> (2021-2024)</a:t>
              </a:r>
            </a:p>
            <a:p>
              <a:pPr algn="ctr">
                <a:spcBef>
                  <a:spcPts val="600"/>
                </a:spcBef>
              </a:pPr>
              <a:r>
                <a:rPr lang="en-US" sz="1400" dirty="0">
                  <a:latin typeface="Arial" panose="020B0604020202020204" pitchFamily="34" charset="0"/>
                  <a:cs typeface="Arial" panose="020B0604020202020204" pitchFamily="34" charset="0"/>
                </a:rPr>
                <a:t>Induction and pilot</a:t>
              </a:r>
              <a:endParaRPr lang="en-IE" sz="14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3B14504-3DBB-4C20-9204-6B8F36A5FC36}"/>
                </a:ext>
              </a:extLst>
            </p:cNvPr>
            <p:cNvSpPr txBox="1"/>
            <p:nvPr/>
          </p:nvSpPr>
          <p:spPr>
            <a:xfrm>
              <a:off x="4441957" y="3301625"/>
              <a:ext cx="2614364" cy="899449"/>
            </a:xfrm>
            <a:prstGeom prst="rect">
              <a:avLst/>
            </a:prstGeom>
            <a:noFill/>
          </p:spPr>
          <p:txBody>
            <a:bodyPr wrap="square" rtlCol="0">
              <a:spAutoFit/>
            </a:bodyPr>
            <a:lstStyle/>
            <a:p>
              <a:pPr algn="ctr"/>
              <a:r>
                <a:rPr lang="en-IE" sz="1400" b="1" dirty="0">
                  <a:latin typeface="Arial" panose="020B0604020202020204" pitchFamily="34" charset="0"/>
                  <a:cs typeface="Arial" panose="020B0604020202020204" pitchFamily="34" charset="0"/>
                </a:rPr>
                <a:t>Phase 2 </a:t>
              </a:r>
              <a:r>
                <a:rPr lang="en-IE" sz="1400" dirty="0">
                  <a:latin typeface="Arial" panose="020B0604020202020204" pitchFamily="34" charset="0"/>
                  <a:cs typeface="Arial" panose="020B0604020202020204" pitchFamily="34" charset="0"/>
                </a:rPr>
                <a:t>(2025-2026)</a:t>
              </a:r>
            </a:p>
            <a:p>
              <a:pPr algn="ctr">
                <a:spcBef>
                  <a:spcPts val="600"/>
                </a:spcBef>
              </a:pPr>
              <a:r>
                <a:rPr lang="en-IE" sz="1400" dirty="0">
                  <a:latin typeface="Arial" panose="020B0604020202020204" pitchFamily="34" charset="0"/>
                  <a:cs typeface="Arial" panose="020B0604020202020204" pitchFamily="34" charset="0"/>
                </a:rPr>
                <a:t>Gradual expansion</a:t>
              </a:r>
            </a:p>
          </p:txBody>
        </p:sp>
        <p:sp>
          <p:nvSpPr>
            <p:cNvPr id="19" name="TextBox 18">
              <a:extLst>
                <a:ext uri="{FF2B5EF4-FFF2-40B4-BE49-F238E27FC236}">
                  <a16:creationId xmlns:a16="http://schemas.microsoft.com/office/drawing/2014/main" id="{211BBFFA-0F56-480A-B7E4-C4CAC25A248E}"/>
                </a:ext>
              </a:extLst>
            </p:cNvPr>
            <p:cNvSpPr txBox="1"/>
            <p:nvPr/>
          </p:nvSpPr>
          <p:spPr>
            <a:xfrm>
              <a:off x="6934061" y="3153985"/>
              <a:ext cx="2961860" cy="1222329"/>
            </a:xfrm>
            <a:prstGeom prst="rect">
              <a:avLst/>
            </a:prstGeom>
            <a:noFill/>
          </p:spPr>
          <p:txBody>
            <a:bodyPr wrap="square" rtlCol="0">
              <a:spAutoFit/>
            </a:bodyPr>
            <a:lstStyle/>
            <a:p>
              <a:pPr algn="ctr"/>
              <a:r>
                <a:rPr lang="en-IE" sz="1400" b="1" dirty="0">
                  <a:latin typeface="Arial" panose="020B0604020202020204" pitchFamily="34" charset="0"/>
                  <a:cs typeface="Arial" panose="020B0604020202020204" pitchFamily="34" charset="0"/>
                </a:rPr>
                <a:t>Phase 3</a:t>
              </a:r>
              <a:r>
                <a:rPr lang="en-IE" sz="1400" dirty="0">
                  <a:latin typeface="Arial" panose="020B0604020202020204" pitchFamily="34" charset="0"/>
                  <a:cs typeface="Arial" panose="020B0604020202020204" pitchFamily="34" charset="0"/>
                </a:rPr>
                <a:t> (2027-)</a:t>
              </a:r>
            </a:p>
            <a:p>
              <a:pPr algn="ctr">
                <a:spcBef>
                  <a:spcPts val="600"/>
                </a:spcBef>
              </a:pPr>
              <a:r>
                <a:rPr lang="en-US" sz="1400" dirty="0">
                  <a:latin typeface="Arial" panose="020B0604020202020204" pitchFamily="34" charset="0"/>
                  <a:cs typeface="Arial" panose="020B0604020202020204" pitchFamily="34" charset="0"/>
                </a:rPr>
                <a:t>Scaling-up</a:t>
              </a:r>
            </a:p>
            <a:p>
              <a:pPr algn="ctr"/>
              <a:r>
                <a:rPr lang="en-US" sz="1400" dirty="0">
                  <a:latin typeface="Arial" panose="020B0604020202020204" pitchFamily="34" charset="0"/>
                  <a:cs typeface="Arial" panose="020B0604020202020204" pitchFamily="34" charset="0"/>
                </a:rPr>
                <a:t>and mainstreaming</a:t>
              </a:r>
              <a:endParaRPr lang="en-IE" sz="1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10240299"/>
      </p:ext>
    </p:extLst>
  </p:cSld>
  <p:clrMapOvr>
    <a:masterClrMapping/>
  </p:clrMapOvr>
</p:sld>
</file>

<file path=ppt/theme/theme1.xml><?xml version="1.0" encoding="utf-8"?>
<a:theme xmlns:a="http://schemas.openxmlformats.org/drawingml/2006/main" name="Office Theme">
  <a:themeElements>
    <a:clrScheme name="Horizon Missions">
      <a:dk1>
        <a:srgbClr val="2C2C2C"/>
      </a:dk1>
      <a:lt1>
        <a:srgbClr val="FFFFFF"/>
      </a:lt1>
      <a:dk2>
        <a:srgbClr val="B0D10E"/>
      </a:dk2>
      <a:lt2>
        <a:srgbClr val="FFFFFF"/>
      </a:lt2>
      <a:accent1>
        <a:srgbClr val="003399"/>
      </a:accent1>
      <a:accent2>
        <a:srgbClr val="006889"/>
      </a:accent2>
      <a:accent3>
        <a:srgbClr val="A2D5D0"/>
      </a:accent3>
      <a:accent4>
        <a:srgbClr val="9BD4F0"/>
      </a:accent4>
      <a:accent5>
        <a:srgbClr val="CD6F15"/>
      </a:accent5>
      <a:accent6>
        <a:srgbClr val="CB5184"/>
      </a:accent6>
      <a:hlink>
        <a:srgbClr val="003399"/>
      </a:hlink>
      <a:folHlink>
        <a:srgbClr val="B0D10E"/>
      </a:folHlink>
    </a:clrScheme>
    <a:fontScheme name="EIC 202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5B48FF0CC296458A06F45EF4467227" ma:contentTypeVersion="9" ma:contentTypeDescription="Create a new document." ma:contentTypeScope="" ma:versionID="fd652d158979419c6afca764b308a818">
  <xsd:schema xmlns:xsd="http://www.w3.org/2001/XMLSchema" xmlns:xs="http://www.w3.org/2001/XMLSchema" xmlns:p="http://schemas.microsoft.com/office/2006/metadata/properties" xmlns:ns2="d5375bd6-41ca-4bd6-bd15-cc491fe67d56" targetNamespace="http://schemas.microsoft.com/office/2006/metadata/properties" ma:root="true" ma:fieldsID="c29809842510b85e22e606f01590577e" ns2:_="">
    <xsd:import namespace="d5375bd6-41ca-4bd6-bd15-cc491fe67d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375bd6-41ca-4bd6-bd15-cc491fe67d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23F109-8024-4BFD-ADDA-A64E57D2C1A7}">
  <ds:schemaRefs>
    <ds:schemaRef ds:uri="http://schemas.microsoft.com/sharepoint/v3/contenttype/forms"/>
  </ds:schemaRefs>
</ds:datastoreItem>
</file>

<file path=customXml/itemProps2.xml><?xml version="1.0" encoding="utf-8"?>
<ds:datastoreItem xmlns:ds="http://schemas.openxmlformats.org/officeDocument/2006/customXml" ds:itemID="{6E33CBAB-490C-426C-9843-62D8A9524F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375bd6-41ca-4bd6-bd15-cc491fe67d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87768B-1839-4840-BC60-DC17A27A860A}">
  <ds:schemaRefs>
    <ds:schemaRef ds:uri="http://schemas.microsoft.com/office/2006/metadata/properties"/>
    <ds:schemaRef ds:uri="http://schemas.microsoft.com/office/infopath/2007/PartnerControls"/>
    <ds:schemaRef ds:uri="d5375bd6-41ca-4bd6-bd15-cc491fe67d56"/>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1311</TotalTime>
  <Words>1687</Words>
  <Application>Microsoft Office PowerPoint</Application>
  <PresentationFormat>Widescreen</PresentationFormat>
  <Paragraphs>171</Paragraphs>
  <Slides>13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Gotham</vt:lpstr>
      <vt:lpstr>Segoe UI</vt:lpstr>
      <vt:lpstr>Segoe UI Semibold</vt:lpstr>
      <vt:lpstr>Times New Roman</vt:lpstr>
      <vt:lpstr>Verdana</vt:lpstr>
      <vt:lpstr>Wingdings</vt:lpstr>
      <vt:lpstr>Office Theme</vt:lpstr>
      <vt:lpstr>PowerPoint Presentation</vt:lpstr>
      <vt:lpstr>Missions: a new instrument under Horizon Europe to address major societal challenges </vt:lpstr>
      <vt:lpstr>PowerPoint Presentation</vt:lpstr>
      <vt:lpstr>PowerPoint Presentation</vt:lpstr>
      <vt:lpstr>PowerPoint Presentation</vt:lpstr>
      <vt:lpstr>PowerPoint Presentation</vt:lpstr>
      <vt:lpstr>A Soil Deal for Europe – Goal: 100 living labs and lighthouses to lead the transition towards healthy soils by 2030</vt:lpstr>
      <vt:lpstr>How will the mission be implemented?  </vt:lpstr>
      <vt:lpstr>PowerPoint Presentation</vt:lpstr>
      <vt:lpstr>PowerPoint Presentation</vt:lpstr>
      <vt:lpstr>Implementation of the Mission </vt:lpstr>
      <vt:lpstr>Useful links</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VANBELLINGHEN Sandra (RTD)</dc:creator>
  <cp:lastModifiedBy>HEINZELMANN Sandra (AGRI)</cp:lastModifiedBy>
  <cp:revision>78</cp:revision>
  <dcterms:created xsi:type="dcterms:W3CDTF">2021-02-15T13:59:07Z</dcterms:created>
  <dcterms:modified xsi:type="dcterms:W3CDTF">2022-05-12T07:53:13Z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0x010100355B48FF0CC296458A06F45EF4467227</vt:lpwstr>
  </property>
  <property fmtid="{D5CDD505-2E9C-101B-9397-08002B2CF9AE}" pid="3" name="MSIP_Label_6bd9ddd1-4d20-43f6-abfa-fc3c07406f94_Enabled">
    <vt:lpwstr>true</vt:lpwstr>
  </property>
  <property fmtid="{D5CDD505-2E9C-101B-9397-08002B2CF9AE}" pid="4" name="MSIP_Label_6bd9ddd1-4d20-43f6-abfa-fc3c07406f94_SetDate">
    <vt:lpwstr>2021-11-26T14:07:27Z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5a1b7188-968e-4b6c-99d6-702c7ee7af22</vt:lpwstr>
  </property>
  <property fmtid="{D5CDD505-2E9C-101B-9397-08002B2CF9AE}" pid="9" name="MSIP_Label_6bd9ddd1-4d20-43f6-abfa-fc3c07406f94_ContentBits">
    <vt:lpwstr>0</vt:lpwstr>
  </property>
</Properties>
</file>