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70" r:id="rId2"/>
    <p:sldId id="278" r:id="rId3"/>
    <p:sldId id="300" r:id="rId4"/>
    <p:sldId id="308" r:id="rId5"/>
    <p:sldId id="303" r:id="rId6"/>
    <p:sldId id="304" r:id="rId7"/>
    <p:sldId id="311" r:id="rId8"/>
    <p:sldId id="301" r:id="rId9"/>
    <p:sldId id="302" r:id="rId10"/>
    <p:sldId id="317" r:id="rId11"/>
    <p:sldId id="305" r:id="rId12"/>
    <p:sldId id="306" r:id="rId13"/>
    <p:sldId id="313" r:id="rId14"/>
    <p:sldId id="309" r:id="rId15"/>
    <p:sldId id="316" r:id="rId16"/>
    <p:sldId id="310" r:id="rId17"/>
    <p:sldId id="271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uer, Thomas" initials="BT" lastIdx="3" clrIdx="0">
    <p:extLst>
      <p:ext uri="{19B8F6BF-5375-455C-9EA6-DF929625EA0E}">
        <p15:presenceInfo xmlns:p15="http://schemas.microsoft.com/office/powerpoint/2012/main" userId="S-1-5-21-1393060369-1102717077-1881041405-18835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394" autoAdjust="0"/>
  </p:normalViewPr>
  <p:slideViewPr>
    <p:cSldViewPr snapToGrid="0">
      <p:cViewPr varScale="1">
        <p:scale>
          <a:sx n="102" d="100"/>
          <a:sy n="102" d="100"/>
        </p:scale>
        <p:origin x="114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419A9C-7E5E-4A56-BB75-D61ED49393BF}" type="datetimeFigureOut">
              <a:rPr lang="de-AT" smtClean="0"/>
              <a:t>29.04.2024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DCC15C-539B-4521-8C09-2C75CF029DC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1551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20 Minuten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CC15C-539B-4521-8C09-2C75CF029DC7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01870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knapp</a:t>
            </a:r>
            <a:r>
              <a:rPr lang="de-DE" baseline="0" dirty="0"/>
              <a:t> 1,5 </a:t>
            </a:r>
            <a:r>
              <a:rPr lang="de-DE" baseline="0" dirty="0" err="1"/>
              <a:t>Mio</a:t>
            </a:r>
            <a:r>
              <a:rPr lang="de-DE" baseline="0" dirty="0"/>
              <a:t> EW</a:t>
            </a:r>
          </a:p>
          <a:p>
            <a:r>
              <a:rPr lang="de-DE" baseline="0" dirty="0"/>
              <a:t>ca. 600.000 ha DSR (ohne Wald, ohne Berge)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CC15C-539B-4521-8C09-2C75CF029DC7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82223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</a:t>
            </a:r>
            <a:br>
              <a:rPr lang="de-DE" dirty="0"/>
            </a:br>
            <a:r>
              <a:rPr lang="de-DE" dirty="0"/>
              <a:t>durch Klicken bearbeiten</a:t>
            </a:r>
            <a:endParaRPr lang="de-AT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7174" y="5859200"/>
            <a:ext cx="633252" cy="63325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2211" y="366241"/>
            <a:ext cx="503178" cy="92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97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908050"/>
            <a:ext cx="9963150" cy="782638"/>
          </a:xfrm>
        </p:spPr>
        <p:txBody>
          <a:bodyPr>
            <a:normAutofit/>
          </a:bodyPr>
          <a:lstStyle>
            <a:lvl1pPr>
              <a:defRPr sz="280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838200" y="1862138"/>
            <a:ext cx="9963150" cy="3814762"/>
          </a:xfrm>
        </p:spPr>
        <p:txBody>
          <a:bodyPr>
            <a:normAutofit/>
          </a:bodyPr>
          <a:lstStyle>
            <a:lvl1pPr marL="285750" indent="-285750" algn="l">
              <a:buFont typeface="Arial" panose="020B0604020202020204" pitchFamily="34" charset="0"/>
              <a:buChar char="•"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8" name="Datumsplatzhalter 2"/>
          <p:cNvSpPr>
            <a:spLocks noGrp="1"/>
          </p:cNvSpPr>
          <p:nvPr>
            <p:ph type="dt" sz="half" idx="10"/>
          </p:nvPr>
        </p:nvSpPr>
        <p:spPr>
          <a:xfrm>
            <a:off x="838200" y="629514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F7DFD1FF-EF5A-4E37-BC3F-05EF09C12443}" type="datetime1">
              <a:rPr lang="de-DE" smtClean="0">
                <a:solidFill>
                  <a:prstClr val="white">
                    <a:lumMod val="75000"/>
                  </a:prstClr>
                </a:solidFill>
              </a:rPr>
              <a:pPr/>
              <a:t>29.04.2024</a:t>
            </a:fld>
            <a:endParaRPr lang="de-AT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975100" y="6295150"/>
            <a:ext cx="4197350" cy="365125"/>
          </a:xfrm>
          <a:prstGeom prst="rect">
            <a:avLst/>
          </a:prstGeom>
        </p:spPr>
        <p:txBody>
          <a:bodyPr/>
          <a:lstStyle>
            <a:lvl1pPr algn="ctr">
              <a:defRPr sz="105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AT">
                <a:solidFill>
                  <a:prstClr val="white">
                    <a:lumMod val="75000"/>
                  </a:prstClr>
                </a:solidFill>
              </a:rPr>
              <a:t>Test 1, 2, 3 ....</a:t>
            </a:r>
            <a:endParaRPr lang="de-AT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10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610600" y="6295151"/>
            <a:ext cx="2190750" cy="365125"/>
          </a:xfrm>
          <a:prstGeom prst="rect">
            <a:avLst/>
          </a:prstGeom>
        </p:spPr>
        <p:txBody>
          <a:bodyPr/>
          <a:lstStyle>
            <a:lvl1pPr algn="r">
              <a:defRPr sz="1050" i="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FCDEBF8A-CD34-4285-BE79-1C9AFD8738C3}" type="slidenum">
              <a:rPr lang="de-AT" smtClean="0">
                <a:solidFill>
                  <a:prstClr val="white">
                    <a:lumMod val="75000"/>
                  </a:prstClr>
                </a:solidFill>
              </a:rPr>
              <a:pPr/>
              <a:t>‹Nr.›</a:t>
            </a:fld>
            <a:endParaRPr lang="de-AT" dirty="0">
              <a:solidFill>
                <a:prstClr val="white">
                  <a:lumMod val="75000"/>
                </a:prstClr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8605" y="6235700"/>
            <a:ext cx="424576" cy="42457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2211" y="366241"/>
            <a:ext cx="337365" cy="62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908050"/>
            <a:ext cx="9963150" cy="782638"/>
          </a:xfrm>
        </p:spPr>
        <p:txBody>
          <a:bodyPr>
            <a:normAutofit/>
          </a:bodyPr>
          <a:lstStyle>
            <a:lvl1pPr>
              <a:defRPr sz="280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838200" y="1862138"/>
            <a:ext cx="9963150" cy="3814762"/>
          </a:xfr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8" name="Datumsplatzhalter 2"/>
          <p:cNvSpPr>
            <a:spLocks noGrp="1"/>
          </p:cNvSpPr>
          <p:nvPr>
            <p:ph type="dt" sz="half" idx="10"/>
          </p:nvPr>
        </p:nvSpPr>
        <p:spPr>
          <a:xfrm>
            <a:off x="838200" y="629514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978A880-914E-442A-95C6-BB335F59755B}" type="datetime1">
              <a:rPr lang="de-DE" smtClean="0">
                <a:solidFill>
                  <a:prstClr val="white">
                    <a:lumMod val="75000"/>
                  </a:prstClr>
                </a:solidFill>
              </a:rPr>
              <a:pPr/>
              <a:t>29.04.2024</a:t>
            </a:fld>
            <a:endParaRPr lang="de-AT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975100" y="6295150"/>
            <a:ext cx="4197350" cy="365125"/>
          </a:xfrm>
          <a:prstGeom prst="rect">
            <a:avLst/>
          </a:prstGeom>
        </p:spPr>
        <p:txBody>
          <a:bodyPr/>
          <a:lstStyle>
            <a:lvl1pPr algn="ctr">
              <a:defRPr sz="105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AT">
                <a:solidFill>
                  <a:prstClr val="white">
                    <a:lumMod val="75000"/>
                  </a:prstClr>
                </a:solidFill>
              </a:rPr>
              <a:t>Test 1, 2, 3 ....</a:t>
            </a:r>
            <a:endParaRPr lang="de-AT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10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610600" y="6295151"/>
            <a:ext cx="2190750" cy="365125"/>
          </a:xfrm>
          <a:prstGeom prst="rect">
            <a:avLst/>
          </a:prstGeom>
        </p:spPr>
        <p:txBody>
          <a:bodyPr/>
          <a:lstStyle>
            <a:lvl1pPr algn="r">
              <a:defRPr sz="1050" i="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FCDEBF8A-CD34-4285-BE79-1C9AFD8738C3}" type="slidenum">
              <a:rPr lang="de-AT" smtClean="0">
                <a:solidFill>
                  <a:prstClr val="white">
                    <a:lumMod val="75000"/>
                  </a:prstClr>
                </a:solidFill>
              </a:rPr>
              <a:pPr/>
              <a:t>‹Nr.›</a:t>
            </a:fld>
            <a:endParaRPr lang="de-AT" dirty="0">
              <a:solidFill>
                <a:prstClr val="white">
                  <a:lumMod val="75000"/>
                </a:prstClr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8605" y="6235700"/>
            <a:ext cx="424576" cy="42457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2211" y="366241"/>
            <a:ext cx="337365" cy="62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62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717630"/>
            <a:ext cx="9963150" cy="973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9963150" cy="3959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838200" y="365125"/>
            <a:ext cx="3822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>
                <a:solidFill>
                  <a:prstClr val="white">
                    <a:lumMod val="7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Abteilung Umweltschutz • www.umwelt-ooe.at</a:t>
            </a:r>
          </a:p>
        </p:txBody>
      </p:sp>
      <p:sp>
        <p:nvSpPr>
          <p:cNvPr id="11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0" y="629514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8FC468-09CA-47FD-AA0B-3DC0C59AD7EB}" type="datetime1">
              <a:rPr lang="de-DE" smtClean="0">
                <a:solidFill>
                  <a:prstClr val="white">
                    <a:lumMod val="75000"/>
                  </a:prstClr>
                </a:solidFill>
              </a:rPr>
              <a:pPr/>
              <a:t>29.04.2024</a:t>
            </a:fld>
            <a:endParaRPr lang="de-AT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975100" y="6295150"/>
            <a:ext cx="4197350" cy="365125"/>
          </a:xfrm>
          <a:prstGeom prst="rect">
            <a:avLst/>
          </a:prstGeom>
        </p:spPr>
        <p:txBody>
          <a:bodyPr/>
          <a:lstStyle>
            <a:lvl1pPr algn="ctr">
              <a:defRPr sz="105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AT">
                <a:solidFill>
                  <a:prstClr val="white">
                    <a:lumMod val="75000"/>
                  </a:prstClr>
                </a:solidFill>
              </a:rPr>
              <a:t>Test 1, 2, 3 ....</a:t>
            </a:r>
            <a:endParaRPr lang="de-AT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13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610600" y="6295151"/>
            <a:ext cx="2190750" cy="365125"/>
          </a:xfrm>
          <a:prstGeom prst="rect">
            <a:avLst/>
          </a:prstGeom>
        </p:spPr>
        <p:txBody>
          <a:bodyPr/>
          <a:lstStyle>
            <a:lvl1pPr algn="r">
              <a:defRPr sz="1050" i="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FCDEBF8A-CD34-4285-BE79-1C9AFD8738C3}" type="slidenum">
              <a:rPr lang="de-AT" smtClean="0">
                <a:solidFill>
                  <a:prstClr val="white">
                    <a:lumMod val="75000"/>
                  </a:prstClr>
                </a:solidFill>
              </a:rPr>
              <a:pPr/>
              <a:t>‹Nr.›</a:t>
            </a:fld>
            <a:endParaRPr lang="de-AT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14" name="Rechteck 13"/>
          <p:cNvSpPr/>
          <p:nvPr userDrawn="1"/>
        </p:nvSpPr>
        <p:spPr>
          <a:xfrm>
            <a:off x="0" y="0"/>
            <a:ext cx="425302" cy="6858000"/>
          </a:xfrm>
          <a:prstGeom prst="rect">
            <a:avLst/>
          </a:prstGeom>
          <a:solidFill>
            <a:srgbClr val="95C1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535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Segoe UI Semibold" panose="020B0702040204020203" pitchFamily="34" charset="0"/>
          <a:ea typeface="+mj-ea"/>
          <a:cs typeface="Segoe UI Semibold" panose="020B07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457421C-CBE8-4BDA-9D36-ACD493111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406" y="822101"/>
            <a:ext cx="8723486" cy="436174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20CF026-A786-4FCB-A766-DF836A83572F}"/>
              </a:ext>
            </a:extLst>
          </p:cNvPr>
          <p:cNvSpPr txBox="1"/>
          <p:nvPr/>
        </p:nvSpPr>
        <p:spPr>
          <a:xfrm>
            <a:off x="4224514" y="4567642"/>
            <a:ext cx="374297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200" b="1" dirty="0"/>
              <a:t>Thomas Bauer </a:t>
            </a:r>
          </a:p>
          <a:p>
            <a:pPr algn="ctr"/>
            <a:r>
              <a:rPr lang="de-AT" sz="1600" dirty="0" err="1"/>
              <a:t>federal</a:t>
            </a:r>
            <a:r>
              <a:rPr lang="de-AT" sz="1600" dirty="0"/>
              <a:t> </a:t>
            </a:r>
            <a:r>
              <a:rPr lang="de-AT" sz="1600" dirty="0" err="1"/>
              <a:t>state</a:t>
            </a:r>
            <a:r>
              <a:rPr lang="de-AT" sz="1600" dirty="0"/>
              <a:t> </a:t>
            </a:r>
            <a:r>
              <a:rPr lang="de-AT" sz="1600" dirty="0" err="1"/>
              <a:t>of</a:t>
            </a:r>
            <a:r>
              <a:rPr lang="de-AT" sz="1600" dirty="0"/>
              <a:t>   </a:t>
            </a:r>
          </a:p>
          <a:p>
            <a:pPr algn="ctr"/>
            <a:r>
              <a:rPr lang="de-AT" sz="2000" dirty="0"/>
              <a:t>Upper Austria</a:t>
            </a:r>
          </a:p>
          <a:p>
            <a:pPr algn="ctr"/>
            <a:endParaRPr lang="de-AT" dirty="0"/>
          </a:p>
          <a:p>
            <a:pPr algn="ctr"/>
            <a:r>
              <a:rPr lang="de-AT" sz="1000" dirty="0"/>
              <a:t>4021 Linz  •  Kärntnerstraße 10-12</a:t>
            </a:r>
          </a:p>
          <a:p>
            <a:pPr algn="ctr"/>
            <a:r>
              <a:rPr lang="de-AT" sz="1000" dirty="0"/>
              <a:t>Tel.:          (+43 732) 77 20-145 67</a:t>
            </a:r>
          </a:p>
          <a:p>
            <a:pPr algn="ctr"/>
            <a:r>
              <a:rPr lang="de-AT" sz="1000" dirty="0"/>
              <a:t>E-Mail</a:t>
            </a:r>
            <a:r>
              <a:rPr lang="de-AT" sz="1000" b="1" dirty="0"/>
              <a:t>:     thomas.bauer@ooe.gv.at</a:t>
            </a:r>
          </a:p>
          <a:p>
            <a:pPr algn="ctr"/>
            <a:endParaRPr lang="de-AT" dirty="0"/>
          </a:p>
          <a:p>
            <a:pPr algn="ctr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13539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D9945F46-D6BB-42CA-9A2F-28C8E8A95D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8497" y="1950021"/>
            <a:ext cx="4251036" cy="42096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0400" dirty="0"/>
              <a:t>€ </a:t>
            </a:r>
          </a:p>
          <a:p>
            <a:r>
              <a:rPr lang="en-US" b="1" dirty="0"/>
              <a:t>30 €/m² max. of 75.000 €</a:t>
            </a:r>
            <a:r>
              <a:rPr lang="en-US" dirty="0"/>
              <a:t> per project and max. 70% of the overall investment costs per project</a:t>
            </a:r>
          </a:p>
          <a:p>
            <a:endParaRPr lang="en-US" dirty="0"/>
          </a:p>
          <a:p>
            <a:r>
              <a:rPr lang="en-US" dirty="0"/>
              <a:t>if the community where the measure is done, is part of European Land and Soil Alliance 40 €/m² max. of 80.000 €</a:t>
            </a:r>
          </a:p>
          <a:p>
            <a:endParaRPr lang="en-US" dirty="0"/>
          </a:p>
          <a:p>
            <a:r>
              <a:rPr lang="en-AU" dirty="0"/>
              <a:t>period of funding: - 31. Dec. 2025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de-AT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8CA05C6-31FD-47B3-9000-3A41CBA95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FD1FF-EF5A-4E37-BC3F-05EF09C12443}" type="datetime1">
              <a:rPr lang="de-DE" smtClean="0">
                <a:solidFill>
                  <a:prstClr val="white">
                    <a:lumMod val="75000"/>
                  </a:prstClr>
                </a:solidFill>
              </a:rPr>
              <a:pPr/>
              <a:t>29.04.2024</a:t>
            </a:fld>
            <a:endParaRPr lang="de-AT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D18797B-11FB-4E56-B2C9-E6E0FA967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BF8A-CD34-4285-BE79-1C9AFD8738C3}" type="slidenum">
              <a:rPr lang="de-AT" smtClean="0">
                <a:solidFill>
                  <a:prstClr val="white">
                    <a:lumMod val="75000"/>
                  </a:prstClr>
                </a:solidFill>
              </a:rPr>
              <a:pPr/>
              <a:t>10</a:t>
            </a:fld>
            <a:endParaRPr lang="de-AT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ADCF362-8218-4BF9-9642-3E9ADCC76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8050"/>
            <a:ext cx="9963150" cy="782638"/>
          </a:xfrm>
        </p:spPr>
        <p:txBody>
          <a:bodyPr>
            <a:normAutofit/>
          </a:bodyPr>
          <a:lstStyle/>
          <a:p>
            <a:r>
              <a:rPr lang="en-AU" dirty="0"/>
              <a:t>Lessons learned </a:t>
            </a:r>
            <a:r>
              <a:rPr lang="de-AT" dirty="0"/>
              <a:t>2nd </a:t>
            </a:r>
            <a:r>
              <a:rPr lang="de-AT" dirty="0" err="1"/>
              <a:t>call</a:t>
            </a:r>
            <a:r>
              <a:rPr lang="de-AT" dirty="0"/>
              <a:t> (</a:t>
            </a:r>
            <a:r>
              <a:rPr lang="de-AT" dirty="0" err="1"/>
              <a:t>actual</a:t>
            </a:r>
            <a:r>
              <a:rPr lang="de-AT" dirty="0"/>
              <a:t> </a:t>
            </a:r>
            <a:r>
              <a:rPr lang="de-AT" dirty="0" err="1"/>
              <a:t>one</a:t>
            </a:r>
            <a:r>
              <a:rPr lang="de-AT" dirty="0"/>
              <a:t>) 2</a:t>
            </a:r>
            <a:endParaRPr lang="en-AU" dirty="0"/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ADBBA7C6-6B8E-40AF-9C2A-9CD28319BA13}"/>
              </a:ext>
            </a:extLst>
          </p:cNvPr>
          <p:cNvSpPr txBox="1">
            <a:spLocks/>
          </p:cNvSpPr>
          <p:nvPr/>
        </p:nvSpPr>
        <p:spPr>
          <a:xfrm>
            <a:off x="1074075" y="1941971"/>
            <a:ext cx="4251036" cy="399992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Additional funding rules: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r>
              <a:rPr lang="en-US" sz="1800" dirty="0"/>
              <a:t>submission of the application before beginning of any building activities</a:t>
            </a:r>
          </a:p>
          <a:p>
            <a:endParaRPr lang="en-US" sz="1800" dirty="0"/>
          </a:p>
          <a:p>
            <a:r>
              <a:rPr lang="en-US" sz="1800" dirty="0"/>
              <a:t>no sealing the next 10 years</a:t>
            </a:r>
          </a:p>
          <a:p>
            <a:endParaRPr lang="en-US" sz="1800" dirty="0"/>
          </a:p>
          <a:p>
            <a:r>
              <a:rPr lang="en-US" sz="1800" dirty="0"/>
              <a:t>time to finalize the construction &lt;1 year</a:t>
            </a:r>
          </a:p>
          <a:p>
            <a:endParaRPr lang="en-US" sz="1800" dirty="0"/>
          </a:p>
          <a:p>
            <a:r>
              <a:rPr lang="en-US" sz="1800" dirty="0"/>
              <a:t>no danger to soil or (ground)water – permission for percolation or discharge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proof/certificate for the appropriate waste removal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de-AT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6FE0A13-9D7A-4D27-BAC9-B5BFEA0A8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6252" y="637045"/>
            <a:ext cx="1315526" cy="13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16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567E99-2A70-4719-96A4-100073410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Promotion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AABB59B-FEA7-4B40-92E7-7E2CFA2F52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AD9ABBC-0402-4AB7-AE1F-FAA98744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FD1FF-EF5A-4E37-BC3F-05EF09C12443}" type="datetime1">
              <a:rPr lang="de-DE" smtClean="0">
                <a:solidFill>
                  <a:prstClr val="white">
                    <a:lumMod val="75000"/>
                  </a:prstClr>
                </a:solidFill>
              </a:rPr>
              <a:pPr/>
              <a:t>29.04.2024</a:t>
            </a:fld>
            <a:endParaRPr lang="de-AT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FD3BF68-9AB4-434A-9D19-B931D0C5D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>
                <a:solidFill>
                  <a:prstClr val="white">
                    <a:lumMod val="75000"/>
                  </a:prstClr>
                </a:solidFill>
              </a:rPr>
              <a:t>Test 1, 2, 3 ....</a:t>
            </a:r>
            <a:endParaRPr lang="de-AT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9C299F-B420-4911-9246-9350DED24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BF8A-CD34-4285-BE79-1C9AFD8738C3}" type="slidenum">
              <a:rPr lang="de-AT" smtClean="0">
                <a:solidFill>
                  <a:prstClr val="white">
                    <a:lumMod val="75000"/>
                  </a:prstClr>
                </a:solidFill>
              </a:rPr>
              <a:pPr/>
              <a:t>11</a:t>
            </a:fld>
            <a:endParaRPr lang="de-AT" dirty="0">
              <a:solidFill>
                <a:prstClr val="white">
                  <a:lumMod val="75000"/>
                </a:prstClr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F909AD5-3460-4319-89DB-E640FD50A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9439" y="3600086"/>
            <a:ext cx="4764088" cy="317028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C8600BF-68F1-4593-B333-A44271983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439" y="363373"/>
            <a:ext cx="4761911" cy="316883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26AAEF8-B116-4EC3-B71D-94A73A1F5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03" y="4325898"/>
            <a:ext cx="5459431" cy="244447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CE5D3E3-A54E-4AB3-B60D-D317623EEF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603" y="1726383"/>
            <a:ext cx="5459431" cy="256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69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39E609-BB9F-4F3C-B3C8-9894B71BC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Submissions</a:t>
            </a:r>
            <a:r>
              <a:rPr lang="de-AT" dirty="0"/>
              <a:t> </a:t>
            </a:r>
            <a:r>
              <a:rPr lang="de-AT" dirty="0" err="1"/>
              <a:t>since</a:t>
            </a:r>
            <a:r>
              <a:rPr lang="de-AT" dirty="0"/>
              <a:t> 2022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D29DE74-6147-452B-8F12-18E96DF0B9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1266" y="1690688"/>
            <a:ext cx="8371790" cy="38147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1800" b="1" dirty="0"/>
              <a:t>requests/fundamental questions:  ~2-4 per week (phone, email)</a:t>
            </a:r>
          </a:p>
          <a:p>
            <a:pPr marL="0" indent="0">
              <a:buNone/>
            </a:pPr>
            <a:endParaRPr lang="en-AU" sz="1800" b="1" dirty="0"/>
          </a:p>
          <a:p>
            <a:pPr marL="0" indent="0">
              <a:buNone/>
            </a:pPr>
            <a:r>
              <a:rPr lang="en-AU" sz="1800" b="1" dirty="0"/>
              <a:t>number of submitted projects: 	37</a:t>
            </a:r>
          </a:p>
          <a:p>
            <a:pPr marL="0" indent="0">
              <a:buNone/>
            </a:pPr>
            <a:r>
              <a:rPr lang="en-AU" sz="1800" b="1" dirty="0"/>
              <a:t>denied projects: 			4</a:t>
            </a:r>
          </a:p>
          <a:p>
            <a:pPr marL="0" indent="0">
              <a:buNone/>
            </a:pPr>
            <a:r>
              <a:rPr lang="en-AU" sz="1800" b="1" dirty="0"/>
              <a:t>accepted projects		33</a:t>
            </a:r>
          </a:p>
          <a:p>
            <a:pPr marL="0" indent="0">
              <a:buNone/>
            </a:pPr>
            <a:r>
              <a:rPr lang="en-AU" sz="1800" b="1" dirty="0"/>
              <a:t>finalized projects		5  (60.180€  1.523 m²) in 2022 and 2023</a:t>
            </a:r>
          </a:p>
          <a:p>
            <a:pPr marL="0" indent="0">
              <a:buNone/>
            </a:pPr>
            <a:endParaRPr lang="en-AU" sz="1800" dirty="0"/>
          </a:p>
          <a:p>
            <a:pPr marL="0" indent="0">
              <a:buNone/>
            </a:pPr>
            <a:r>
              <a:rPr lang="en-AU" sz="1800" b="1" dirty="0"/>
              <a:t>Projects are highly heterogenous</a:t>
            </a:r>
            <a:r>
              <a:rPr lang="en-AU" sz="1800" dirty="0"/>
              <a:t>:</a:t>
            </a:r>
          </a:p>
          <a:p>
            <a:r>
              <a:rPr lang="en-AU" sz="1800" dirty="0"/>
              <a:t>area from 100 m² to &gt;1.000 m²</a:t>
            </a:r>
          </a:p>
          <a:p>
            <a:r>
              <a:rPr lang="en-AU" sz="1800" dirty="0"/>
              <a:t>kind of "unsealing" – complete or partly</a:t>
            </a:r>
          </a:p>
          <a:p>
            <a:r>
              <a:rPr lang="en-AU" sz="1800" dirty="0"/>
              <a:t>private or public</a:t>
            </a:r>
          </a:p>
          <a:p>
            <a:pPr marL="0" indent="0">
              <a:buNone/>
            </a:pPr>
            <a:r>
              <a:rPr lang="de-AT" sz="1800" dirty="0"/>
              <a:t>	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7972CCE-0C01-4432-BA2C-F9619ACE3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FD1FF-EF5A-4E37-BC3F-05EF09C12443}" type="datetime1">
              <a:rPr lang="de-DE" smtClean="0">
                <a:solidFill>
                  <a:prstClr val="white">
                    <a:lumMod val="75000"/>
                  </a:prstClr>
                </a:solidFill>
              </a:rPr>
              <a:pPr/>
              <a:t>29.04.2024</a:t>
            </a:fld>
            <a:endParaRPr lang="de-AT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570DDF2-8DB1-4674-A986-BE4DE9C9B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BF8A-CD34-4285-BE79-1C9AFD8738C3}" type="slidenum">
              <a:rPr lang="de-AT" smtClean="0">
                <a:solidFill>
                  <a:prstClr val="white">
                    <a:lumMod val="75000"/>
                  </a:prstClr>
                </a:solidFill>
              </a:rPr>
              <a:pPr/>
              <a:t>12</a:t>
            </a:fld>
            <a:endParaRPr lang="de-AT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624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463CE2-0FFB-49DC-A6C3-175A64CA4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FAQs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0DF7174-32FC-45AC-B42B-849EF87C31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8131" y="1844984"/>
            <a:ext cx="9963150" cy="3814762"/>
          </a:xfrm>
        </p:spPr>
        <p:txBody>
          <a:bodyPr>
            <a:normAutofit/>
          </a:bodyPr>
          <a:lstStyle/>
          <a:p>
            <a:r>
              <a:rPr lang="de-AT" dirty="0"/>
              <a:t>100m² in </a:t>
            </a:r>
            <a:r>
              <a:rPr lang="de-AT" dirty="0" err="1"/>
              <a:t>one</a:t>
            </a:r>
            <a:r>
              <a:rPr lang="de-AT" dirty="0"/>
              <a:t> </a:t>
            </a:r>
            <a:r>
              <a:rPr lang="de-AT" dirty="0" err="1"/>
              <a:t>piece</a:t>
            </a:r>
            <a:r>
              <a:rPr lang="de-AT" dirty="0"/>
              <a:t> ?</a:t>
            </a:r>
          </a:p>
          <a:p>
            <a:endParaRPr lang="de-AT" dirty="0"/>
          </a:p>
          <a:p>
            <a:r>
              <a:rPr lang="de-AT" dirty="0" err="1"/>
              <a:t>partly</a:t>
            </a:r>
            <a:r>
              <a:rPr lang="de-AT" dirty="0"/>
              <a:t> </a:t>
            </a:r>
            <a:r>
              <a:rPr lang="de-AT" dirty="0" err="1"/>
              <a:t>paved</a:t>
            </a:r>
            <a:r>
              <a:rPr lang="de-AT" dirty="0"/>
              <a:t> </a:t>
            </a:r>
            <a:r>
              <a:rPr lang="de-AT" dirty="0" err="1"/>
              <a:t>surfaces</a:t>
            </a:r>
            <a:r>
              <a:rPr lang="de-AT" dirty="0"/>
              <a:t> – </a:t>
            </a:r>
            <a:r>
              <a:rPr lang="de-AT" dirty="0" err="1"/>
              <a:t>examples</a:t>
            </a:r>
            <a:r>
              <a:rPr lang="de-AT" dirty="0"/>
              <a:t> ? </a:t>
            </a:r>
          </a:p>
          <a:p>
            <a:endParaRPr lang="de-AT" dirty="0"/>
          </a:p>
          <a:p>
            <a:r>
              <a:rPr lang="de-DE" dirty="0"/>
              <a:t>Any </a:t>
            </a:r>
            <a:r>
              <a:rPr lang="de-DE" dirty="0" err="1"/>
              <a:t>specifications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drainage</a:t>
            </a:r>
            <a:r>
              <a:rPr lang="de-DE" dirty="0"/>
              <a:t> ?</a:t>
            </a:r>
          </a:p>
          <a:p>
            <a:endParaRPr lang="de-DE" dirty="0"/>
          </a:p>
          <a:p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fund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not </a:t>
            </a:r>
            <a:r>
              <a:rPr lang="de-DE" dirty="0" err="1"/>
              <a:t>sealing</a:t>
            </a:r>
            <a:r>
              <a:rPr lang="de-DE" dirty="0"/>
              <a:t> ?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FFD93FE-8943-4F48-A70C-F596D355A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FD1FF-EF5A-4E37-BC3F-05EF09C12443}" type="datetime1">
              <a:rPr lang="de-DE" smtClean="0">
                <a:solidFill>
                  <a:prstClr val="white">
                    <a:lumMod val="75000"/>
                  </a:prstClr>
                </a:solidFill>
              </a:rPr>
              <a:pPr/>
              <a:t>29.04.2024</a:t>
            </a:fld>
            <a:endParaRPr lang="de-AT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A871EF0-F2DF-4815-90EC-6A43CCA8B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BF8A-CD34-4285-BE79-1C9AFD8738C3}" type="slidenum">
              <a:rPr lang="de-AT" smtClean="0">
                <a:solidFill>
                  <a:prstClr val="white">
                    <a:lumMod val="75000"/>
                  </a:prstClr>
                </a:solidFill>
              </a:rPr>
              <a:pPr/>
              <a:t>13</a:t>
            </a:fld>
            <a:endParaRPr lang="de-AT" dirty="0">
              <a:solidFill>
                <a:prstClr val="white">
                  <a:lumMod val="75000"/>
                </a:prstClr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B5BC0DF-A146-4B85-AD06-83803849F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5232" y="1690688"/>
            <a:ext cx="6228637" cy="363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39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D572DB-BC20-408E-9CD1-C1D429BC0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5763"/>
            <a:ext cx="9963150" cy="782638"/>
          </a:xfrm>
        </p:spPr>
        <p:txBody>
          <a:bodyPr/>
          <a:lstStyle/>
          <a:p>
            <a:r>
              <a:rPr lang="de-AT" dirty="0" err="1"/>
              <a:t>Examples</a:t>
            </a:r>
            <a:endParaRPr lang="de-AT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969F339-1403-48CD-B450-59EF800E5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FD1FF-EF5A-4E37-BC3F-05EF09C12443}" type="datetime1">
              <a:rPr lang="de-DE" smtClean="0">
                <a:solidFill>
                  <a:prstClr val="white">
                    <a:lumMod val="75000"/>
                  </a:prstClr>
                </a:solidFill>
              </a:rPr>
              <a:pPr/>
              <a:t>29.04.2024</a:t>
            </a:fld>
            <a:endParaRPr lang="de-AT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C16A64-F9CB-4DDA-B2C3-AF97EFCD1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BF8A-CD34-4285-BE79-1C9AFD8738C3}" type="slidenum">
              <a:rPr lang="de-AT" smtClean="0">
                <a:solidFill>
                  <a:prstClr val="white">
                    <a:lumMod val="75000"/>
                  </a:prstClr>
                </a:solidFill>
              </a:rPr>
              <a:pPr/>
              <a:t>14</a:t>
            </a:fld>
            <a:endParaRPr lang="de-AT" dirty="0">
              <a:solidFill>
                <a:prstClr val="white">
                  <a:lumMod val="75000"/>
                </a:prstClr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55D9824-E38F-4C65-93F7-C06E86C817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"/>
          <a:stretch/>
        </p:blipFill>
        <p:spPr>
          <a:xfrm>
            <a:off x="1676204" y="1303769"/>
            <a:ext cx="4612849" cy="260651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9F28FA9-CCE9-4BAA-8A06-876FE96203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416" y="1316207"/>
            <a:ext cx="4612849" cy="2594728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9CE57C9-D86D-448B-8606-A03AE3305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17"/>
          <a:stretch/>
        </p:blipFill>
        <p:spPr>
          <a:xfrm>
            <a:off x="2316480" y="3905879"/>
            <a:ext cx="7559040" cy="285484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9A72F56-0F62-4033-90D7-4F92903565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26" y="1299369"/>
            <a:ext cx="3475348" cy="260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341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8FA885-1906-4620-8B9E-A2633F9AD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Plans, </a:t>
            </a:r>
            <a:r>
              <a:rPr lang="de-AT" dirty="0" err="1"/>
              <a:t>Ideas</a:t>
            </a:r>
            <a:r>
              <a:rPr lang="de-AT" dirty="0"/>
              <a:t>, ...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BC1DEC0-3CB6-490F-ABA9-15976955B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FD1FF-EF5A-4E37-BC3F-05EF09C12443}" type="datetime1">
              <a:rPr lang="de-DE" smtClean="0">
                <a:solidFill>
                  <a:prstClr val="white">
                    <a:lumMod val="75000"/>
                  </a:prstClr>
                </a:solidFill>
              </a:rPr>
              <a:pPr/>
              <a:t>29.04.2024</a:t>
            </a:fld>
            <a:endParaRPr lang="de-AT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262647F-D5C0-4640-A000-B20C7A55C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BF8A-CD34-4285-BE79-1C9AFD8738C3}" type="slidenum">
              <a:rPr lang="de-AT" smtClean="0">
                <a:solidFill>
                  <a:prstClr val="white">
                    <a:lumMod val="75000"/>
                  </a:prstClr>
                </a:solidFill>
              </a:rPr>
              <a:pPr/>
              <a:t>15</a:t>
            </a:fld>
            <a:endParaRPr lang="de-AT" dirty="0">
              <a:solidFill>
                <a:prstClr val="white">
                  <a:lumMod val="75000"/>
                </a:prstClr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9F1B6E-9385-4F5E-80C1-8F184038C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134" y="2584620"/>
            <a:ext cx="8919221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09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297216-8696-4179-B24A-C095932DA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455" y="4196194"/>
            <a:ext cx="4130963" cy="782638"/>
          </a:xfrm>
        </p:spPr>
        <p:txBody>
          <a:bodyPr>
            <a:normAutofit fontScale="90000"/>
          </a:bodyPr>
          <a:lstStyle/>
          <a:p>
            <a:br>
              <a:rPr lang="de-AT" dirty="0"/>
            </a:br>
            <a:br>
              <a:rPr lang="de-AT" dirty="0"/>
            </a:br>
            <a:br>
              <a:rPr lang="de-AT" dirty="0"/>
            </a:br>
            <a:endParaRPr lang="de-AT" dirty="0">
              <a:highlight>
                <a:srgbClr val="FFFF00"/>
              </a:highlight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8ADCAF-E768-4C04-B5BC-C8A762BA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FD1FF-EF5A-4E37-BC3F-05EF09C12443}" type="datetime1">
              <a:rPr lang="de-DE" smtClean="0">
                <a:solidFill>
                  <a:prstClr val="white">
                    <a:lumMod val="75000"/>
                  </a:prstClr>
                </a:solidFill>
              </a:rPr>
              <a:pPr/>
              <a:t>29.04.2024</a:t>
            </a:fld>
            <a:endParaRPr lang="de-AT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CEA0BC-1C98-4E2B-B096-A58EB8AE5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BF8A-CD34-4285-BE79-1C9AFD8738C3}" type="slidenum">
              <a:rPr lang="de-AT" smtClean="0">
                <a:solidFill>
                  <a:prstClr val="white">
                    <a:lumMod val="75000"/>
                  </a:prstClr>
                </a:solidFill>
              </a:rPr>
              <a:pPr/>
              <a:t>16</a:t>
            </a:fld>
            <a:endParaRPr lang="de-AT" dirty="0">
              <a:solidFill>
                <a:prstClr val="white">
                  <a:lumMod val="75000"/>
                </a:prstClr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F5642F1-5328-4D6E-9533-24909E2EF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1176" y="1661926"/>
            <a:ext cx="5757880" cy="353414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BA6D2FF-80B8-4C1A-AFB9-0EFC838E1BF1}"/>
              </a:ext>
            </a:extLst>
          </p:cNvPr>
          <p:cNvSpPr txBox="1"/>
          <p:nvPr/>
        </p:nvSpPr>
        <p:spPr>
          <a:xfrm>
            <a:off x="838200" y="1661926"/>
            <a:ext cx="45162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u="sng" dirty="0"/>
              <a:t>further funds in Upper Austria</a:t>
            </a:r>
          </a:p>
          <a:p>
            <a:endParaRPr lang="de-A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400" dirty="0"/>
              <a:t>Fund </a:t>
            </a:r>
            <a:r>
              <a:rPr lang="en-AU" sz="2400" dirty="0"/>
              <a:t>for e-charging stations includes some extra money for part-paved parking lots</a:t>
            </a:r>
          </a:p>
          <a:p>
            <a:endParaRPr lang="en-A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/>
              <a:t>City of Linz; fund for greening and unsealing of "private owned" courtyards </a:t>
            </a:r>
            <a:br>
              <a:rPr lang="en-AU" sz="2400" dirty="0"/>
            </a:br>
            <a:endParaRPr lang="de-AT" sz="2400" dirty="0"/>
          </a:p>
        </p:txBody>
      </p:sp>
    </p:spTree>
    <p:extLst>
      <p:ext uri="{BB962C8B-B14F-4D97-AF65-F5344CB8AC3E}">
        <p14:creationId xmlns:p14="http://schemas.microsoft.com/office/powerpoint/2010/main" val="139697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Activities.... besides funding </a:t>
            </a:r>
            <a:r>
              <a:rPr lang="en-US" dirty="0" err="1"/>
              <a:t>desealing</a:t>
            </a:r>
            <a:r>
              <a:rPr lang="en-US" dirty="0"/>
              <a:t> measures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38200" y="1810905"/>
            <a:ext cx="4463473" cy="191110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2000" b="1" dirty="0">
                <a:latin typeface="+mn-lt"/>
                <a:cs typeface="+mn-cs"/>
              </a:rPr>
              <a:t>Soil protection as legal basis</a:t>
            </a:r>
            <a:endParaRPr lang="en-AU" sz="2000" dirty="0">
              <a:latin typeface="+mn-lt"/>
              <a:cs typeface="+mn-cs"/>
            </a:endParaRPr>
          </a:p>
          <a:p>
            <a:r>
              <a:rPr lang="en-AU" sz="2000" b="1" dirty="0">
                <a:latin typeface="+mn-lt"/>
                <a:cs typeface="+mn-cs"/>
              </a:rPr>
              <a:t>official experts for soil protection</a:t>
            </a:r>
          </a:p>
          <a:p>
            <a:r>
              <a:rPr lang="en-AU" sz="2000" b="1" dirty="0">
                <a:latin typeface="+mn-lt"/>
              </a:rPr>
              <a:t>consultations for soil protection</a:t>
            </a:r>
            <a:endParaRPr lang="en-AU" sz="2000" b="1" dirty="0">
              <a:latin typeface="+mn-lt"/>
              <a:cs typeface="+mn-cs"/>
            </a:endParaRPr>
          </a:p>
          <a:p>
            <a:r>
              <a:rPr lang="en-AU" sz="2000" b="1" dirty="0">
                <a:latin typeface="+mn-lt"/>
                <a:cs typeface="+mn-cs"/>
              </a:rPr>
              <a:t>several funds</a:t>
            </a:r>
            <a:endParaRPr lang="en-AU" sz="2000" b="1" dirty="0">
              <a:latin typeface="+mn-lt"/>
            </a:endParaRPr>
          </a:p>
          <a:p>
            <a:r>
              <a:rPr lang="en-AU" sz="2000" b="1" dirty="0">
                <a:latin typeface="+mn-lt"/>
                <a:cs typeface="+mn-cs"/>
              </a:rPr>
              <a:t>soil awareness raising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FD1FF-EF5A-4E37-BC3F-05EF09C12443}" type="datetime1">
              <a:rPr lang="de-DE" smtClean="0">
                <a:solidFill>
                  <a:prstClr val="white">
                    <a:lumMod val="75000"/>
                  </a:prstClr>
                </a:solidFill>
              </a:rPr>
              <a:pPr/>
              <a:t>29.04.2024</a:t>
            </a:fld>
            <a:endParaRPr lang="de-AT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48307" y="6295149"/>
            <a:ext cx="2190750" cy="365125"/>
          </a:xfrm>
        </p:spPr>
        <p:txBody>
          <a:bodyPr/>
          <a:lstStyle/>
          <a:p>
            <a:fld id="{FCDEBF8A-CD34-4285-BE79-1C9AFD8738C3}" type="slidenum">
              <a:rPr lang="de-AT" smtClean="0">
                <a:solidFill>
                  <a:prstClr val="white">
                    <a:lumMod val="75000"/>
                  </a:prstClr>
                </a:solidFill>
              </a:rPr>
              <a:pPr/>
              <a:t>17</a:t>
            </a:fld>
            <a:endParaRPr lang="de-AT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FFB6EFC-218F-4692-B8A1-2059FC858907}"/>
              </a:ext>
            </a:extLst>
          </p:cNvPr>
          <p:cNvSpPr txBox="1"/>
          <p:nvPr/>
        </p:nvSpPr>
        <p:spPr>
          <a:xfrm>
            <a:off x="838200" y="4516581"/>
            <a:ext cx="2709167" cy="20313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current team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Sandra Urban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Marina Aigner</a:t>
            </a:r>
          </a:p>
          <a:p>
            <a:endParaRPr lang="en-AU" dirty="0"/>
          </a:p>
          <a:p>
            <a:r>
              <a:rPr lang="en-AU" dirty="0"/>
              <a:t>former team: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Hermann Miesbauer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Renate Leitinger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7EA3A20-40C0-472F-AE3E-5A8DB83DE3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5784" y="1810905"/>
            <a:ext cx="1956970" cy="266111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D150B35-AB22-4531-A13D-C447E89262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2754" y="1813658"/>
            <a:ext cx="2642988" cy="265836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C7C0B5E-5236-44EB-AD00-78D67BE145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4940" y="4516581"/>
            <a:ext cx="1490802" cy="168430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0E6FA70-C6F6-4809-85E3-5326EC3AB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5784" y="4516581"/>
            <a:ext cx="1412642" cy="168430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B6E0CBB-6E11-4B66-BF55-4A2849D871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628"/>
          <a:stretch/>
        </p:blipFill>
        <p:spPr>
          <a:xfrm>
            <a:off x="8816354" y="4516583"/>
            <a:ext cx="1412642" cy="168430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38426D3-3EAA-46E1-95A9-B49956760C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9278" y="4472022"/>
            <a:ext cx="3743268" cy="251177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D4331DE-27A9-4AA8-B2F8-2059316ED1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9664" y="3445599"/>
            <a:ext cx="6104018" cy="10238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268839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>
                <a:solidFill>
                  <a:prstClr val="white">
                    <a:lumMod val="75000"/>
                  </a:prstClr>
                </a:solidFill>
              </a:rPr>
              <a:t>Test 1, 2, 3 ....</a:t>
            </a:r>
            <a:endParaRPr lang="de-AT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BF8A-CD34-4285-BE79-1C9AFD8738C3}" type="slidenum">
              <a:rPr lang="de-AT" smtClean="0">
                <a:solidFill>
                  <a:prstClr val="white">
                    <a:lumMod val="75000"/>
                  </a:prstClr>
                </a:solidFill>
              </a:rPr>
              <a:pPr/>
              <a:t>2</a:t>
            </a:fld>
            <a:endParaRPr lang="de-AT" dirty="0">
              <a:solidFill>
                <a:prstClr val="white">
                  <a:lumMod val="75000"/>
                </a:prstClr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50" y="0"/>
            <a:ext cx="8656850" cy="688700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CEE3F94-2B69-4940-930B-5FC080615CDC}"/>
              </a:ext>
            </a:extLst>
          </p:cNvPr>
          <p:cNvSpPr txBox="1"/>
          <p:nvPr/>
        </p:nvSpPr>
        <p:spPr>
          <a:xfrm>
            <a:off x="7884900" y="3307381"/>
            <a:ext cx="4094664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 err="1"/>
              <a:t>Inhapitants</a:t>
            </a:r>
            <a:r>
              <a:rPr lang="en-AU" dirty="0"/>
              <a:t>:  	appx. 1,5 Mio.</a:t>
            </a:r>
          </a:p>
          <a:p>
            <a:r>
              <a:rPr lang="en-AU" dirty="0"/>
              <a:t>Area:	     	appx. 11.700 km²</a:t>
            </a:r>
          </a:p>
          <a:p>
            <a:endParaRPr lang="en-AU" dirty="0"/>
          </a:p>
          <a:p>
            <a:r>
              <a:rPr lang="en-AU" dirty="0"/>
              <a:t>Elevation:	      226 - 2995 m a.SL</a:t>
            </a:r>
          </a:p>
          <a:p>
            <a:r>
              <a:rPr lang="en-AU" dirty="0"/>
              <a:t>Annual </a:t>
            </a:r>
            <a:r>
              <a:rPr lang="en-AU" dirty="0" err="1"/>
              <a:t>precepitation</a:t>
            </a:r>
            <a:r>
              <a:rPr lang="en-AU" dirty="0"/>
              <a:t>:   600 - 3000 mm</a:t>
            </a:r>
          </a:p>
        </p:txBody>
      </p:sp>
    </p:spTree>
    <p:extLst>
      <p:ext uri="{BB962C8B-B14F-4D97-AF65-F5344CB8AC3E}">
        <p14:creationId xmlns:p14="http://schemas.microsoft.com/office/powerpoint/2010/main" val="3136854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6E5109-87CE-4977-9B56-9CA374169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Future </a:t>
            </a:r>
            <a:r>
              <a:rPr lang="de-AT" dirty="0" err="1"/>
              <a:t>challenges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BAAF3A9-4771-41D8-A900-D67C5A8953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862138"/>
            <a:ext cx="4516225" cy="38147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AT" sz="2400" dirty="0"/>
          </a:p>
          <a:p>
            <a:r>
              <a:rPr lang="en-AU" sz="2400" dirty="0"/>
              <a:t>soil/land use</a:t>
            </a:r>
          </a:p>
          <a:p>
            <a:r>
              <a:rPr lang="en-AU" sz="2400" dirty="0"/>
              <a:t>climate change adaption</a:t>
            </a:r>
          </a:p>
          <a:p>
            <a:r>
              <a:rPr lang="en-AU" sz="2400" dirty="0"/>
              <a:t>sealing</a:t>
            </a:r>
          </a:p>
          <a:p>
            <a:endParaRPr lang="en-AU" sz="2400" dirty="0"/>
          </a:p>
          <a:p>
            <a:pPr marL="0" indent="0">
              <a:buNone/>
            </a:pPr>
            <a:r>
              <a:rPr lang="en-AU" sz="2400" dirty="0">
                <a:sym typeface="Wingdings" panose="05000000000000000000" pitchFamily="2" charset="2"/>
              </a:rPr>
              <a:t> urban heat island</a:t>
            </a:r>
          </a:p>
          <a:p>
            <a:pPr marL="0" indent="0">
              <a:buNone/>
            </a:pPr>
            <a:r>
              <a:rPr lang="en-AU" sz="2400" dirty="0">
                <a:sym typeface="Wingdings" panose="05000000000000000000" pitchFamily="2" charset="2"/>
              </a:rPr>
              <a:t> biodiversity loss</a:t>
            </a:r>
          </a:p>
          <a:p>
            <a:pPr marL="0" indent="0">
              <a:buNone/>
            </a:pPr>
            <a:r>
              <a:rPr lang="en-AU" sz="2400" dirty="0">
                <a:sym typeface="Wingdings" panose="05000000000000000000" pitchFamily="2" charset="2"/>
              </a:rPr>
              <a:t> change in water household</a:t>
            </a:r>
            <a:endParaRPr lang="en-AU" sz="2400" dirty="0"/>
          </a:p>
          <a:p>
            <a:endParaRPr lang="de-AT" sz="2400" dirty="0"/>
          </a:p>
          <a:p>
            <a:endParaRPr lang="de-AT" sz="24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2BA127C-F7C0-41C2-9FE4-0F79926B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FD1FF-EF5A-4E37-BC3F-05EF09C12443}" type="datetime1">
              <a:rPr lang="de-DE" smtClean="0">
                <a:solidFill>
                  <a:prstClr val="white">
                    <a:lumMod val="75000"/>
                  </a:prstClr>
                </a:solidFill>
              </a:rPr>
              <a:pPr/>
              <a:t>29.04.2024</a:t>
            </a:fld>
            <a:endParaRPr lang="de-AT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477C06-828F-44EC-A141-2AFA6CC86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BF8A-CD34-4285-BE79-1C9AFD8738C3}" type="slidenum">
              <a:rPr lang="de-AT" smtClean="0">
                <a:solidFill>
                  <a:prstClr val="white">
                    <a:lumMod val="75000"/>
                  </a:prstClr>
                </a:solidFill>
              </a:rPr>
              <a:pPr/>
              <a:t>3</a:t>
            </a:fld>
            <a:endParaRPr lang="de-AT" dirty="0">
              <a:solidFill>
                <a:prstClr val="white">
                  <a:lumMod val="75000"/>
                </a:prst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962D79F-F42B-426A-A48A-4DE3A0B4A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455" y="1225855"/>
            <a:ext cx="6302134" cy="472409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32F98BC-0AB0-403C-8929-71053252E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455" y="1225855"/>
            <a:ext cx="3033145" cy="303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45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8D4DCB-1689-49B2-8AC6-4D863D84E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FD1FF-EF5A-4E37-BC3F-05EF09C12443}" type="datetime1">
              <a:rPr lang="de-DE" smtClean="0">
                <a:solidFill>
                  <a:prstClr val="white">
                    <a:lumMod val="75000"/>
                  </a:prstClr>
                </a:solidFill>
              </a:rPr>
              <a:pPr/>
              <a:t>29.04.2024</a:t>
            </a:fld>
            <a:endParaRPr lang="de-AT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A31B676-7A50-41AB-8875-27BA78978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>
                <a:solidFill>
                  <a:prstClr val="white">
                    <a:lumMod val="75000"/>
                  </a:prstClr>
                </a:solidFill>
              </a:rPr>
              <a:t>Test 1, 2, 3 ....</a:t>
            </a:r>
            <a:endParaRPr lang="de-AT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58E5E2-E8B7-45F0-9EF7-3FE064732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BF8A-CD34-4285-BE79-1C9AFD8738C3}" type="slidenum">
              <a:rPr lang="de-AT" smtClean="0">
                <a:solidFill>
                  <a:prstClr val="white">
                    <a:lumMod val="75000"/>
                  </a:prstClr>
                </a:solidFill>
              </a:rPr>
              <a:pPr/>
              <a:t>4</a:t>
            </a:fld>
            <a:endParaRPr lang="de-AT" dirty="0">
              <a:solidFill>
                <a:prstClr val="white">
                  <a:lumMod val="75000"/>
                </a:prstClr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E044FC0-0928-45C2-BBBF-587D57670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91" y="0"/>
            <a:ext cx="6079836" cy="688067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F340DD6-2932-490C-A49F-4241017A7C15}"/>
              </a:ext>
            </a:extLst>
          </p:cNvPr>
          <p:cNvSpPr txBox="1"/>
          <p:nvPr/>
        </p:nvSpPr>
        <p:spPr>
          <a:xfrm>
            <a:off x="6725239" y="1424400"/>
            <a:ext cx="537877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/>
              <a:t>How it began (2021)</a:t>
            </a:r>
            <a:br>
              <a:rPr lang="en-AU" sz="3200" b="1" dirty="0"/>
            </a:br>
            <a:endParaRPr lang="en-AU" sz="3200" b="1" dirty="0"/>
          </a:p>
          <a:p>
            <a:endParaRPr lang="en-AU" sz="3200" dirty="0"/>
          </a:p>
          <a:p>
            <a:r>
              <a:rPr lang="en-AU" sz="3200" dirty="0"/>
              <a:t>Funding for the planning and preparation of an greening and unsealing concept for this area </a:t>
            </a:r>
          </a:p>
          <a:p>
            <a:r>
              <a:rPr lang="en-AU" sz="3200" dirty="0"/>
              <a:t>(app. 40.000 m²)</a:t>
            </a:r>
          </a:p>
        </p:txBody>
      </p:sp>
    </p:spTree>
    <p:extLst>
      <p:ext uri="{BB962C8B-B14F-4D97-AF65-F5344CB8AC3E}">
        <p14:creationId xmlns:p14="http://schemas.microsoft.com/office/powerpoint/2010/main" val="497494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BF016-8438-41B2-9D0E-D1BA87A3E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Political </a:t>
            </a:r>
            <a:r>
              <a:rPr lang="de-AT" dirty="0" err="1"/>
              <a:t>idea</a:t>
            </a:r>
            <a:r>
              <a:rPr lang="de-AT" dirty="0"/>
              <a:t>: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0F2ADD0-9D49-463C-B77D-40EBEE6D7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FD1FF-EF5A-4E37-BC3F-05EF09C12443}" type="datetime1">
              <a:rPr lang="de-DE" smtClean="0">
                <a:solidFill>
                  <a:prstClr val="white">
                    <a:lumMod val="75000"/>
                  </a:prstClr>
                </a:solidFill>
              </a:rPr>
              <a:pPr/>
              <a:t>29.04.2024</a:t>
            </a:fld>
            <a:endParaRPr lang="de-AT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5546760-9F28-438D-84FD-B410A250D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BF8A-CD34-4285-BE79-1C9AFD8738C3}" type="slidenum">
              <a:rPr lang="de-AT" smtClean="0">
                <a:solidFill>
                  <a:prstClr val="white">
                    <a:lumMod val="75000"/>
                  </a:prstClr>
                </a:solidFill>
              </a:rPr>
              <a:pPr/>
              <a:t>5</a:t>
            </a:fld>
            <a:endParaRPr lang="de-AT" dirty="0">
              <a:solidFill>
                <a:prstClr val="white">
                  <a:lumMod val="75000"/>
                </a:prstClr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F17FCDB-88D3-4CE5-98E5-C63EF9989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273" y="1675683"/>
            <a:ext cx="4706793" cy="312838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E9CFCA5-741D-45F2-A400-C4AC3D7A9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947" y="1670437"/>
            <a:ext cx="4736378" cy="313362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71EC7D1-1504-4FCE-8A8A-7E3F1E4F5076}"/>
              </a:ext>
            </a:extLst>
          </p:cNvPr>
          <p:cNvSpPr txBox="1"/>
          <p:nvPr/>
        </p:nvSpPr>
        <p:spPr>
          <a:xfrm>
            <a:off x="1560947" y="4812985"/>
            <a:ext cx="9565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>
                <a:solidFill>
                  <a:schemeClr val="bg1">
                    <a:lumMod val="65000"/>
                  </a:schemeClr>
                </a:solidFill>
              </a:rPr>
              <a:t>"Asphalt ackern in Haslach"</a:t>
            </a:r>
          </a:p>
          <a:p>
            <a:pPr algn="ctr"/>
            <a:r>
              <a:rPr lang="de-AT" dirty="0" err="1"/>
              <a:t>ploughing</a:t>
            </a:r>
            <a:r>
              <a:rPr lang="de-AT" dirty="0"/>
              <a:t> </a:t>
            </a:r>
            <a:r>
              <a:rPr lang="de-AT" dirty="0" err="1"/>
              <a:t>asphalt</a:t>
            </a:r>
            <a:endParaRPr lang="de-AT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D1FFA31-D640-43EA-B3B3-04C96D8253F0}"/>
              </a:ext>
            </a:extLst>
          </p:cNvPr>
          <p:cNvSpPr txBox="1"/>
          <p:nvPr/>
        </p:nvSpPr>
        <p:spPr>
          <a:xfrm>
            <a:off x="8945437" y="4804065"/>
            <a:ext cx="23025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/>
              <a:t>© Bodenbündnis Oberösterreich</a:t>
            </a:r>
          </a:p>
        </p:txBody>
      </p:sp>
    </p:spTree>
    <p:extLst>
      <p:ext uri="{BB962C8B-B14F-4D97-AF65-F5344CB8AC3E}">
        <p14:creationId xmlns:p14="http://schemas.microsoft.com/office/powerpoint/2010/main" val="3074173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F958D4-FF31-45CE-992A-EA772140A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Background </a:t>
            </a:r>
            <a:r>
              <a:rPr lang="de-AT" dirty="0" err="1"/>
              <a:t>information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8769689-3E8D-41AF-B407-D3071CF3B2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862138"/>
            <a:ext cx="6561754" cy="3814762"/>
          </a:xfrm>
        </p:spPr>
        <p:txBody>
          <a:bodyPr/>
          <a:lstStyle/>
          <a:p>
            <a:pPr marL="0" indent="0">
              <a:buNone/>
            </a:pPr>
            <a:r>
              <a:rPr lang="en-AU" sz="2000" dirty="0"/>
              <a:t>first run </a:t>
            </a:r>
          </a:p>
          <a:p>
            <a:pPr marL="0" indent="0">
              <a:buNone/>
            </a:pPr>
            <a:endParaRPr lang="en-AU" sz="2000" dirty="0"/>
          </a:p>
          <a:p>
            <a:r>
              <a:rPr lang="en-AU" sz="2000" dirty="0"/>
              <a:t>open from oct. 2022 to oct. 2023</a:t>
            </a:r>
          </a:p>
          <a:p>
            <a:endParaRPr lang="en-AU" sz="2000" dirty="0"/>
          </a:p>
          <a:p>
            <a:r>
              <a:rPr lang="en-AU" sz="2000" dirty="0"/>
              <a:t>focus on surface discharge reduction/ increase infiltration by unsealing </a:t>
            </a:r>
          </a:p>
          <a:p>
            <a:endParaRPr lang="en-AU" sz="2000" dirty="0"/>
          </a:p>
          <a:p>
            <a:r>
              <a:rPr lang="en-AU" sz="2000" dirty="0"/>
              <a:t>only for municipalities</a:t>
            </a:r>
          </a:p>
          <a:p>
            <a:pPr marL="0" indent="0">
              <a:buNone/>
            </a:pPr>
            <a:endParaRPr lang="en-AU" dirty="0"/>
          </a:p>
          <a:p>
            <a:endParaRPr lang="de-AT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7DCBE6E-0F8F-442B-AB73-C80E23CC1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FD1FF-EF5A-4E37-BC3F-05EF09C12443}" type="datetime1">
              <a:rPr lang="de-DE" smtClean="0">
                <a:solidFill>
                  <a:prstClr val="white">
                    <a:lumMod val="75000"/>
                  </a:prstClr>
                </a:solidFill>
              </a:rPr>
              <a:pPr/>
              <a:t>29.04.2024</a:t>
            </a:fld>
            <a:endParaRPr lang="de-AT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69AB31-D58C-440F-990E-03076A811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BF8A-CD34-4285-BE79-1C9AFD8738C3}" type="slidenum">
              <a:rPr lang="de-AT" smtClean="0">
                <a:solidFill>
                  <a:prstClr val="white">
                    <a:lumMod val="75000"/>
                  </a:prstClr>
                </a:solidFill>
              </a:rPr>
              <a:pPr/>
              <a:t>6</a:t>
            </a:fld>
            <a:endParaRPr lang="de-AT" dirty="0">
              <a:solidFill>
                <a:prstClr val="white">
                  <a:lumMod val="75000"/>
                </a:prstClr>
              </a:solidFill>
            </a:endParaRPr>
          </a:p>
        </p:txBody>
      </p:sp>
      <p:pic>
        <p:nvPicPr>
          <p:cNvPr id="16" name="Grafik 15" descr="Krabbeln">
            <a:extLst>
              <a:ext uri="{FF2B5EF4-FFF2-40B4-BE49-F238E27FC236}">
                <a16:creationId xmlns:a16="http://schemas.microsoft.com/office/drawing/2014/main" id="{D3550C4A-0D7F-4F48-9590-17806E6E2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8111" y="2682593"/>
            <a:ext cx="914400" cy="914400"/>
          </a:xfrm>
          <a:prstGeom prst="rect">
            <a:avLst/>
          </a:prstGeom>
        </p:spPr>
      </p:pic>
      <p:pic>
        <p:nvPicPr>
          <p:cNvPr id="18" name="Grafik 17" descr="Gehen">
            <a:extLst>
              <a:ext uri="{FF2B5EF4-FFF2-40B4-BE49-F238E27FC236}">
                <a16:creationId xmlns:a16="http://schemas.microsoft.com/office/drawing/2014/main" id="{FCC905B1-E90A-45A8-BFAD-74DE8E3C77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33468" y="2514600"/>
            <a:ext cx="914400" cy="914400"/>
          </a:xfrm>
          <a:prstGeom prst="rect">
            <a:avLst/>
          </a:prstGeom>
        </p:spPr>
      </p:pic>
      <p:pic>
        <p:nvPicPr>
          <p:cNvPr id="20" name="Grafik 19" descr="Ausführen">
            <a:extLst>
              <a:ext uri="{FF2B5EF4-FFF2-40B4-BE49-F238E27FC236}">
                <a16:creationId xmlns:a16="http://schemas.microsoft.com/office/drawing/2014/main" id="{223AF75B-7B9B-452E-9DCF-442A331A7B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47868" y="2524694"/>
            <a:ext cx="914400" cy="914400"/>
          </a:xfrm>
          <a:prstGeom prst="rect">
            <a:avLst/>
          </a:prstGeom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64EB16A5-AE1B-4342-8203-24363A7FBA48}"/>
              </a:ext>
            </a:extLst>
          </p:cNvPr>
          <p:cNvSpPr/>
          <p:nvPr/>
        </p:nvSpPr>
        <p:spPr>
          <a:xfrm>
            <a:off x="7716996" y="2392278"/>
            <a:ext cx="1356630" cy="1361293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46748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5537A3-6688-46E0-AC9F-0736ED0AE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Challenge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358C060-91D1-4FF9-872C-FD349F3EF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862138"/>
            <a:ext cx="6236855" cy="3814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1600" b="1" dirty="0"/>
              <a:t>Permission</a:t>
            </a:r>
            <a:r>
              <a:rPr lang="en-AU" sz="1600" dirty="0"/>
              <a:t> for the discharge or percolation of "filtered, cleaned" precipitation water on sealed surfaces (ex. parking lots)</a:t>
            </a:r>
          </a:p>
          <a:p>
            <a:endParaRPr lang="en-AU" sz="1600" dirty="0"/>
          </a:p>
          <a:p>
            <a:pPr>
              <a:buFont typeface="Wingdings" panose="05000000000000000000" pitchFamily="2" charset="2"/>
              <a:buChar char="à"/>
            </a:pPr>
            <a:r>
              <a:rPr lang="en-AU" sz="1600" dirty="0">
                <a:sym typeface="Wingdings" panose="05000000000000000000" pitchFamily="2" charset="2"/>
              </a:rPr>
              <a:t>definition how these surfaces should be constructed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AU" sz="1600" dirty="0">
                <a:sym typeface="Wingdings" panose="05000000000000000000" pitchFamily="2" charset="2"/>
              </a:rPr>
              <a:t>and how surface water should be cleaned before discharge in rivers or percolation to the underground</a:t>
            </a:r>
          </a:p>
          <a:p>
            <a:pPr>
              <a:buFont typeface="Wingdings" panose="05000000000000000000" pitchFamily="2" charset="2"/>
              <a:buChar char="à"/>
            </a:pPr>
            <a:endParaRPr lang="en-AU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AU" sz="1600" dirty="0">
                <a:sym typeface="Wingdings" panose="05000000000000000000" pitchFamily="2" charset="2"/>
              </a:rPr>
              <a:t>... need to </a:t>
            </a:r>
            <a:r>
              <a:rPr lang="en-AU" sz="1600" b="1" dirty="0">
                <a:sym typeface="Wingdings" panose="05000000000000000000" pitchFamily="2" charset="2"/>
              </a:rPr>
              <a:t>adapt</a:t>
            </a:r>
            <a:r>
              <a:rPr lang="en-AU" sz="1600" dirty="0">
                <a:sym typeface="Wingdings" panose="05000000000000000000" pitchFamily="2" charset="2"/>
              </a:rPr>
              <a:t> the actual permissions or to </a:t>
            </a:r>
            <a:r>
              <a:rPr lang="en-AU" sz="1600" dirty="0" err="1">
                <a:sym typeface="Wingdings" panose="05000000000000000000" pitchFamily="2" charset="2"/>
              </a:rPr>
              <a:t>recieve</a:t>
            </a:r>
            <a:r>
              <a:rPr lang="en-AU" sz="1600" dirty="0">
                <a:sym typeface="Wingdings" panose="05000000000000000000" pitchFamily="2" charset="2"/>
              </a:rPr>
              <a:t> </a:t>
            </a:r>
            <a:r>
              <a:rPr lang="en-AU" sz="1600" b="1" dirty="0">
                <a:sym typeface="Wingdings" panose="05000000000000000000" pitchFamily="2" charset="2"/>
              </a:rPr>
              <a:t>new</a:t>
            </a:r>
            <a:r>
              <a:rPr lang="en-AU" sz="1600" dirty="0">
                <a:sym typeface="Wingdings" panose="05000000000000000000" pitchFamily="2" charset="2"/>
              </a:rPr>
              <a:t> ones</a:t>
            </a:r>
          </a:p>
          <a:p>
            <a:pPr marL="0" indent="0">
              <a:buNone/>
            </a:pPr>
            <a:endParaRPr lang="en-AU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AU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AU" sz="1600" b="1" u="sng" dirty="0">
                <a:sym typeface="Wingdings" panose="05000000000000000000" pitchFamily="2" charset="2"/>
              </a:rPr>
              <a:t>state of the technology and official guidelines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26B25B9-6E7E-464B-81ED-E69354BE2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FD1FF-EF5A-4E37-BC3F-05EF09C12443}" type="datetime1">
              <a:rPr lang="de-DE" smtClean="0">
                <a:solidFill>
                  <a:prstClr val="white">
                    <a:lumMod val="75000"/>
                  </a:prstClr>
                </a:solidFill>
              </a:rPr>
              <a:pPr/>
              <a:t>29.04.2024</a:t>
            </a:fld>
            <a:endParaRPr lang="de-AT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ADD6EB1-D04C-4F6A-AC78-C8DF81D5F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BF8A-CD34-4285-BE79-1C9AFD8738C3}" type="slidenum">
              <a:rPr lang="de-AT" smtClean="0">
                <a:solidFill>
                  <a:prstClr val="white">
                    <a:lumMod val="75000"/>
                  </a:prstClr>
                </a:solidFill>
              </a:rPr>
              <a:pPr/>
              <a:t>7</a:t>
            </a:fld>
            <a:endParaRPr lang="de-AT" dirty="0">
              <a:solidFill>
                <a:prstClr val="white">
                  <a:lumMod val="75000"/>
                </a:prstClr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E5CDC70-4A93-4E94-BF27-1FED41561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1027" y="0"/>
            <a:ext cx="49498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3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AF600C-2AF5-480B-950F-F13EB4400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1856"/>
            <a:ext cx="9963150" cy="782638"/>
          </a:xfrm>
        </p:spPr>
        <p:txBody>
          <a:bodyPr/>
          <a:lstStyle/>
          <a:p>
            <a:r>
              <a:rPr lang="de-AT" dirty="0"/>
              <a:t>(</a:t>
            </a:r>
            <a:r>
              <a:rPr lang="de-AT" dirty="0" err="1"/>
              <a:t>worst</a:t>
            </a:r>
            <a:r>
              <a:rPr lang="de-AT" dirty="0"/>
              <a:t>) </a:t>
            </a:r>
            <a:r>
              <a:rPr lang="de-AT" dirty="0" err="1"/>
              <a:t>example</a:t>
            </a:r>
            <a:r>
              <a:rPr lang="de-AT" dirty="0"/>
              <a:t> 1st </a:t>
            </a:r>
            <a:r>
              <a:rPr lang="de-AT" dirty="0" err="1"/>
              <a:t>call</a:t>
            </a:r>
            <a:endParaRPr lang="de-AT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F4DEE1-6F7D-43C3-9533-DBFD5EF48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FD1FF-EF5A-4E37-BC3F-05EF09C12443}" type="datetime1">
              <a:rPr lang="de-DE" smtClean="0">
                <a:solidFill>
                  <a:prstClr val="white">
                    <a:lumMod val="75000"/>
                  </a:prstClr>
                </a:solidFill>
              </a:rPr>
              <a:pPr/>
              <a:t>29.04.2024</a:t>
            </a:fld>
            <a:endParaRPr lang="de-AT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A9617E4-E526-46E7-9BBD-A6317096E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BF8A-CD34-4285-BE79-1C9AFD8738C3}" type="slidenum">
              <a:rPr lang="de-AT" smtClean="0">
                <a:solidFill>
                  <a:prstClr val="white">
                    <a:lumMod val="75000"/>
                  </a:prstClr>
                </a:solidFill>
              </a:rPr>
              <a:pPr/>
              <a:t>8</a:t>
            </a:fld>
            <a:endParaRPr lang="de-AT" dirty="0">
              <a:solidFill>
                <a:prstClr val="white">
                  <a:lumMod val="75000"/>
                </a:prstClr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0D5F0CA-4FB1-4A5C-9A86-DE3F2AD45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09" y="2306119"/>
            <a:ext cx="5751799" cy="367002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8115291-4726-429B-BAD3-A97576370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775" y="2306119"/>
            <a:ext cx="4972115" cy="36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357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3B6FFA-170C-4948-BF16-FC5A7F84D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Lessons learned </a:t>
            </a:r>
            <a:r>
              <a:rPr lang="de-AT" dirty="0"/>
              <a:t>2nd </a:t>
            </a:r>
            <a:r>
              <a:rPr lang="de-AT" dirty="0" err="1"/>
              <a:t>call</a:t>
            </a:r>
            <a:r>
              <a:rPr lang="de-AT" dirty="0"/>
              <a:t> (</a:t>
            </a:r>
            <a:r>
              <a:rPr lang="de-AT" dirty="0" err="1"/>
              <a:t>actual</a:t>
            </a:r>
            <a:r>
              <a:rPr lang="de-AT" dirty="0"/>
              <a:t> </a:t>
            </a:r>
            <a:r>
              <a:rPr lang="de-AT" dirty="0" err="1"/>
              <a:t>one</a:t>
            </a:r>
            <a:r>
              <a:rPr lang="de-AT" dirty="0"/>
              <a:t>) 1</a:t>
            </a:r>
            <a:endParaRPr lang="en-AU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DE074C1-6840-4200-9EF3-E721D29A0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862138"/>
            <a:ext cx="4343400" cy="3814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fund for: </a:t>
            </a:r>
          </a:p>
          <a:p>
            <a:r>
              <a:rPr lang="en-AU" dirty="0"/>
              <a:t>unsealing of "one piece" with an area &gt;100 m²</a:t>
            </a:r>
          </a:p>
          <a:p>
            <a:endParaRPr lang="en-AU" dirty="0"/>
          </a:p>
          <a:p>
            <a:pPr marL="0" indent="0">
              <a:buNone/>
            </a:pPr>
            <a:r>
              <a:rPr lang="en-AU" dirty="0"/>
              <a:t>open for:</a:t>
            </a:r>
          </a:p>
          <a:p>
            <a:pPr marL="0" indent="0">
              <a:buNone/>
            </a:pPr>
            <a:r>
              <a:rPr lang="en-AU" dirty="0"/>
              <a:t>owners or authorized persons of the area</a:t>
            </a:r>
          </a:p>
          <a:p>
            <a:endParaRPr lang="en-AU" dirty="0"/>
          </a:p>
          <a:p>
            <a:pPr marL="0" indent="0">
              <a:buNone/>
            </a:pPr>
            <a:r>
              <a:rPr lang="en-AU" dirty="0"/>
              <a:t>measures funded:</a:t>
            </a:r>
          </a:p>
          <a:p>
            <a:r>
              <a:rPr lang="en-AU" dirty="0"/>
              <a:t>unsealing (complete) with the goal to "remake" a typical soil for this site</a:t>
            </a:r>
          </a:p>
          <a:p>
            <a:r>
              <a:rPr lang="en-AU" dirty="0"/>
              <a:t>unsealing (partly) – goal: partly paved surfaces (gravel lawn, grass paved blocks,...) to improve the percolation on site</a:t>
            </a:r>
          </a:p>
          <a:p>
            <a:r>
              <a:rPr lang="en-AU" dirty="0"/>
              <a:t>measures for "site-typical" greenings</a:t>
            </a:r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A31FEED-44D6-4674-940B-60A4BE2E5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FD1FF-EF5A-4E37-BC3F-05EF09C12443}" type="datetime1">
              <a:rPr lang="de-DE" smtClean="0">
                <a:solidFill>
                  <a:prstClr val="white">
                    <a:lumMod val="75000"/>
                  </a:prstClr>
                </a:solidFill>
              </a:rPr>
              <a:pPr/>
              <a:t>29.04.2024</a:t>
            </a:fld>
            <a:endParaRPr lang="de-AT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1AE8A8E-8491-4652-B097-E927FA168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BF8A-CD34-4285-BE79-1C9AFD8738C3}" type="slidenum">
              <a:rPr lang="de-AT" smtClean="0">
                <a:solidFill>
                  <a:prstClr val="white">
                    <a:lumMod val="75000"/>
                  </a:prstClr>
                </a:solidFill>
              </a:rPr>
              <a:pPr/>
              <a:t>9</a:t>
            </a:fld>
            <a:endParaRPr lang="de-AT" dirty="0">
              <a:solidFill>
                <a:prstClr val="white">
                  <a:lumMod val="75000"/>
                </a:prstClr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F9F5FA7-4D04-4B13-AAF7-EA69CA93B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011" y="2132522"/>
            <a:ext cx="3145809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0968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688</Words>
  <Application>Microsoft Office PowerPoint</Application>
  <PresentationFormat>Breitbild</PresentationFormat>
  <Paragraphs>170</Paragraphs>
  <Slides>17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3" baseType="lpstr">
      <vt:lpstr>Arial</vt:lpstr>
      <vt:lpstr>Calibri</vt:lpstr>
      <vt:lpstr>Segoe UI</vt:lpstr>
      <vt:lpstr>Segoe UI Semibold</vt:lpstr>
      <vt:lpstr>Wingdings</vt:lpstr>
      <vt:lpstr>1_Office Theme</vt:lpstr>
      <vt:lpstr>PowerPoint-Präsentation</vt:lpstr>
      <vt:lpstr>PowerPoint-Präsentation</vt:lpstr>
      <vt:lpstr>Future challenges</vt:lpstr>
      <vt:lpstr>PowerPoint-Präsentation</vt:lpstr>
      <vt:lpstr>Political idea: </vt:lpstr>
      <vt:lpstr>Background information</vt:lpstr>
      <vt:lpstr>Challenge</vt:lpstr>
      <vt:lpstr>(worst) example 1st call</vt:lpstr>
      <vt:lpstr>Lessons learned 2nd call (actual one) 1</vt:lpstr>
      <vt:lpstr>Lessons learned 2nd call (actual one) 2</vt:lpstr>
      <vt:lpstr>Promotion</vt:lpstr>
      <vt:lpstr>Submissions since 2022</vt:lpstr>
      <vt:lpstr>FAQs</vt:lpstr>
      <vt:lpstr>Examples</vt:lpstr>
      <vt:lpstr>Plans, Ideas, ...</vt:lpstr>
      <vt:lpstr>   </vt:lpstr>
      <vt:lpstr>Activities.... besides funding desealing measures</vt:lpstr>
    </vt:vector>
  </TitlesOfParts>
  <Company>Land Oberösterreich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Bauer, Thomas</dc:creator>
  <cp:lastModifiedBy>Bauer, Thomas</cp:lastModifiedBy>
  <cp:revision>185</cp:revision>
  <dcterms:created xsi:type="dcterms:W3CDTF">2021-07-20T05:33:46Z</dcterms:created>
  <dcterms:modified xsi:type="dcterms:W3CDTF">2024-04-29T13:24:19Z</dcterms:modified>
</cp:coreProperties>
</file>