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284" r:id="rId2"/>
    <p:sldId id="290" r:id="rId3"/>
    <p:sldId id="291" r:id="rId4"/>
    <p:sldId id="292" r:id="rId5"/>
    <p:sldId id="288" r:id="rId6"/>
    <p:sldId id="293" r:id="rId7"/>
    <p:sldId id="301" r:id="rId8"/>
    <p:sldId id="317" r:id="rId9"/>
    <p:sldId id="305" r:id="rId10"/>
    <p:sldId id="302" r:id="rId11"/>
    <p:sldId id="303" r:id="rId12"/>
    <p:sldId id="315" r:id="rId13"/>
    <p:sldId id="310" r:id="rId14"/>
    <p:sldId id="304" r:id="rId15"/>
    <p:sldId id="345" r:id="rId16"/>
    <p:sldId id="299" r:id="rId17"/>
    <p:sldId id="330" r:id="rId18"/>
    <p:sldId id="316" r:id="rId19"/>
    <p:sldId id="318" r:id="rId20"/>
    <p:sldId id="346" r:id="rId21"/>
    <p:sldId id="348" r:id="rId22"/>
    <p:sldId id="347" r:id="rId23"/>
    <p:sldId id="366" r:id="rId24"/>
    <p:sldId id="349" r:id="rId25"/>
    <p:sldId id="326" r:id="rId26"/>
    <p:sldId id="320" r:id="rId27"/>
    <p:sldId id="298" r:id="rId28"/>
    <p:sldId id="364" r:id="rId29"/>
    <p:sldId id="340" r:id="rId30"/>
    <p:sldId id="368" r:id="rId31"/>
    <p:sldId id="342" r:id="rId32"/>
    <p:sldId id="355" r:id="rId33"/>
    <p:sldId id="358" r:id="rId34"/>
    <p:sldId id="363" r:id="rId35"/>
    <p:sldId id="356" r:id="rId36"/>
    <p:sldId id="329" r:id="rId37"/>
    <p:sldId id="353" r:id="rId38"/>
    <p:sldId id="361" r:id="rId39"/>
    <p:sldId id="360" r:id="rId40"/>
    <p:sldId id="351" r:id="rId41"/>
    <p:sldId id="331" r:id="rId42"/>
    <p:sldId id="339" r:id="rId43"/>
    <p:sldId id="365" r:id="rId44"/>
    <p:sldId id="370" r:id="rId45"/>
    <p:sldId id="332" r:id="rId46"/>
    <p:sldId id="333" r:id="rId47"/>
    <p:sldId id="334" r:id="rId48"/>
    <p:sldId id="337" r:id="rId49"/>
    <p:sldId id="338" r:id="rId50"/>
    <p:sldId id="322" r:id="rId51"/>
    <p:sldId id="371" r:id="rId52"/>
  </p:sldIdLst>
  <p:sldSz cx="9144000" cy="6858000" type="screen4x3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06AE098-9F96-461E-AFD4-A18E43C33737}">
          <p14:sldIdLst>
            <p14:sldId id="284"/>
            <p14:sldId id="290"/>
            <p14:sldId id="291"/>
            <p14:sldId id="292"/>
          </p14:sldIdLst>
        </p14:section>
        <p14:section name="Abschnitt ohne Titel" id="{EE735304-46E1-4DB5-B042-4F6256CDD3AD}">
          <p14:sldIdLst>
            <p14:sldId id="288"/>
            <p14:sldId id="293"/>
            <p14:sldId id="301"/>
            <p14:sldId id="317"/>
            <p14:sldId id="305"/>
            <p14:sldId id="302"/>
            <p14:sldId id="303"/>
            <p14:sldId id="315"/>
            <p14:sldId id="310"/>
            <p14:sldId id="304"/>
            <p14:sldId id="345"/>
            <p14:sldId id="299"/>
            <p14:sldId id="330"/>
            <p14:sldId id="316"/>
            <p14:sldId id="318"/>
            <p14:sldId id="346"/>
            <p14:sldId id="348"/>
            <p14:sldId id="347"/>
            <p14:sldId id="366"/>
            <p14:sldId id="349"/>
            <p14:sldId id="326"/>
            <p14:sldId id="320"/>
            <p14:sldId id="298"/>
            <p14:sldId id="364"/>
            <p14:sldId id="340"/>
            <p14:sldId id="368"/>
            <p14:sldId id="342"/>
            <p14:sldId id="355"/>
            <p14:sldId id="358"/>
            <p14:sldId id="363"/>
            <p14:sldId id="356"/>
            <p14:sldId id="329"/>
            <p14:sldId id="353"/>
            <p14:sldId id="361"/>
            <p14:sldId id="360"/>
            <p14:sldId id="351"/>
            <p14:sldId id="331"/>
            <p14:sldId id="339"/>
            <p14:sldId id="365"/>
            <p14:sldId id="370"/>
            <p14:sldId id="332"/>
            <p14:sldId id="333"/>
            <p14:sldId id="334"/>
            <p14:sldId id="337"/>
            <p14:sldId id="338"/>
            <p14:sldId id="322"/>
            <p14:sldId id="3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8776"/>
    <a:srgbClr val="F4C9B9"/>
    <a:srgbClr val="D0E5E9"/>
    <a:srgbClr val="ACCED5"/>
    <a:srgbClr val="FAE2D8"/>
    <a:srgbClr val="4E93A4"/>
    <a:srgbClr val="006B77"/>
    <a:srgbClr val="E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83315" autoAdjust="0"/>
  </p:normalViewPr>
  <p:slideViewPr>
    <p:cSldViewPr>
      <p:cViewPr>
        <p:scale>
          <a:sx n="95" d="100"/>
          <a:sy n="95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573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38" y="4744585"/>
            <a:ext cx="4981494" cy="441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74700"/>
            <a:ext cx="495935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091150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76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136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03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03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348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289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386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649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559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zum Ändern: Einfügen &gt;&gt;&gt; Kopf- und Fusszeile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581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3288" y="3086100"/>
            <a:ext cx="6992937" cy="1854200"/>
          </a:xfrm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46800" anchor="ctr"/>
          <a:lstStyle>
            <a:lvl1pPr marL="0">
              <a:defRPr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719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3288" y="1978025"/>
            <a:ext cx="6400800" cy="90011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rIns="91440" bIns="0" anchor="b"/>
          <a:lstStyle>
            <a:lvl1pPr marL="0" indent="0">
              <a:buFont typeface="Wingdings 2" pitchFamily="18" charset="2"/>
              <a:buNone/>
              <a:defRPr b="1"/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  <a:endParaRPr lang="de-CH" noProof="0" dirty="0" smtClean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00" y="450000"/>
            <a:ext cx="2458800" cy="5125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" y="1350000"/>
            <a:ext cx="8474400" cy="168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zum Ändern: Einfügen &gt;&gt;&gt; Kopf- und Fusszeile</a:t>
            </a:r>
            <a:endParaRPr lang="de-CH"/>
          </a:p>
        </p:txBody>
      </p:sp>
      <p:pic>
        <p:nvPicPr>
          <p:cNvPr id="5" name="Picture 5" descr="http://web7.www6.algo.at/assets/images/sonnenuntergang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EFE9D0"/>
              </a:clrFrom>
              <a:clrTo>
                <a:srgbClr val="EFE9D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9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zum Ändern: Einfügen &gt;&gt;&gt; Kopf- und Fusszeile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852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118365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zum Ändern: Einfügen &gt;&gt;&gt; Kopf- und Fusszeile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428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8" y="817563"/>
            <a:ext cx="88122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B5D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1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1800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1795463"/>
            <a:ext cx="7923212" cy="155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4075" y="6580188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762000">
              <a:defRPr sz="1000">
                <a:solidFill>
                  <a:srgbClr val="006D7E"/>
                </a:solidFill>
              </a:defRPr>
            </a:lvl1pPr>
          </a:lstStyle>
          <a:p>
            <a:r>
              <a:rPr lang="de-CH" dirty="0" smtClean="0"/>
              <a:t>zum Ändern: Einfügen &gt;&gt;&gt; Kopf- und Fusszeile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02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4" r:id="rId4"/>
    <p:sldLayoutId id="2147483657" r:id="rId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7969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marL="7969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7969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marL="7969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marL="7969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12541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17113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21685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2625725" algn="l" defTabSz="7620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536575" indent="-536575" algn="l" defTabSz="762000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E32523"/>
        </a:buClr>
        <a:buSzPct val="80000"/>
        <a:buFont typeface="Wingdings 2" pitchFamily="18" charset="2"/>
        <a:buChar char="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57188" algn="l" defTabSz="7620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2523"/>
        </a:buClr>
        <a:buSzPct val="9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2pPr>
      <a:lvl3pPr marL="1168400" indent="-271463" algn="l" defTabSz="76200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32523"/>
        </a:buClr>
        <a:buChar char="•"/>
        <a:defRPr sz="2000">
          <a:solidFill>
            <a:schemeClr val="tx1"/>
          </a:solidFill>
          <a:latin typeface="+mn-lt"/>
        </a:defRPr>
      </a:lvl3pPr>
      <a:lvl4pPr marL="1497150" indent="-285750" algn="l" defTabSz="762000" rtl="0" eaLnBrk="1" fontAlgn="base" hangingPunct="1">
        <a:spcBef>
          <a:spcPts val="600"/>
        </a:spcBef>
        <a:spcAft>
          <a:spcPct val="0"/>
        </a:spcAft>
        <a:buSzPct val="100000"/>
        <a:buChar char="–"/>
        <a:defRPr lang="de-DE" sz="1400" baseline="0" dirty="0" smtClean="0">
          <a:solidFill>
            <a:schemeClr val="tx1"/>
          </a:solidFill>
          <a:latin typeface="+mn-lt"/>
        </a:defRPr>
      </a:lvl4pPr>
      <a:lvl5pPr marL="1749150" indent="-285750" algn="l" defTabSz="762000" rtl="0" eaLnBrk="1" fontAlgn="base" hangingPunct="1">
        <a:spcBef>
          <a:spcPts val="600"/>
        </a:spcBef>
        <a:spcAft>
          <a:spcPct val="0"/>
        </a:spcAft>
        <a:buSzPct val="100000"/>
        <a:buChar char="•"/>
        <a:defRPr lang="de-DE" sz="1400" dirty="0" smtClean="0">
          <a:solidFill>
            <a:schemeClr val="tx1"/>
          </a:solidFill>
          <a:latin typeface="+mn-lt"/>
        </a:defRPr>
      </a:lvl5pPr>
      <a:lvl6pPr marL="3063875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6pPr>
      <a:lvl7pPr marL="3521075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7pPr>
      <a:lvl8pPr marL="3978275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8pPr>
      <a:lvl9pPr marL="4435475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3461" y="3501008"/>
            <a:ext cx="6992937" cy="910827"/>
          </a:xfrm>
        </p:spPr>
        <p:txBody>
          <a:bodyPr/>
          <a:lstStyle/>
          <a:p>
            <a:r>
              <a:rPr lang="de-CH" dirty="0" smtClean="0"/>
              <a:t>Was bewegt uns zu umweltfreundlichem Handeln?</a:t>
            </a:r>
            <a:endParaRPr lang="de-CH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3288" y="2191018"/>
            <a:ext cx="6400800" cy="66172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de-CH" sz="2000" b="0" dirty="0" smtClean="0"/>
              <a:t>Handle für den Wandel! </a:t>
            </a:r>
            <a:endParaRPr lang="de-CH" sz="2000" b="0" dirty="0"/>
          </a:p>
          <a:p>
            <a:pPr>
              <a:spcBef>
                <a:spcPct val="0"/>
              </a:spcBef>
            </a:pPr>
            <a:r>
              <a:rPr lang="de-CH" sz="2000" b="0" dirty="0" smtClean="0"/>
              <a:t>CIPRA-Jahresfachtagung 2015</a:t>
            </a:r>
            <a:endParaRPr lang="de-CH" sz="2000" b="0" dirty="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03288" y="5113338"/>
            <a:ext cx="66436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3252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sz="2000" b="1" dirty="0" smtClean="0">
                <a:latin typeface="Arial" charset="0"/>
              </a:rPr>
              <a:t>Annette Jenny</a:t>
            </a:r>
          </a:p>
          <a:p>
            <a:r>
              <a:rPr lang="de-CH" sz="2000" dirty="0" smtClean="0">
                <a:latin typeface="Arial" charset="0"/>
              </a:rPr>
              <a:t>Senior Projektleiterin, Verwaltungsrätin</a:t>
            </a:r>
            <a:endParaRPr lang="de-CH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gesellschaftlich</a:t>
            </a:r>
            <a:endParaRPr lang="de-CH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700808"/>
            <a:ext cx="7848872" cy="1491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488" bIns="44450" numCol="1" anchor="t" anchorCtr="0" compatLnSpc="1">
            <a:prstTxWarp prst="textNoShape">
              <a:avLst/>
            </a:prstTxWarp>
            <a:spAutoFit/>
          </a:bodyPr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40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1692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sz="1800" b="1" dirty="0" smtClean="0"/>
              <a:t>Entwicklung und Ausbreitung eines wachstumsbasierten Wirtschaftsmodells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ermöglicht durch die globale Nutzung von Ressourcen (insb. fossile Energien)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ermöglicht durch eine Kombination weiterer Faktoren (globale Arbeitsteilung, technologische Innovation, Transportsysteme etc.)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3501008"/>
            <a:ext cx="7848872" cy="1460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488" bIns="44450" numCol="1" anchor="t" anchorCtr="0" compatLnSpc="1">
            <a:prstTxWarp prst="textNoShape">
              <a:avLst/>
            </a:prstTxWarp>
            <a:spAutoFit/>
          </a:bodyPr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40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1692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sz="1800" b="1" dirty="0" smtClean="0"/>
              <a:t>Entwicklung und Ausbreitung von Konsumgesellschaften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Zunehmende Verfügbarkeit von Gütern und Dienstleistungen in grossen Teilen der Bevölkerung und besserer Zugang zu Konsum.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Kommunikationssysteme (Werbung, Marketing), welche Produkte und Dienstleistungen mit Bedeutungen versehen. </a:t>
            </a:r>
          </a:p>
        </p:txBody>
      </p:sp>
      <p:sp>
        <p:nvSpPr>
          <p:cNvPr id="6" name="Rechteck 5"/>
          <p:cNvSpPr/>
          <p:nvPr/>
        </p:nvSpPr>
        <p:spPr>
          <a:xfrm>
            <a:off x="899592" y="5949280"/>
            <a:ext cx="22172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smtClean="0"/>
              <a:t>Jackson (2011), </a:t>
            </a:r>
            <a:r>
              <a:rPr lang="de-CH" sz="1000" i="1" dirty="0" err="1" smtClean="0"/>
              <a:t>Stengel</a:t>
            </a:r>
            <a:r>
              <a:rPr lang="de-CH" sz="1000" i="1" dirty="0"/>
              <a:t> </a:t>
            </a:r>
            <a:r>
              <a:rPr lang="de-CH" sz="1000" i="1" dirty="0" smtClean="0"/>
              <a:t>(2011)</a:t>
            </a:r>
            <a:endParaRPr lang="de-CH" sz="10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32216" r="42118" b="21710"/>
          <a:stretch/>
        </p:blipFill>
        <p:spPr bwMode="auto">
          <a:xfrm>
            <a:off x="7063162" y="142199"/>
            <a:ext cx="1641894" cy="15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873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kulturell</a:t>
            </a:r>
            <a:endParaRPr lang="de-CH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982" y="1758342"/>
            <a:ext cx="6341085" cy="1368323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de-CH" sz="1800" b="1" dirty="0" smtClean="0"/>
              <a:t>Stärkung materialistischer Werte</a:t>
            </a:r>
          </a:p>
          <a:p>
            <a:r>
              <a:rPr lang="de-CH" sz="1600" dirty="0" smtClean="0"/>
              <a:t>Vermittlung von Botschaften, dass Erfolg und Glück in materiellen Dingen, Status und Reichtum zu finden ist</a:t>
            </a:r>
          </a:p>
          <a:p>
            <a:pPr marL="0" indent="0">
              <a:buSzPct val="90000"/>
              <a:buNone/>
            </a:pPr>
            <a:endParaRPr lang="de-CH" sz="16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30201" y="3627353"/>
            <a:ext cx="6408712" cy="9682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488" bIns="44450" numCol="1" anchor="t" anchorCtr="0" compatLnSpc="1">
            <a:prstTxWarp prst="textNoShape">
              <a:avLst/>
            </a:prstTxWarp>
            <a:spAutoFit/>
          </a:bodyPr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40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1692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sz="1800" b="1" dirty="0" smtClean="0"/>
              <a:t>Etablierung mentaler Infrastrukturen («Mentalität»)</a:t>
            </a:r>
          </a:p>
          <a:p>
            <a:r>
              <a:rPr lang="de-CH" sz="1600" dirty="0" smtClean="0"/>
              <a:t>Konzepte von Wachstum, Mobilität, Fortschritt etc. prägen unsere mentalen Infrastrukturen</a:t>
            </a:r>
          </a:p>
        </p:txBody>
      </p:sp>
      <p:pic>
        <p:nvPicPr>
          <p:cNvPr id="4100" name="Picture 4" descr="http://www.mode-manfred.de/wp-content/uploads/2012/01/Unbenann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28" y="2175863"/>
            <a:ext cx="2012960" cy="864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umbs.dreamstime.com/x/pers%C3%B6nliches-wachstum-26336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98644"/>
            <a:ext cx="152167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930201" y="4940936"/>
            <a:ext cx="30203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err="1" smtClean="0"/>
              <a:t>Kasser</a:t>
            </a:r>
            <a:r>
              <a:rPr lang="de-CH" sz="1000" i="1" dirty="0" smtClean="0"/>
              <a:t> (2002), </a:t>
            </a:r>
            <a:r>
              <a:rPr lang="de-CH" sz="1000" i="1" dirty="0" err="1" smtClean="0"/>
              <a:t>Stengel</a:t>
            </a:r>
            <a:r>
              <a:rPr lang="de-CH" sz="1000" i="1" dirty="0" smtClean="0"/>
              <a:t> (2011), </a:t>
            </a:r>
            <a:r>
              <a:rPr lang="de-CH" sz="1000" i="1" dirty="0" err="1" smtClean="0"/>
              <a:t>Welzer</a:t>
            </a:r>
            <a:r>
              <a:rPr lang="de-CH" sz="1000" i="1" dirty="0" smtClean="0"/>
              <a:t> (2013)</a:t>
            </a:r>
            <a:endParaRPr lang="de-CH" sz="1000" i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32216" r="42118" b="21710"/>
          <a:stretch/>
        </p:blipFill>
        <p:spPr bwMode="auto">
          <a:xfrm>
            <a:off x="7092280" y="199733"/>
            <a:ext cx="1641894" cy="15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nimBg="1"/>
      <p:bldP spid="1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sozial</a:t>
            </a:r>
            <a:endParaRPr lang="de-CH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899592" y="3861048"/>
            <a:ext cx="8136904" cy="3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488" bIns="44450" numCol="1" anchor="t" anchorCtr="0" compatLnSpc="1">
            <a:prstTxWarp prst="textNoShape">
              <a:avLst/>
            </a:prstTxWarp>
            <a:spAutoFit/>
          </a:bodyPr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40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1692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800" b="1" dirty="0" smtClean="0"/>
              <a:t>Ermöglichung soziale und sexuelle Positionierung </a:t>
            </a:r>
            <a:endParaRPr lang="de-CH" sz="1800" b="1" dirty="0"/>
          </a:p>
        </p:txBody>
      </p:sp>
      <p:pic>
        <p:nvPicPr>
          <p:cNvPr id="3080" name="Picture 8" descr="http://polpix.sueddeutsche.com/polopoly_fs/1.150018.1358155483!/httpImage/image.jpg_gen/derivatives/900x6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2" y="4296038"/>
            <a:ext cx="1152756" cy="8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bilder.desired.de/b/62/10/24/06/id_62102406/465/tid_da/marc-jaco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57" y="4296038"/>
            <a:ext cx="1656184" cy="9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899592" y="5703059"/>
            <a:ext cx="31101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err="1" smtClean="0"/>
              <a:t>Csikszentmihaly</a:t>
            </a:r>
            <a:r>
              <a:rPr lang="de-CH" sz="1000" i="1" dirty="0" smtClean="0"/>
              <a:t> (2000), Falk &amp; </a:t>
            </a:r>
            <a:r>
              <a:rPr lang="de-CH" sz="1000" i="1" dirty="0" err="1" smtClean="0"/>
              <a:t>Campell</a:t>
            </a:r>
            <a:r>
              <a:rPr lang="de-CH" sz="1000" i="1" dirty="0" smtClean="0"/>
              <a:t> (1997)</a:t>
            </a:r>
            <a:endParaRPr lang="de-CH" sz="10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99592" y="1772816"/>
            <a:ext cx="6305622" cy="9682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488" bIns="44450" numCol="1" anchor="t" anchorCtr="0" compatLnSpc="1">
            <a:prstTxWarp prst="textNoShape">
              <a:avLst/>
            </a:prstTxWarp>
            <a:spAutoFit/>
          </a:bodyPr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40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1692000" indent="-22860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sz="1800" b="1" dirty="0" smtClean="0"/>
              <a:t>Ausdifferenzierung von Konsummotiven und -funktionen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Konstruktion und Kommunikation der eigenen Identität </a:t>
            </a:r>
          </a:p>
          <a:p>
            <a:pPr>
              <a:spcBef>
                <a:spcPts val="600"/>
              </a:spcBef>
            </a:pPr>
            <a:r>
              <a:rPr lang="de-CH" sz="1600" dirty="0" smtClean="0"/>
              <a:t>Integration und Distinktion</a:t>
            </a:r>
          </a:p>
        </p:txBody>
      </p:sp>
      <p:pic>
        <p:nvPicPr>
          <p:cNvPr id="16" name="Picture 2" descr="http://i1087.photobucket.com/albums/j465/vlamp75/mediamediad2bf906b-f2fa-4fdc-877d-729b0802a34cnormaliz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03" y="2492896"/>
            <a:ext cx="1455701" cy="9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everyday-feng-shui.de/feng-shui-news/wp-content/uploads/2012/03/apple-produkt-desig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296039"/>
            <a:ext cx="1440159" cy="9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lanung-analyse.de/news/studien/pages/protected/pics/3273-or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68446"/>
            <a:ext cx="1708244" cy="9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3184" r="42633" b="21291"/>
          <a:stretch/>
        </p:blipFill>
        <p:spPr bwMode="auto">
          <a:xfrm>
            <a:off x="7092280" y="116632"/>
            <a:ext cx="1630124" cy="15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89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individuell 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99592" y="1700809"/>
            <a:ext cx="7920880" cy="321883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 smtClean="0"/>
              <a:t>Befriedigung physiologischer und psychologischer Bedürfnisse</a:t>
            </a:r>
            <a:endParaRPr lang="de-CH" sz="1800" b="1" dirty="0"/>
          </a:p>
        </p:txBody>
      </p:sp>
      <p:pic>
        <p:nvPicPr>
          <p:cNvPr id="3074" name="Picture 2" descr="http://www.architektur-stauffer-ag.ch/aktuelle_objekte/Objekte/033_ackerweg/bilder/westseit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43" y="2714739"/>
            <a:ext cx="1778565" cy="12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ashionhousebystu.com/wp-content/uploads/2014/03/66388863_groupgett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81" y="2731422"/>
            <a:ext cx="2008223" cy="11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2262719"/>
            <a:ext cx="2016224" cy="2160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400" dirty="0" smtClean="0">
                <a:latin typeface="+mj-lt"/>
              </a:rPr>
              <a:t>Schutz</a:t>
            </a:r>
          </a:p>
          <a:p>
            <a:pPr algn="ctr"/>
            <a:r>
              <a:rPr lang="de-CH" sz="1400" dirty="0" smtClean="0">
                <a:latin typeface="+mj-lt"/>
              </a:rPr>
              <a:t>Sicherheit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15816" y="2262719"/>
            <a:ext cx="3024336" cy="2880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400" dirty="0" smtClean="0">
                <a:latin typeface="+mj-lt"/>
              </a:rPr>
              <a:t>Zugehörigkeit</a:t>
            </a:r>
          </a:p>
          <a:p>
            <a:pPr algn="ctr"/>
            <a:r>
              <a:rPr lang="de-CH" sz="1400" dirty="0" smtClean="0">
                <a:latin typeface="+mj-lt"/>
              </a:rPr>
              <a:t>Vermeidung Langweile</a:t>
            </a:r>
          </a:p>
        </p:txBody>
      </p:sp>
      <p:pic>
        <p:nvPicPr>
          <p:cNvPr id="3078" name="Picture 6" descr="http://www.bildungsdoc.de/img/content/infos/backpacker-rund-um-den-globu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"/>
          <a:stretch/>
        </p:blipFill>
        <p:spPr bwMode="auto">
          <a:xfrm>
            <a:off x="6277618" y="2695419"/>
            <a:ext cx="1894782" cy="11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679582" y="2262719"/>
            <a:ext cx="3024336" cy="2880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400" dirty="0" smtClean="0">
                <a:latin typeface="+mj-lt"/>
              </a:rPr>
              <a:t>Identität</a:t>
            </a:r>
          </a:p>
          <a:p>
            <a:pPr algn="ctr"/>
            <a:r>
              <a:rPr lang="de-CH" sz="1400" dirty="0" smtClean="0">
                <a:latin typeface="+mj-lt"/>
              </a:rPr>
              <a:t>Selbstverwirklichung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899592" y="6135107"/>
            <a:ext cx="31101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err="1" smtClean="0"/>
              <a:t>Csikszentmihaly</a:t>
            </a:r>
            <a:r>
              <a:rPr lang="de-CH" sz="1000" i="1" dirty="0" smtClean="0"/>
              <a:t> (2000), Falk &amp; </a:t>
            </a:r>
            <a:r>
              <a:rPr lang="de-CH" sz="1000" i="1" dirty="0" err="1" smtClean="0"/>
              <a:t>Campell</a:t>
            </a:r>
            <a:r>
              <a:rPr lang="de-CH" sz="1000" i="1" dirty="0" smtClean="0"/>
              <a:t> (1997)</a:t>
            </a:r>
            <a:endParaRPr lang="de-CH" sz="1000" i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t="32944" r="42934" b="21505"/>
          <a:stretch/>
        </p:blipFill>
        <p:spPr bwMode="auto">
          <a:xfrm>
            <a:off x="7092280" y="116632"/>
            <a:ext cx="141799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5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individuell </a:t>
            </a:r>
            <a:endParaRPr lang="de-CH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23868" r="61885" b="41950"/>
          <a:stretch/>
        </p:blipFill>
        <p:spPr bwMode="auto">
          <a:xfrm>
            <a:off x="5436096" y="1772816"/>
            <a:ext cx="3123347" cy="223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68403" y="1844824"/>
            <a:ext cx="4927733" cy="3184205"/>
          </a:xfrm>
        </p:spPr>
        <p:txBody>
          <a:bodyPr/>
          <a:lstStyle/>
          <a:p>
            <a:r>
              <a:rPr lang="de-CH" sz="2200" dirty="0" smtClean="0"/>
              <a:t>Gewöhnung (Adaptation) an Konsumniveaus</a:t>
            </a:r>
          </a:p>
          <a:p>
            <a:r>
              <a:rPr lang="de-CH" sz="2200" dirty="0" smtClean="0"/>
              <a:t>Soziale Vergleichsprozesse</a:t>
            </a:r>
          </a:p>
          <a:p>
            <a:r>
              <a:rPr lang="de-CH" sz="2200" dirty="0" smtClean="0"/>
              <a:t>Anspruchssteigerungen </a:t>
            </a:r>
          </a:p>
          <a:p>
            <a:pPr marL="0" indent="0">
              <a:buNone/>
            </a:pPr>
            <a:endParaRPr lang="de-CH" sz="2200" dirty="0" smtClean="0"/>
          </a:p>
          <a:p>
            <a:pPr marL="0" indent="0">
              <a:buNone/>
            </a:pPr>
            <a:endParaRPr lang="de-CH" sz="2200" dirty="0" smtClean="0"/>
          </a:p>
          <a:p>
            <a:pPr>
              <a:buSzPct val="90000"/>
              <a:buFont typeface="Wingdings"/>
              <a:buChar char="è"/>
            </a:pPr>
            <a:r>
              <a:rPr lang="de-CH" sz="2200" dirty="0" smtClean="0"/>
              <a:t>«Tretmühlen des Glücks»</a:t>
            </a:r>
          </a:p>
        </p:txBody>
      </p:sp>
      <p:sp>
        <p:nvSpPr>
          <p:cNvPr id="2" name="Rechteck 1"/>
          <p:cNvSpPr/>
          <p:nvPr/>
        </p:nvSpPr>
        <p:spPr>
          <a:xfrm>
            <a:off x="899592" y="5824221"/>
            <a:ext cx="2311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err="1" smtClean="0"/>
              <a:t>Binswanger</a:t>
            </a:r>
            <a:r>
              <a:rPr lang="de-CH" sz="1000" i="1" dirty="0" smtClean="0"/>
              <a:t> (2006), Frank (2007</a:t>
            </a:r>
            <a:r>
              <a:rPr lang="de-CH" sz="1000" i="1" dirty="0"/>
              <a:t>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t="32944" r="42934" b="21505"/>
          <a:stretch/>
        </p:blipFill>
        <p:spPr bwMode="auto">
          <a:xfrm>
            <a:off x="7092280" y="116632"/>
            <a:ext cx="141799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033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683568" y="1772816"/>
            <a:ext cx="7923212" cy="2630207"/>
          </a:xfrm>
          <a:prstGeom prst="rect">
            <a:avLst/>
          </a:prstGeom>
          <a:solidFill>
            <a:srgbClr val="E58776"/>
          </a:solidFill>
        </p:spPr>
        <p:txBody>
          <a:bodyPr/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97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lang="de-DE" sz="1400" baseline="0" dirty="0" smtClean="0">
                <a:solidFill>
                  <a:schemeClr val="tx1"/>
                </a:solidFill>
                <a:latin typeface="+mn-lt"/>
              </a:defRPr>
            </a:lvl4pPr>
            <a:lvl5pPr marL="1749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lang="de-DE" sz="1400" dirty="0" smtClean="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kern="0" dirty="0" smtClean="0"/>
              <a:t>Unsere massiven Konsumsteigerungen in den letzten Jahrzehnten sind nicht die Folge eines «masslosen Menschen», sondern die Folge einer Konsum-gesellschaft, welche vielfältige Möglichkeiten der Bedürfnisbefriedigung erlaubt, materialistische Werte verstärkt, uns mental prägt und psychologische Aufwärtsspiralen begünstigt. 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263720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48064" y="1556792"/>
            <a:ext cx="2664296" cy="9361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de-CH" sz="1600" dirty="0" smtClean="0">
              <a:latin typeface="Arial Narrow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50130" y="461506"/>
            <a:ext cx="8812212" cy="879262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Spezifische Einflussfaktoren auf unser Umweltverhalten</a:t>
            </a:r>
            <a:endParaRPr lang="de-CH" kern="0" dirty="0"/>
          </a:p>
        </p:txBody>
      </p:sp>
      <p:sp>
        <p:nvSpPr>
          <p:cNvPr id="10" name="Ellipse 9"/>
          <p:cNvSpPr/>
          <p:nvPr/>
        </p:nvSpPr>
        <p:spPr bwMode="auto">
          <a:xfrm>
            <a:off x="251520" y="1628800"/>
            <a:ext cx="4104456" cy="4032448"/>
          </a:xfrm>
          <a:prstGeom prst="ellipse">
            <a:avLst/>
          </a:prstGeom>
          <a:solidFill>
            <a:srgbClr val="BDD9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Kultur und Gesellschaft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801524" y="2608890"/>
            <a:ext cx="2952328" cy="2808312"/>
          </a:xfrm>
          <a:prstGeom prst="ellipse">
            <a:avLst/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Soziale Umwelt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483558" y="3580998"/>
            <a:ext cx="1674186" cy="1656184"/>
          </a:xfrm>
          <a:prstGeom prst="ellipse">
            <a:avLst/>
          </a:prstGeom>
          <a:solidFill>
            <a:srgbClr val="4E93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907704" y="4445094"/>
            <a:ext cx="936104" cy="648072"/>
          </a:xfrm>
          <a:prstGeom prst="ellipse">
            <a:avLst/>
          </a:prstGeom>
          <a:solidFill>
            <a:srgbClr val="006B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Umwelt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verhalten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43708" y="4013046"/>
            <a:ext cx="864096" cy="2880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600" dirty="0" smtClean="0">
                <a:latin typeface="Arial Narrow" pitchFamily="34" charset="0"/>
              </a:rPr>
              <a:t>Mensch</a:t>
            </a:r>
          </a:p>
        </p:txBody>
      </p:sp>
      <p:cxnSp>
        <p:nvCxnSpPr>
          <p:cNvPr id="16" name="Gerade Verbindung mit Pfeil 15"/>
          <p:cNvCxnSpPr>
            <a:stCxn id="13" idx="7"/>
          </p:cNvCxnSpPr>
          <p:nvPr/>
        </p:nvCxnSpPr>
        <p:spPr bwMode="auto">
          <a:xfrm flipV="1">
            <a:off x="2706719" y="2492896"/>
            <a:ext cx="3377449" cy="2047106"/>
          </a:xfrm>
          <a:prstGeom prst="straightConnector1">
            <a:avLst/>
          </a:prstGeom>
          <a:solidFill>
            <a:srgbClr val="9BC2C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>
            <a:stCxn id="13" idx="6"/>
          </p:cNvCxnSpPr>
          <p:nvPr/>
        </p:nvCxnSpPr>
        <p:spPr bwMode="auto">
          <a:xfrm flipV="1">
            <a:off x="2843808" y="3775030"/>
            <a:ext cx="3024336" cy="994100"/>
          </a:xfrm>
          <a:prstGeom prst="straightConnector1">
            <a:avLst/>
          </a:prstGeom>
          <a:solidFill>
            <a:srgbClr val="9BC2C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66" name="Picture 2" descr="http://www.franzschneck.de/Fahrr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1330"/>
            <a:ext cx="1061539" cy="7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ages.gofreedownload.net/black-sedan-car-clip-art-8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05" y="1831913"/>
            <a:ext cx="1642895" cy="5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6787561" y="1482035"/>
            <a:ext cx="792088" cy="293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600" dirty="0" smtClean="0">
                <a:latin typeface="Arial Narrow" pitchFamily="34" charset="0"/>
              </a:rPr>
              <a:t>oder</a:t>
            </a:r>
          </a:p>
        </p:txBody>
      </p:sp>
      <p:pic>
        <p:nvPicPr>
          <p:cNvPr id="11270" name="Picture 6" descr="http://images.clipartlogo.com/files/images/36/369464/pork-chops-clip-art_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214472"/>
            <a:ext cx="775401" cy="8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ache1.asset-cache.net/xc/186910681.jpg?v=2&amp;c=IWSAsset&amp;k=2&amp;d=eEePTW_wLBzQhRV1Vg1EURxJ_fm9yHhreoxr5xFfw1XtfoTsACxeum-JTGhTvTv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05" y="3181230"/>
            <a:ext cx="834138" cy="8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6543917" y="2943267"/>
            <a:ext cx="792088" cy="293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600" dirty="0" smtClean="0">
                <a:latin typeface="Arial Narrow" pitchFamily="34" charset="0"/>
              </a:rPr>
              <a:t>oder</a:t>
            </a:r>
          </a:p>
        </p:txBody>
      </p:sp>
      <p:cxnSp>
        <p:nvCxnSpPr>
          <p:cNvPr id="27" name="Gerade Verbindung mit Pfeil 26"/>
          <p:cNvCxnSpPr>
            <a:stCxn id="13" idx="5"/>
          </p:cNvCxnSpPr>
          <p:nvPr/>
        </p:nvCxnSpPr>
        <p:spPr bwMode="auto">
          <a:xfrm flipV="1">
            <a:off x="2706719" y="4958568"/>
            <a:ext cx="2945401" cy="39690"/>
          </a:xfrm>
          <a:prstGeom prst="straightConnector1">
            <a:avLst/>
          </a:prstGeom>
          <a:solidFill>
            <a:srgbClr val="9BC2C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29"/>
          <p:cNvSpPr txBox="1"/>
          <p:nvPr/>
        </p:nvSpPr>
        <p:spPr>
          <a:xfrm>
            <a:off x="6543917" y="4430264"/>
            <a:ext cx="792088" cy="293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600" dirty="0" smtClean="0">
                <a:latin typeface="Arial Narrow" pitchFamily="34" charset="0"/>
              </a:rPr>
              <a:t>oder</a:t>
            </a:r>
          </a:p>
        </p:txBody>
      </p:sp>
      <p:pic>
        <p:nvPicPr>
          <p:cNvPr id="11276" name="Picture 12" descr="http://www.reise-urlaub-abenteuer.info/ms-admin/images/1044/widgets/image-pistenregel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0808" r="41869" b="13698"/>
          <a:stretch/>
        </p:blipFill>
        <p:spPr bwMode="auto">
          <a:xfrm>
            <a:off x="5740433" y="4542398"/>
            <a:ext cx="975502" cy="9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epaysdh.perso.neuf.fr/images/horspistetitr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1" b="6694"/>
          <a:stretch/>
        </p:blipFill>
        <p:spPr bwMode="auto">
          <a:xfrm>
            <a:off x="7336005" y="4542398"/>
            <a:ext cx="1052870" cy="9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6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821049"/>
            <a:ext cx="8812212" cy="626751"/>
          </a:xfrm>
        </p:spPr>
        <p:txBody>
          <a:bodyPr/>
          <a:lstStyle/>
          <a:p>
            <a:r>
              <a:rPr lang="de-CH" sz="2600" dirty="0" smtClean="0"/>
              <a:t>Warum tun wir etwas und nicht das andere?</a:t>
            </a:r>
            <a:endParaRPr lang="de-CH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798937"/>
          </a:xfrm>
        </p:spPr>
        <p:txBody>
          <a:bodyPr/>
          <a:lstStyle/>
          <a:p>
            <a:r>
              <a:rPr lang="de-CH" dirty="0" smtClean="0"/>
              <a:t>Handlungsvoraussetzungen verstehen</a:t>
            </a:r>
          </a:p>
          <a:p>
            <a:pPr lvl="1">
              <a:buFont typeface="Wingdings"/>
              <a:buChar char="è"/>
            </a:pPr>
            <a:r>
              <a:rPr lang="de-CH" dirty="0" smtClean="0">
                <a:solidFill>
                  <a:srgbClr val="E58776"/>
                </a:solidFill>
              </a:rPr>
              <a:t>Handlungsmodelle</a:t>
            </a:r>
          </a:p>
        </p:txBody>
      </p:sp>
    </p:spTree>
    <p:extLst>
      <p:ext uri="{BB962C8B-B14F-4D97-AF65-F5344CB8AC3E}">
        <p14:creationId xmlns:p14="http://schemas.microsoft.com/office/powerpoint/2010/main" val="208488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1983876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Theorie des geplanten Verhaltens</a:t>
            </a:r>
          </a:p>
          <a:p>
            <a:pPr marL="0" indent="0">
              <a:buNone/>
            </a:pPr>
            <a:r>
              <a:rPr lang="de-CH" dirty="0" smtClean="0"/>
              <a:t>Norm-</a:t>
            </a:r>
            <a:r>
              <a:rPr lang="de-CH" dirty="0" err="1" smtClean="0"/>
              <a:t>Aktivations</a:t>
            </a:r>
            <a:r>
              <a:rPr lang="de-CH" dirty="0" smtClean="0"/>
              <a:t>-Theorie</a:t>
            </a:r>
          </a:p>
          <a:p>
            <a:pPr marL="0" indent="0">
              <a:buNone/>
            </a:pPr>
            <a:r>
              <a:rPr lang="de-CH" dirty="0" smtClean="0"/>
              <a:t>Soziale Dilemma Theorie</a:t>
            </a:r>
          </a:p>
          <a:p>
            <a:pPr marL="0" indent="0">
              <a:buNone/>
            </a:pPr>
            <a:r>
              <a:rPr lang="de-CH" dirty="0" smtClean="0"/>
              <a:t>…..</a:t>
            </a:r>
            <a:endParaRPr lang="de-CH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4288" y="790271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Valide psychologische Theorien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224976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Wollen – Können </a:t>
            </a:r>
            <a:r>
              <a:rPr lang="de-CH" dirty="0"/>
              <a:t>– </a:t>
            </a:r>
            <a:r>
              <a:rPr lang="de-CH" dirty="0" smtClean="0"/>
              <a:t>Tun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979712" y="1956600"/>
            <a:ext cx="6984776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167879" y="1804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0664" y="2337996"/>
            <a:ext cx="136394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1" indent="1588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2400" b="1" kern="0" dirty="0" smtClean="0">
                <a:latin typeface="Arial"/>
                <a:cs typeface="Arial"/>
              </a:rPr>
              <a:t>Wollen</a:t>
            </a:r>
            <a:endParaRPr kumimoji="0" lang="de-CH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12451" y="2337996"/>
            <a:ext cx="15240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6075" marR="0" lvl="1" indent="-344488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2400" b="1" kern="0" dirty="0" smtClean="0">
                <a:latin typeface="Arial"/>
                <a:cs typeface="Arial"/>
              </a:rPr>
              <a:t>Können</a:t>
            </a:r>
            <a:endParaRPr kumimoji="0" lang="de-CH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45054" y="2318455"/>
            <a:ext cx="762000" cy="373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6075" marR="0" lvl="1" indent="-344488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2400" b="1" kern="0" noProof="0" dirty="0" smtClean="0">
                <a:latin typeface="Arial"/>
                <a:cs typeface="Arial"/>
              </a:rPr>
              <a:t>Tun</a:t>
            </a:r>
            <a:endParaRPr kumimoji="0" lang="de-CH" sz="24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Pfeil nach rechts 8"/>
          <p:cNvSpPr/>
          <p:nvPr/>
        </p:nvSpPr>
        <p:spPr bwMode="auto">
          <a:xfrm>
            <a:off x="4494410" y="2337996"/>
            <a:ext cx="653654" cy="3810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effectLst/>
              <a:latin typeface="Arial" pitchFamily="-110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6968635" y="2337996"/>
            <a:ext cx="653654" cy="38100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>
              <a:ln>
                <a:noFill/>
              </a:ln>
              <a:effectLst/>
              <a:latin typeface="Arial" pitchFamily="-110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10408" y="3027784"/>
            <a:ext cx="37338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6075" marR="0" lvl="1" indent="-3444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2000" kern="0" dirty="0" smtClean="0">
                <a:latin typeface="Arial"/>
                <a:cs typeface="Arial"/>
              </a:rPr>
              <a:t>Egoistisches Motiv</a:t>
            </a:r>
            <a:endParaRPr kumimoji="0" lang="de-CH" sz="20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10408" y="3445920"/>
            <a:ext cx="37338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6075" marR="0" lvl="1" indent="-3444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2000" kern="0" dirty="0" smtClean="0">
                <a:latin typeface="Arial"/>
                <a:cs typeface="Arial"/>
              </a:rPr>
              <a:t>Soziales Motiv</a:t>
            </a:r>
            <a:endParaRPr kumimoji="0" lang="de-CH" sz="20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10408" y="3864056"/>
            <a:ext cx="37338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6075" marR="0" lvl="1" indent="-3444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CH" sz="2000" kern="0" dirty="0" smtClean="0">
                <a:latin typeface="Arial"/>
                <a:cs typeface="Arial"/>
              </a:rPr>
              <a:t>Moralisches Motiv</a:t>
            </a:r>
            <a:endParaRPr kumimoji="0" lang="de-CH" sz="20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83754" y="1728000"/>
            <a:ext cx="174017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sz="2000" b="1" kern="0" dirty="0">
                <a:latin typeface="+mj-lt"/>
                <a:ea typeface="+mj-ea"/>
                <a:cs typeface="+mj-cs"/>
              </a:rPr>
              <a:t>Individuum</a:t>
            </a:r>
            <a:endParaRPr lang="de-DE" sz="2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23303" y="2993653"/>
            <a:ext cx="37338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6075" marR="0" lvl="1" indent="-344488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CH" sz="2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hteckige Legende 15"/>
          <p:cNvSpPr/>
          <p:nvPr/>
        </p:nvSpPr>
        <p:spPr bwMode="auto">
          <a:xfrm>
            <a:off x="5148064" y="3012230"/>
            <a:ext cx="1656995" cy="567117"/>
          </a:xfrm>
          <a:prstGeom prst="wedgeRectCallout">
            <a:avLst>
              <a:gd name="adj1" fmla="val 18721"/>
              <a:gd name="adj2" fmla="val -92814"/>
            </a:avLst>
          </a:prstGeom>
          <a:solidFill>
            <a:srgbClr val="F6D7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1" dirty="0" smtClean="0">
                <a:latin typeface="Arial Narrow" pitchFamily="34" charset="0"/>
              </a:rPr>
              <a:t>Ist es möglich?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Kann</a:t>
            </a:r>
            <a:r>
              <a:rPr kumimoji="0" lang="de-CH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ich das?</a:t>
            </a:r>
            <a:endParaRPr kumimoji="0" lang="de-CH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Rechteckige Legende 16"/>
          <p:cNvSpPr/>
          <p:nvPr/>
        </p:nvSpPr>
        <p:spPr bwMode="auto">
          <a:xfrm>
            <a:off x="7332810" y="3011883"/>
            <a:ext cx="1491797" cy="567464"/>
          </a:xfrm>
          <a:prstGeom prst="wedgeRectCallout">
            <a:avLst>
              <a:gd name="adj1" fmla="val 12526"/>
              <a:gd name="adj2" fmla="val -94066"/>
            </a:avLst>
          </a:prstGeom>
          <a:solidFill>
            <a:srgbClr val="F6D7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1" dirty="0" smtClean="0">
                <a:latin typeface="Arial Narrow" pitchFamily="34" charset="0"/>
              </a:rPr>
              <a:t>Geht es nicht vergessen?</a:t>
            </a:r>
            <a:endParaRPr kumimoji="0" lang="de-CH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hteckige Legende 17"/>
          <p:cNvSpPr/>
          <p:nvPr/>
        </p:nvSpPr>
        <p:spPr bwMode="auto">
          <a:xfrm>
            <a:off x="681614" y="2691517"/>
            <a:ext cx="1778481" cy="604272"/>
          </a:xfrm>
          <a:prstGeom prst="wedgeRectCallout">
            <a:avLst>
              <a:gd name="adj1" fmla="val 58888"/>
              <a:gd name="adj2" fmla="val 29382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latin typeface="Arial Narrow" pitchFamily="34" charset="0"/>
              </a:rPr>
              <a:t>Was bringt es mir?</a:t>
            </a:r>
            <a:endParaRPr kumimoji="0" lang="de-CH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echteckige Legende 18"/>
          <p:cNvSpPr/>
          <p:nvPr/>
        </p:nvSpPr>
        <p:spPr bwMode="auto">
          <a:xfrm>
            <a:off x="611560" y="3505008"/>
            <a:ext cx="1872208" cy="572064"/>
          </a:xfrm>
          <a:prstGeom prst="wedgeRectCallout">
            <a:avLst>
              <a:gd name="adj1" fmla="val 59501"/>
              <a:gd name="adj2" fmla="val -31800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latin typeface="Arial Narrow" pitchFamily="34" charset="0"/>
              </a:rPr>
              <a:t>Wie reagieren die anderen?</a:t>
            </a:r>
            <a:endParaRPr kumimoji="0" lang="de-CH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ige Legende 19"/>
          <p:cNvSpPr/>
          <p:nvPr/>
        </p:nvSpPr>
        <p:spPr bwMode="auto">
          <a:xfrm>
            <a:off x="681615" y="4509120"/>
            <a:ext cx="3242312" cy="1080120"/>
          </a:xfrm>
          <a:prstGeom prst="wedgeRectCallout">
            <a:avLst>
              <a:gd name="adj1" fmla="val 50015"/>
              <a:gd name="adj2" fmla="val -86475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latin typeface="Arial Narrow" pitchFamily="34" charset="0"/>
              </a:rPr>
              <a:t>Werde ich ein besserer Mensch?</a:t>
            </a:r>
          </a:p>
          <a:p>
            <a:pPr marL="285750" indent="-285750">
              <a:buClr>
                <a:srgbClr val="E32523"/>
              </a:buClr>
              <a:buSzPct val="90000"/>
              <a:buFont typeface="Wingdings"/>
              <a:buChar char="è"/>
            </a:pPr>
            <a:r>
              <a:rPr lang="de-CH" sz="1600" dirty="0" smtClean="0">
                <a:latin typeface="Arial Narrow" pitchFamily="34" charset="0"/>
              </a:rPr>
              <a:t>Besteht ein Umweltproblem?</a:t>
            </a:r>
            <a:endParaRPr lang="de-CH" sz="1600" dirty="0">
              <a:latin typeface="Arial Narrow" pitchFamily="34" charset="0"/>
            </a:endParaRPr>
          </a:p>
          <a:p>
            <a:pPr marL="285750" indent="-285750">
              <a:buClr>
                <a:srgbClr val="E32523"/>
              </a:buClr>
              <a:buSzPct val="90000"/>
              <a:buFont typeface="Wingdings"/>
              <a:buChar char="è"/>
            </a:pPr>
            <a:r>
              <a:rPr kumimoji="0" lang="de-CH" sz="1600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</a:rPr>
              <a:t>Bin ich verantwortlich?</a:t>
            </a:r>
          </a:p>
          <a:p>
            <a:pPr marL="285750" indent="-285750">
              <a:buClr>
                <a:srgbClr val="E32523"/>
              </a:buClr>
              <a:buSzPct val="90000"/>
              <a:buFont typeface="Wingdings"/>
              <a:buChar char="è"/>
            </a:pPr>
            <a:r>
              <a:rPr lang="de-CH" sz="1600" dirty="0" smtClean="0">
                <a:latin typeface="Arial Narrow" pitchFamily="34" charset="0"/>
              </a:rPr>
              <a:t>Bringt mein Beitrag etwas?</a:t>
            </a:r>
            <a:endParaRPr kumimoji="0" lang="de-CH" sz="1600" i="0" u="none" strike="noStrike" cap="none" normalizeH="0" dirty="0" smtClean="0">
              <a:ln>
                <a:noFill/>
              </a:ln>
              <a:effectLst/>
              <a:latin typeface="Arial Narrow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5820072"/>
            <a:ext cx="8213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i="1" dirty="0"/>
              <a:t>aus: Artho, J., Jenny, A.  Karlegger, A. (2012): Wissenschaftsbeitrag. Energieforschung Stadt Zürich. Bericht Nr. 6. Forschungsprojekt FP-1.4., 223 S. 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902069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geo.de/div/image/67527/wald-baum-umarmen-g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" y="0"/>
            <a:ext cx="10328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80528" y="472392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sz="4000" b="1" kern="0" dirty="0" smtClean="0">
                <a:solidFill>
                  <a:schemeClr val="bg1"/>
                </a:solidFill>
              </a:rPr>
              <a:t>Umweltpsychologie?</a:t>
            </a:r>
            <a:r>
              <a:rPr lang="de-CH" sz="4000" b="1" kern="0" dirty="0" smtClean="0"/>
              <a:t> </a:t>
            </a:r>
            <a:endParaRPr lang="de-CH" sz="4000" b="1" kern="0" dirty="0"/>
          </a:p>
        </p:txBody>
      </p:sp>
    </p:spTree>
    <p:extLst>
      <p:ext uri="{BB962C8B-B14F-4D97-AF65-F5344CB8AC3E}">
        <p14:creationId xmlns:p14="http://schemas.microsoft.com/office/powerpoint/2010/main" val="270962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870293"/>
            <a:ext cx="8812212" cy="577507"/>
          </a:xfrm>
        </p:spPr>
        <p:txBody>
          <a:bodyPr/>
          <a:lstStyle/>
          <a:p>
            <a:r>
              <a:rPr lang="de-CH" sz="2400" dirty="0" smtClean="0"/>
              <a:t>Verhaltensübergreifende Hemmnisse</a:t>
            </a:r>
            <a:endParaRPr lang="de-CH" sz="2800" dirty="0"/>
          </a:p>
        </p:txBody>
      </p:sp>
      <p:sp>
        <p:nvSpPr>
          <p:cNvPr id="9" name="Rechteckige Legende 8"/>
          <p:cNvSpPr/>
          <p:nvPr/>
        </p:nvSpPr>
        <p:spPr>
          <a:xfrm>
            <a:off x="1187624" y="4820032"/>
            <a:ext cx="2521629" cy="360040"/>
          </a:xfrm>
          <a:prstGeom prst="wedgeRectCallout">
            <a:avLst>
              <a:gd name="adj1" fmla="val 38631"/>
              <a:gd name="adj2" fmla="val -113138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rgbClr val="FF0000"/>
                </a:solidFill>
              </a:rPr>
              <a:t>Warum gerade ich?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3" name="Rechteckige Legende 2"/>
          <p:cNvSpPr/>
          <p:nvPr/>
        </p:nvSpPr>
        <p:spPr>
          <a:xfrm>
            <a:off x="4867593" y="4080449"/>
            <a:ext cx="3664847" cy="527805"/>
          </a:xfrm>
          <a:prstGeom prst="wedgeRectCallout">
            <a:avLst>
              <a:gd name="adj1" fmla="val -65610"/>
              <a:gd name="adj2" fmla="val 27484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>
                <a:solidFill>
                  <a:srgbClr val="FF0000"/>
                </a:solidFill>
              </a:rPr>
              <a:t>M</a:t>
            </a:r>
            <a:r>
              <a:rPr lang="de-CH" sz="1800" dirty="0" smtClean="0">
                <a:solidFill>
                  <a:srgbClr val="FF0000"/>
                </a:solidFill>
              </a:rPr>
              <a:t>ein Beitrag bringt doch nichts!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236538" y="1728000"/>
            <a:ext cx="8907462" cy="3505200"/>
            <a:chOff x="236538" y="2057400"/>
            <a:chExt cx="8907462" cy="3505200"/>
          </a:xfrm>
        </p:grpSpPr>
        <p:sp>
          <p:nvSpPr>
            <p:cNvPr id="49" name="Rechteck 48"/>
            <p:cNvSpPr/>
            <p:nvPr/>
          </p:nvSpPr>
          <p:spPr>
            <a:xfrm>
              <a:off x="1066800" y="2286000"/>
              <a:ext cx="7696200" cy="3276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47800" y="2133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43434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Wollen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61722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Können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382000" y="3699669"/>
              <a:ext cx="762000" cy="373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noProof="0" dirty="0" smtClean="0">
                  <a:latin typeface="Arial"/>
                  <a:cs typeface="Arial"/>
                </a:rPr>
                <a:t>Tun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4" name="Pfeil nach rechts 53"/>
            <p:cNvSpPr/>
            <p:nvPr/>
          </p:nvSpPr>
          <p:spPr bwMode="auto">
            <a:xfrm>
              <a:off x="5692973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55" name="Pfeil nach rechts 54"/>
            <p:cNvSpPr/>
            <p:nvPr/>
          </p:nvSpPr>
          <p:spPr bwMode="auto">
            <a:xfrm>
              <a:off x="7652146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1775702" y="2933700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Egoistisches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1775702" y="3749146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Soziales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1775702" y="4564592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Moralisches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Geschweifte Klammer rechts 58"/>
            <p:cNvSpPr/>
            <p:nvPr/>
          </p:nvSpPr>
          <p:spPr bwMode="auto">
            <a:xfrm>
              <a:off x="4114800" y="2857500"/>
              <a:ext cx="457200" cy="2133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 rot="16200000">
              <a:off x="-338931" y="37758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Situation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" name="Pfeil nach rechts 60"/>
            <p:cNvSpPr/>
            <p:nvPr/>
          </p:nvSpPr>
          <p:spPr bwMode="auto">
            <a:xfrm>
              <a:off x="794146" y="3733800"/>
              <a:ext cx="653654" cy="381000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2" name="Rectangle 2"/>
            <p:cNvSpPr txBox="1">
              <a:spLocks noChangeArrowheads="1"/>
            </p:cNvSpPr>
            <p:nvPr/>
          </p:nvSpPr>
          <p:spPr bwMode="auto">
            <a:xfrm>
              <a:off x="1463675" y="2057400"/>
              <a:ext cx="1812181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de-DE" sz="2000" b="1" kern="0" dirty="0">
                  <a:latin typeface="+mj-lt"/>
                  <a:ea typeface="+mj-ea"/>
                  <a:cs typeface="+mj-cs"/>
                </a:rPr>
                <a:t>Individuum</a:t>
              </a:r>
              <a:endParaRPr lang="de-DE" sz="2000" kern="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131840" y="5517232"/>
            <a:ext cx="441068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«soziale Blockierung»</a:t>
            </a:r>
          </a:p>
        </p:txBody>
      </p:sp>
    </p:spTree>
    <p:extLst>
      <p:ext uri="{BB962C8B-B14F-4D97-AF65-F5344CB8AC3E}">
        <p14:creationId xmlns:p14="http://schemas.microsoft.com/office/powerpoint/2010/main" val="1622032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870293"/>
            <a:ext cx="8812212" cy="577507"/>
          </a:xfrm>
        </p:spPr>
        <p:txBody>
          <a:bodyPr/>
          <a:lstStyle/>
          <a:p>
            <a:r>
              <a:rPr lang="de-CH" sz="2400" dirty="0" smtClean="0"/>
              <a:t>Mobilität: Weniger MIV</a:t>
            </a:r>
            <a:endParaRPr lang="de-CH" sz="2400" dirty="0"/>
          </a:p>
        </p:txBody>
      </p:sp>
      <p:sp>
        <p:nvSpPr>
          <p:cNvPr id="9" name="Rechteckige Legende 8"/>
          <p:cNvSpPr/>
          <p:nvPr/>
        </p:nvSpPr>
        <p:spPr>
          <a:xfrm>
            <a:off x="3131839" y="1802457"/>
            <a:ext cx="2591869" cy="648072"/>
          </a:xfrm>
          <a:prstGeom prst="wedgeRectCallout">
            <a:avLst>
              <a:gd name="adj1" fmla="val -30462"/>
              <a:gd name="adj2" fmla="val 165386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rgbClr val="FF0000"/>
                </a:solidFill>
              </a:rPr>
              <a:t>Auto ist flexibel, komfortabel….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5935455" y="2803376"/>
            <a:ext cx="2732853" cy="614105"/>
          </a:xfrm>
          <a:prstGeom prst="wedgeRectCallout">
            <a:avLst>
              <a:gd name="adj1" fmla="val -18884"/>
              <a:gd name="adj2" fmla="val 124628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rgbClr val="FF0000"/>
                </a:solidFill>
              </a:rPr>
              <a:t>Bei meinen Arbeitszeiten brauch ich das Auto…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6588224" y="4794382"/>
            <a:ext cx="2080084" cy="864096"/>
          </a:xfrm>
          <a:prstGeom prst="wedgeRectCallout">
            <a:avLst>
              <a:gd name="adj1" fmla="val 33278"/>
              <a:gd name="adj2" fmla="val -100958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rgbClr val="FF0000"/>
                </a:solidFill>
              </a:rPr>
              <a:t>Ich hab so meine Gewohnheiten….</a:t>
            </a:r>
            <a:endParaRPr lang="de-CH" sz="1800" dirty="0">
              <a:solidFill>
                <a:srgbClr val="FF0000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236538" y="2346176"/>
            <a:ext cx="8907462" cy="3505200"/>
            <a:chOff x="236538" y="2057400"/>
            <a:chExt cx="8907462" cy="3505200"/>
          </a:xfrm>
        </p:grpSpPr>
        <p:sp>
          <p:nvSpPr>
            <p:cNvPr id="53" name="Rechteck 52"/>
            <p:cNvSpPr/>
            <p:nvPr/>
          </p:nvSpPr>
          <p:spPr>
            <a:xfrm>
              <a:off x="1066800" y="2286000"/>
              <a:ext cx="7696200" cy="3276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447800" y="2133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43434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Wollen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61722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Können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8382000" y="3699669"/>
              <a:ext cx="762000" cy="373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noProof="0" dirty="0" smtClean="0">
                  <a:latin typeface="Arial"/>
                  <a:cs typeface="Arial"/>
                </a:rPr>
                <a:t>Tun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Pfeil nach rechts 57"/>
            <p:cNvSpPr/>
            <p:nvPr/>
          </p:nvSpPr>
          <p:spPr bwMode="auto">
            <a:xfrm>
              <a:off x="5692973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59" name="Pfeil nach rechts 58"/>
            <p:cNvSpPr/>
            <p:nvPr/>
          </p:nvSpPr>
          <p:spPr bwMode="auto">
            <a:xfrm>
              <a:off x="7652146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1775702" y="2933700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Egoistisches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775702" y="3749146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Soziales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775702" y="4564592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Moralisches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3" name="Geschweifte Klammer rechts 62"/>
            <p:cNvSpPr/>
            <p:nvPr/>
          </p:nvSpPr>
          <p:spPr bwMode="auto">
            <a:xfrm>
              <a:off x="4114800" y="2857500"/>
              <a:ext cx="457200" cy="2133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 rot="16200000">
              <a:off x="-338931" y="37758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Situation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Pfeil nach rechts 64"/>
            <p:cNvSpPr/>
            <p:nvPr/>
          </p:nvSpPr>
          <p:spPr bwMode="auto">
            <a:xfrm>
              <a:off x="794146" y="3733800"/>
              <a:ext cx="653654" cy="381000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1463675" y="2057400"/>
              <a:ext cx="159615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de-DE" sz="2000" b="1" kern="0" dirty="0">
                  <a:latin typeface="+mj-lt"/>
                  <a:ea typeface="+mj-ea"/>
                  <a:cs typeface="+mj-cs"/>
                </a:rPr>
                <a:t>Individuum</a:t>
              </a:r>
              <a:endParaRPr lang="de-DE" sz="2000" kern="0" dirty="0"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870293"/>
            <a:ext cx="8812212" cy="577507"/>
          </a:xfrm>
        </p:spPr>
        <p:txBody>
          <a:bodyPr/>
          <a:lstStyle/>
          <a:p>
            <a:r>
              <a:rPr lang="de-CH" sz="2400" dirty="0" smtClean="0"/>
              <a:t>Naturschutz: Naturverträglich im Freien aufhalten  </a:t>
            </a:r>
            <a:endParaRPr lang="de-CH" sz="2400" dirty="0"/>
          </a:p>
        </p:txBody>
      </p:sp>
      <p:sp>
        <p:nvSpPr>
          <p:cNvPr id="9" name="Rechteckige Legende 8"/>
          <p:cNvSpPr/>
          <p:nvPr/>
        </p:nvSpPr>
        <p:spPr>
          <a:xfrm>
            <a:off x="3059832" y="1559859"/>
            <a:ext cx="4339783" cy="976817"/>
          </a:xfrm>
          <a:prstGeom prst="wedgeRectCallout">
            <a:avLst>
              <a:gd name="adj1" fmla="val -31078"/>
              <a:gd name="adj2" fmla="val 99436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800" dirty="0" smtClean="0">
                <a:solidFill>
                  <a:srgbClr val="FF0000"/>
                </a:solidFill>
              </a:rPr>
              <a:t>Ich möchte etwas erleben..</a:t>
            </a:r>
          </a:p>
          <a:p>
            <a:r>
              <a:rPr lang="de-CH" sz="1800" dirty="0" smtClean="0">
                <a:solidFill>
                  <a:srgbClr val="FF0000"/>
                </a:solidFill>
              </a:rPr>
              <a:t>Ich möchte nicht eingeschränkt werden..</a:t>
            </a:r>
          </a:p>
          <a:p>
            <a:r>
              <a:rPr lang="de-CH" sz="1800" dirty="0" smtClean="0">
                <a:solidFill>
                  <a:srgbClr val="FF0000"/>
                </a:solidFill>
              </a:rPr>
              <a:t>Ich möchte meine Routen nicht ändern..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5796136" y="3123137"/>
            <a:ext cx="2732853" cy="571740"/>
          </a:xfrm>
          <a:prstGeom prst="wedgeRectCallout">
            <a:avLst>
              <a:gd name="adj1" fmla="val -15617"/>
              <a:gd name="adj2" fmla="val 92969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rgbClr val="FF0000"/>
                </a:solidFill>
              </a:rPr>
              <a:t>Wie geht naturverträglich?</a:t>
            </a:r>
            <a:endParaRPr lang="de-CH" sz="1800" dirty="0">
              <a:solidFill>
                <a:srgbClr val="FF0000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236538" y="2346176"/>
            <a:ext cx="8907462" cy="3505200"/>
            <a:chOff x="236538" y="2057400"/>
            <a:chExt cx="8907462" cy="3505200"/>
          </a:xfrm>
        </p:grpSpPr>
        <p:sp>
          <p:nvSpPr>
            <p:cNvPr id="53" name="Rechteck 52"/>
            <p:cNvSpPr/>
            <p:nvPr/>
          </p:nvSpPr>
          <p:spPr>
            <a:xfrm>
              <a:off x="1066800" y="2286000"/>
              <a:ext cx="7696200" cy="3276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447800" y="2133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43434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Wollen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61722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Können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8382000" y="3699669"/>
              <a:ext cx="762000" cy="373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noProof="0" dirty="0" smtClean="0">
                  <a:latin typeface="Arial"/>
                  <a:cs typeface="Arial"/>
                </a:rPr>
                <a:t>Tun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Pfeil nach rechts 57"/>
            <p:cNvSpPr/>
            <p:nvPr/>
          </p:nvSpPr>
          <p:spPr bwMode="auto">
            <a:xfrm>
              <a:off x="5692973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59" name="Pfeil nach rechts 58"/>
            <p:cNvSpPr/>
            <p:nvPr/>
          </p:nvSpPr>
          <p:spPr bwMode="auto">
            <a:xfrm>
              <a:off x="7652146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1775702" y="2933700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Egoistisches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775702" y="3749146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Soziales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775702" y="4564592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Moralisches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3" name="Geschweifte Klammer rechts 62"/>
            <p:cNvSpPr/>
            <p:nvPr/>
          </p:nvSpPr>
          <p:spPr bwMode="auto">
            <a:xfrm>
              <a:off x="4114800" y="2857500"/>
              <a:ext cx="457200" cy="2133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 rot="16200000">
              <a:off x="-338931" y="37758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Situation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Pfeil nach rechts 64"/>
            <p:cNvSpPr/>
            <p:nvPr/>
          </p:nvSpPr>
          <p:spPr bwMode="auto">
            <a:xfrm>
              <a:off x="794146" y="3733800"/>
              <a:ext cx="653654" cy="381000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1463675" y="2057400"/>
              <a:ext cx="166816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de-DE" sz="2000" b="1" kern="0" dirty="0">
                  <a:latin typeface="+mj-lt"/>
                  <a:ea typeface="+mj-ea"/>
                  <a:cs typeface="+mj-cs"/>
                </a:rPr>
                <a:t>Individuum</a:t>
              </a:r>
              <a:endParaRPr lang="de-DE" sz="2000" kern="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2" name="Rechteckige Legende 21"/>
          <p:cNvSpPr/>
          <p:nvPr/>
        </p:nvSpPr>
        <p:spPr>
          <a:xfrm>
            <a:off x="81427" y="5251258"/>
            <a:ext cx="2808314" cy="648072"/>
          </a:xfrm>
          <a:prstGeom prst="wedgeRectCallout">
            <a:avLst>
              <a:gd name="adj1" fmla="val 37942"/>
              <a:gd name="adj2" fmla="val -185574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smtClean="0">
                <a:solidFill>
                  <a:srgbClr val="FF0000"/>
                </a:solidFill>
              </a:rPr>
              <a:t>Freunde und Kolleg/innen reagieren negativ...</a:t>
            </a:r>
            <a:endParaRPr lang="de-CH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4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870293"/>
            <a:ext cx="8812212" cy="577507"/>
          </a:xfrm>
        </p:spPr>
        <p:txBody>
          <a:bodyPr/>
          <a:lstStyle/>
          <a:p>
            <a:r>
              <a:rPr lang="de-CH" sz="2400" dirty="0" smtClean="0"/>
              <a:t>Ökologische Produkte kaufen</a:t>
            </a:r>
            <a:endParaRPr lang="de-CH" sz="2400" dirty="0"/>
          </a:p>
        </p:txBody>
      </p:sp>
      <p:sp>
        <p:nvSpPr>
          <p:cNvPr id="9" name="Rechteckige Legende 8"/>
          <p:cNvSpPr/>
          <p:nvPr/>
        </p:nvSpPr>
        <p:spPr>
          <a:xfrm>
            <a:off x="3059833" y="1700808"/>
            <a:ext cx="3112368" cy="835868"/>
          </a:xfrm>
          <a:prstGeom prst="wedgeRectCallout">
            <a:avLst>
              <a:gd name="adj1" fmla="val -31078"/>
              <a:gd name="adj2" fmla="val 99436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800" dirty="0" smtClean="0">
                <a:solidFill>
                  <a:srgbClr val="FF0000"/>
                </a:solidFill>
              </a:rPr>
              <a:t>Nur wenn Geschmack, Qualität, Ästhetik, Komfort stimmt..</a:t>
            </a:r>
            <a:endParaRPr lang="de-CH" sz="1800" dirty="0">
              <a:solidFill>
                <a:srgbClr val="FF000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5837252" y="2996951"/>
            <a:ext cx="2732853" cy="590471"/>
          </a:xfrm>
          <a:prstGeom prst="wedgeRectCallout">
            <a:avLst>
              <a:gd name="adj1" fmla="val -15617"/>
              <a:gd name="adj2" fmla="val 92969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dirty="0" err="1" smtClean="0">
                <a:solidFill>
                  <a:srgbClr val="FF0000"/>
                </a:solidFill>
              </a:rPr>
              <a:t>Labeldschungel</a:t>
            </a:r>
            <a:r>
              <a:rPr lang="de-CH" sz="1800" dirty="0" smtClean="0">
                <a:solidFill>
                  <a:srgbClr val="FF0000"/>
                </a:solidFill>
              </a:rPr>
              <a:t>…..</a:t>
            </a:r>
            <a:endParaRPr lang="de-CH" sz="1800" dirty="0">
              <a:solidFill>
                <a:srgbClr val="FF0000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236538" y="2346176"/>
            <a:ext cx="8907462" cy="3505200"/>
            <a:chOff x="236538" y="2057400"/>
            <a:chExt cx="8907462" cy="3505200"/>
          </a:xfrm>
        </p:grpSpPr>
        <p:sp>
          <p:nvSpPr>
            <p:cNvPr id="53" name="Rechteck 52"/>
            <p:cNvSpPr/>
            <p:nvPr/>
          </p:nvSpPr>
          <p:spPr>
            <a:xfrm>
              <a:off x="1066800" y="2286000"/>
              <a:ext cx="7696200" cy="3276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447800" y="2133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43434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Wollen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6172200" y="36996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Können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8382000" y="3699669"/>
              <a:ext cx="762000" cy="3730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noProof="0" dirty="0" smtClean="0">
                  <a:latin typeface="Arial"/>
                  <a:cs typeface="Arial"/>
                </a:rPr>
                <a:t>Tun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Pfeil nach rechts 57"/>
            <p:cNvSpPr/>
            <p:nvPr/>
          </p:nvSpPr>
          <p:spPr bwMode="auto">
            <a:xfrm>
              <a:off x="5692973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59" name="Pfeil nach rechts 58"/>
            <p:cNvSpPr/>
            <p:nvPr/>
          </p:nvSpPr>
          <p:spPr bwMode="auto">
            <a:xfrm>
              <a:off x="7652146" y="3695700"/>
              <a:ext cx="653654" cy="381000"/>
            </a:xfrm>
            <a:prstGeom prst="rightArrow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1775702" y="2933700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Egoistisches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775702" y="3749146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Soziales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775702" y="4564592"/>
              <a:ext cx="37338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Moralisches Motiv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3" name="Geschweifte Klammer rechts 62"/>
            <p:cNvSpPr/>
            <p:nvPr/>
          </p:nvSpPr>
          <p:spPr bwMode="auto">
            <a:xfrm>
              <a:off x="4114800" y="2857500"/>
              <a:ext cx="457200" cy="2133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 rot="16200000">
              <a:off x="-338931" y="3775869"/>
              <a:ext cx="1524000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346075" marR="0" lvl="1" indent="-344488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de-CH" sz="2400" kern="0" dirty="0" smtClean="0">
                  <a:latin typeface="Arial"/>
                  <a:cs typeface="Arial"/>
                </a:rPr>
                <a:t>Situation</a:t>
              </a:r>
              <a:endParaRPr kumimoji="0" lang="de-CH" sz="2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Pfeil nach rechts 64"/>
            <p:cNvSpPr/>
            <p:nvPr/>
          </p:nvSpPr>
          <p:spPr bwMode="auto">
            <a:xfrm>
              <a:off x="794146" y="3733800"/>
              <a:ext cx="653654" cy="381000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600" b="0" i="0" u="none" strike="noStrike" cap="none" normalizeH="0" baseline="0">
                <a:ln>
                  <a:noFill/>
                </a:ln>
                <a:effectLst/>
                <a:latin typeface="Arial" pitchFamily="-110" charset="0"/>
              </a:endParaRPr>
            </a:p>
          </p:txBody>
        </p:sp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1463675" y="2057400"/>
              <a:ext cx="166816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r>
                <a:rPr lang="de-DE" sz="2000" b="1" kern="0" dirty="0">
                  <a:latin typeface="+mj-lt"/>
                  <a:ea typeface="+mj-ea"/>
                  <a:cs typeface="+mj-cs"/>
                </a:rPr>
                <a:t>Individuum</a:t>
              </a:r>
              <a:endParaRPr lang="de-DE" sz="2000" kern="0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5" name="Rechteckige Legende 24"/>
          <p:cNvSpPr/>
          <p:nvPr/>
        </p:nvSpPr>
        <p:spPr>
          <a:xfrm>
            <a:off x="5535999" y="4902394"/>
            <a:ext cx="3439195" cy="648072"/>
          </a:xfrm>
          <a:prstGeom prst="wedgeRectCallout">
            <a:avLst>
              <a:gd name="adj1" fmla="val 14540"/>
              <a:gd name="adj2" fmla="val -136581"/>
            </a:avLst>
          </a:prstGeom>
          <a:solidFill>
            <a:srgbClr val="FAE2D8"/>
          </a:solidFill>
          <a:ln w="25400" cap="flat" cmpd="sng" algn="ctr">
            <a:solidFill>
              <a:srgbClr val="E325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800" dirty="0">
                <a:solidFill>
                  <a:srgbClr val="FF0000"/>
                </a:solidFill>
              </a:rPr>
              <a:t>z</a:t>
            </a:r>
            <a:r>
              <a:rPr lang="de-CH" sz="1800" dirty="0" smtClean="0">
                <a:solidFill>
                  <a:srgbClr val="FF0000"/>
                </a:solidFill>
              </a:rPr>
              <a:t>u teuer, zu wenig verfügbar..</a:t>
            </a:r>
            <a:endParaRPr lang="de-CH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0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Einige Zahlen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4307589"/>
          </a:xfrm>
        </p:spPr>
        <p:txBody>
          <a:bodyPr/>
          <a:lstStyle/>
          <a:p>
            <a:r>
              <a:rPr lang="de-CH" sz="2200" dirty="0" smtClean="0"/>
              <a:t>Studien zeigen, dass diese und ähnliche Modelle Unterschiede im Verhalten erklären können.</a:t>
            </a:r>
          </a:p>
          <a:p>
            <a:pPr marL="536575" lvl="1" indent="-536575">
              <a:spcBef>
                <a:spcPts val="1200"/>
              </a:spcBef>
              <a:buSzPct val="80000"/>
              <a:buFont typeface="Wingdings 2" pitchFamily="18" charset="2"/>
              <a:buChar char=""/>
            </a:pPr>
            <a:r>
              <a:rPr lang="de-CH" sz="2200" dirty="0" smtClean="0"/>
              <a:t>Mobilitätstudie, Stadt Zürich </a:t>
            </a:r>
            <a:r>
              <a:rPr lang="de-CH" sz="1800" dirty="0" smtClean="0"/>
              <a:t>(</a:t>
            </a:r>
            <a:r>
              <a:rPr lang="de-CH" sz="1800" dirty="0"/>
              <a:t>Artho &amp; Jenny, 2015</a:t>
            </a:r>
            <a:r>
              <a:rPr lang="de-CH" sz="1800" dirty="0" smtClean="0"/>
              <a:t>)</a:t>
            </a:r>
            <a:endParaRPr lang="de-CH" sz="2200" dirty="0" smtClean="0"/>
          </a:p>
          <a:p>
            <a:pPr lvl="1"/>
            <a:r>
              <a:rPr lang="de-CH" sz="1800" dirty="0" smtClean="0"/>
              <a:t>67</a:t>
            </a:r>
            <a:r>
              <a:rPr lang="de-CH" sz="1800" dirty="0"/>
              <a:t>% des </a:t>
            </a:r>
            <a:r>
              <a:rPr lang="de-CH" sz="1800" dirty="0" smtClean="0"/>
              <a:t>tatsächlichen MIV-Nutzungsverhaltens werden mit </a:t>
            </a:r>
            <a:r>
              <a:rPr lang="de-CH" sz="1800" dirty="0"/>
              <a:t>den postulierten Faktoren </a:t>
            </a:r>
            <a:r>
              <a:rPr lang="de-CH" sz="1800" dirty="0" smtClean="0"/>
              <a:t>erklärt.</a:t>
            </a:r>
          </a:p>
          <a:p>
            <a:pPr marL="522287" indent="-342900"/>
            <a:r>
              <a:rPr lang="de-CH" sz="2200" dirty="0"/>
              <a:t>Biodiversitätsstudie, BAFU </a:t>
            </a:r>
            <a:r>
              <a:rPr lang="de-CH" sz="1800" dirty="0"/>
              <a:t>(Artho &amp; Jenny, 2014</a:t>
            </a:r>
            <a:r>
              <a:rPr lang="de-CH" sz="1800" dirty="0" smtClean="0"/>
              <a:t>)</a:t>
            </a:r>
            <a:endParaRPr lang="de-CH" sz="1800" dirty="0"/>
          </a:p>
          <a:p>
            <a:pPr marL="881062" lvl="1" indent="-342900"/>
            <a:r>
              <a:rPr lang="de-CH" sz="1800" dirty="0" smtClean="0"/>
              <a:t>30%-50% Erklärung für Verhaltensweisen wie: </a:t>
            </a:r>
          </a:p>
          <a:p>
            <a:pPr marL="1154112" lvl="2" indent="-342900"/>
            <a:r>
              <a:rPr lang="de-CH" sz="1600" dirty="0" smtClean="0"/>
              <a:t>Lebensräume für Arten im Garten schaffen</a:t>
            </a:r>
          </a:p>
          <a:p>
            <a:pPr marL="1154112" lvl="2" indent="-342900"/>
            <a:r>
              <a:rPr lang="de-CH" sz="1600" dirty="0" smtClean="0"/>
              <a:t>Pflanzen von einheimischen Arten</a:t>
            </a:r>
          </a:p>
          <a:p>
            <a:pPr marL="1154112" lvl="2" indent="-342900"/>
            <a:r>
              <a:rPr lang="de-CH" sz="1600" dirty="0" smtClean="0"/>
              <a:t>Verwendung von Alternativen zu chemischen Schädlingsbekämpfung</a:t>
            </a:r>
          </a:p>
          <a:p>
            <a:pPr marL="1154112" lvl="2" indent="-342900"/>
            <a:r>
              <a:rPr lang="de-CH" sz="1600" dirty="0" smtClean="0"/>
              <a:t>Einkauf von </a:t>
            </a:r>
            <a:r>
              <a:rPr lang="de-CH" sz="1600" dirty="0" err="1" smtClean="0"/>
              <a:t>Labelprodukten</a:t>
            </a:r>
            <a:endParaRPr lang="de-CH" sz="1600" dirty="0"/>
          </a:p>
          <a:p>
            <a:pPr marL="1154112" lvl="2" indent="-342900"/>
            <a:r>
              <a:rPr lang="de-CH" sz="1600" dirty="0" smtClean="0"/>
              <a:t>Befolgung von Regeln in Schutzgebieten</a:t>
            </a:r>
          </a:p>
        </p:txBody>
      </p:sp>
    </p:spTree>
    <p:extLst>
      <p:ext uri="{BB962C8B-B14F-4D97-AF65-F5344CB8AC3E}">
        <p14:creationId xmlns:p14="http://schemas.microsoft.com/office/powerpoint/2010/main" val="585063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4288" y="790271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Nicht alles ist überlegt!</a:t>
            </a:r>
            <a:endParaRPr lang="de-CH" kern="0" dirty="0"/>
          </a:p>
        </p:txBody>
      </p:sp>
      <p:pic>
        <p:nvPicPr>
          <p:cNvPr id="1026" name="Picture 2" descr="http://1.bp.blogspot.com/-9Ka5bRCmEw4/VBLx0QzUP5I/AAAAAAAAAgU/bBcK44GqppM/s1600/nudge-behavioural_economics_nu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2767"/>
            <a:ext cx="5184576" cy="40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84168" y="1463347"/>
            <a:ext cx="2304256" cy="12241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800" dirty="0" smtClean="0">
                <a:latin typeface="+mj-lt"/>
              </a:rPr>
              <a:t>Heuristiken!</a:t>
            </a:r>
          </a:p>
          <a:p>
            <a:r>
              <a:rPr lang="de-CH" sz="1800" dirty="0" smtClean="0">
                <a:latin typeface="+mj-lt"/>
              </a:rPr>
              <a:t>Nudging!</a:t>
            </a:r>
          </a:p>
        </p:txBody>
      </p:sp>
    </p:spTree>
    <p:extLst>
      <p:ext uri="{BB962C8B-B14F-4D97-AF65-F5344CB8AC3E}">
        <p14:creationId xmlns:p14="http://schemas.microsoft.com/office/powerpoint/2010/main" val="331634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03255"/>
            <a:ext cx="7923212" cy="3892091"/>
          </a:xfrm>
        </p:spPr>
        <p:txBody>
          <a:bodyPr/>
          <a:lstStyle/>
          <a:p>
            <a:r>
              <a:rPr lang="de-CH" sz="2200" dirty="0" smtClean="0"/>
              <a:t>Faktoren aus psychologischen Modellen können Verhalten erklären und als Ansatzpunkte dienen. </a:t>
            </a:r>
          </a:p>
          <a:p>
            <a:r>
              <a:rPr lang="de-CH" sz="2200" dirty="0" smtClean="0"/>
              <a:t>Je nach Verhaltensweise sind aber allenfalls andere Faktoren relevant.</a:t>
            </a:r>
          </a:p>
          <a:p>
            <a:r>
              <a:rPr lang="de-CH" sz="2200" dirty="0" smtClean="0"/>
              <a:t>Bei der Planung von Massnahmen sollte darauf geachtet werden, dass eine Person eine Verhaltensweise durchführen </a:t>
            </a:r>
            <a:r>
              <a:rPr lang="de-CH" sz="2200" i="1" dirty="0" smtClean="0"/>
              <a:t>will</a:t>
            </a:r>
            <a:r>
              <a:rPr lang="de-CH" sz="2200" dirty="0" smtClean="0"/>
              <a:t> und </a:t>
            </a:r>
            <a:r>
              <a:rPr lang="de-CH" sz="2200" i="1" dirty="0" smtClean="0"/>
              <a:t>kann</a:t>
            </a:r>
            <a:r>
              <a:rPr lang="de-CH" sz="2200" dirty="0" smtClean="0"/>
              <a:t>. Das Handeln </a:t>
            </a:r>
            <a:r>
              <a:rPr lang="de-CH" sz="2200" dirty="0"/>
              <a:t>(</a:t>
            </a:r>
            <a:r>
              <a:rPr lang="de-CH" sz="2200" i="1" dirty="0"/>
              <a:t>tun</a:t>
            </a:r>
            <a:r>
              <a:rPr lang="de-CH" sz="2200" dirty="0" smtClean="0"/>
              <a:t>) </a:t>
            </a:r>
            <a:r>
              <a:rPr lang="de-CH" sz="2200" dirty="0"/>
              <a:t>muss </a:t>
            </a:r>
            <a:r>
              <a:rPr lang="de-CH" sz="2200" dirty="0" smtClean="0"/>
              <a:t>dann zusätzlich erleichtert werden.</a:t>
            </a:r>
            <a:endParaRPr lang="de-CH" sz="2200" dirty="0"/>
          </a:p>
          <a:p>
            <a:r>
              <a:rPr lang="de-CH" sz="2200" dirty="0" smtClean="0"/>
              <a:t>Bei nicht überlegten Verhalten, können ggf. </a:t>
            </a:r>
            <a:r>
              <a:rPr lang="de-CH" sz="2200" dirty="0" err="1" smtClean="0"/>
              <a:t>Nudgingtechniken</a:t>
            </a:r>
            <a:r>
              <a:rPr lang="de-CH" sz="2200" dirty="0" smtClean="0"/>
              <a:t> oder Faustregeln eingesetzt werden.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4288" y="790271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Zusammengefasst 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405268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Intervention und Wirkung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301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683568" y="1795463"/>
            <a:ext cx="7923212" cy="1993578"/>
          </a:xfrm>
          <a:prstGeom prst="rect">
            <a:avLst/>
          </a:prstGeom>
          <a:solidFill>
            <a:srgbClr val="E58776"/>
          </a:solidFill>
        </p:spPr>
        <p:txBody>
          <a:bodyPr/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97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lang="de-DE" sz="1400" baseline="0" dirty="0" smtClean="0">
                <a:solidFill>
                  <a:schemeClr val="tx1"/>
                </a:solidFill>
                <a:latin typeface="+mn-lt"/>
              </a:defRPr>
            </a:lvl4pPr>
            <a:lvl5pPr marL="1749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lang="de-DE" sz="1400" dirty="0" smtClean="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kern="0" smtClean="0"/>
              <a:t>Intervention = Bewusster Eingriff in die Lebensumwelt von Personen zur Beeinflussung von Wahrnehmungen, Meinungen, Einschätzungen, Beurteilungen, Wissensständen oder Verhaltensweisen dieser Personen.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190539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Interventionstechniken</a:t>
            </a:r>
            <a:endParaRPr lang="de-CH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8138" y="1991072"/>
            <a:ext cx="3086100" cy="82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de-CH" altLang="zh-CN" sz="1400" b="1">
                <a:latin typeface="Times New Roman" pitchFamily="1" charset="0"/>
                <a:ea typeface="SimSun" pitchFamily="2" charset="-122"/>
              </a:rPr>
              <a:t>Verhaltenserzeugende Techniken</a:t>
            </a:r>
          </a:p>
          <a:p>
            <a:pPr eaLnBrk="1" hangingPunct="1"/>
            <a:r>
              <a:rPr lang="de-CH" altLang="zh-CN" sz="1400">
                <a:latin typeface="Times New Roman" pitchFamily="1" charset="0"/>
                <a:ea typeface="SimSun" pitchFamily="2" charset="-122"/>
              </a:rPr>
              <a:t>Erwirken neue Verhaltensdispositionen</a:t>
            </a:r>
            <a:endParaRPr lang="en-US" sz="14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81638" y="2024409"/>
            <a:ext cx="331470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de-CH" altLang="zh-CN" sz="1400" b="1">
                <a:latin typeface="Times New Roman" pitchFamily="1" charset="0"/>
                <a:ea typeface="SimSun" pitchFamily="2" charset="-122"/>
              </a:rPr>
              <a:t>Verhaltensfördernde Techniken</a:t>
            </a:r>
            <a:br>
              <a:rPr lang="de-CH" altLang="zh-CN" sz="1400" b="1">
                <a:latin typeface="Times New Roman" pitchFamily="1" charset="0"/>
                <a:ea typeface="SimSun" pitchFamily="2" charset="-122"/>
              </a:rPr>
            </a:br>
            <a:r>
              <a:rPr lang="de-CH" altLang="zh-CN" sz="1400">
                <a:latin typeface="Times New Roman" pitchFamily="1" charset="0"/>
                <a:ea typeface="SimSun" pitchFamily="2" charset="-122"/>
              </a:rPr>
              <a:t>Unterstützen / aktivieren vorhandene Verhaltsdispositionen</a:t>
            </a:r>
            <a:endParaRPr lang="en-US" sz="140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74638" y="2884834"/>
            <a:ext cx="1943102" cy="2293938"/>
            <a:chOff x="176" y="2224"/>
            <a:chExt cx="1224" cy="1445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6" y="2788"/>
              <a:ext cx="1224" cy="8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/>
              <a:r>
                <a:rPr lang="de-CH" altLang="zh-CN" sz="1400" b="1">
                  <a:latin typeface="Times New Roman" pitchFamily="1" charset="0"/>
                  <a:ea typeface="SimSun" pitchFamily="2" charset="-122"/>
                </a:rPr>
                <a:t>Strukturfokussierte Techniken</a:t>
              </a:r>
            </a:p>
            <a:p>
              <a:pPr eaLnBrk="1" hangingPunct="1"/>
              <a:r>
                <a:rPr lang="de-CH" altLang="zh-CN" sz="1400">
                  <a:latin typeface="Times New Roman" pitchFamily="1" charset="0"/>
                  <a:ea typeface="SimSun" pitchFamily="2" charset="-122"/>
                </a:rPr>
                <a:t>Ermöglichen oder verhindern Verhalten</a:t>
              </a:r>
              <a:endParaRPr lang="en-US" sz="1400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>
              <a:off x="733" y="2224"/>
              <a:ext cx="432" cy="560"/>
            </a:xfrm>
            <a:prstGeom prst="line">
              <a:avLst/>
            </a:prstGeom>
            <a:noFill/>
            <a:ln w="38100">
              <a:solidFill>
                <a:srgbClr val="EA27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10" y="2295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CH" sz="1600" b="1" dirty="0" smtClean="0">
                  <a:solidFill>
                    <a:srgbClr val="EA2706"/>
                  </a:solidFill>
                </a:rPr>
                <a:t>Können 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052638" y="2859434"/>
            <a:ext cx="2365375" cy="2319338"/>
            <a:chOff x="1278" y="2208"/>
            <a:chExt cx="1490" cy="1461"/>
          </a:xfrm>
        </p:grpSpPr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544" y="2788"/>
              <a:ext cx="1224" cy="8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/>
              <a:r>
                <a:rPr lang="de-CH" altLang="zh-CN" sz="1400" b="1">
                  <a:latin typeface="Times New Roman" pitchFamily="1" charset="0"/>
                  <a:ea typeface="SimSun" pitchFamily="2" charset="-122"/>
                </a:rPr>
                <a:t>Personenfokussierte Techniken:</a:t>
              </a:r>
            </a:p>
            <a:p>
              <a:pPr eaLnBrk="1" hangingPunct="1"/>
              <a:r>
                <a:rPr lang="de-CH" altLang="zh-CN" sz="1400">
                  <a:latin typeface="Times New Roman" pitchFamily="1" charset="0"/>
                  <a:ea typeface="SimSun" pitchFamily="2" charset="-122"/>
                </a:rPr>
                <a:t>Überzeugen oder motivieren zu Verhalten</a:t>
              </a:r>
              <a:endParaRPr lang="en-US" sz="1400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1278" y="2208"/>
              <a:ext cx="848" cy="592"/>
            </a:xfrm>
            <a:prstGeom prst="line">
              <a:avLst/>
            </a:prstGeom>
            <a:noFill/>
            <a:ln w="38100">
              <a:solidFill>
                <a:srgbClr val="EA27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815" y="2299"/>
              <a:ext cx="53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CH" sz="1600" b="1" dirty="0" smtClean="0">
                  <a:solidFill>
                    <a:srgbClr val="EA2706"/>
                  </a:solidFill>
                </a:rPr>
                <a:t>Wollen</a:t>
              </a:r>
              <a:endParaRPr lang="en-US" sz="1600" b="1" dirty="0">
                <a:solidFill>
                  <a:srgbClr val="EA2706"/>
                </a:solidFill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4859338" y="2884834"/>
            <a:ext cx="1943100" cy="2306638"/>
            <a:chOff x="3064" y="2224"/>
            <a:chExt cx="1224" cy="1453"/>
          </a:xfrm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64" y="2796"/>
              <a:ext cx="1224" cy="8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/>
              <a:r>
                <a:rPr lang="de-CH" altLang="zh-CN" sz="1400" b="1">
                  <a:latin typeface="Times New Roman" pitchFamily="1" charset="0"/>
                  <a:ea typeface="SimSun" pitchFamily="2" charset="-122"/>
                </a:rPr>
                <a:t>Situationsfokussierte Techniken:</a:t>
              </a:r>
            </a:p>
            <a:p>
              <a:pPr eaLnBrk="1" hangingPunct="1"/>
              <a:r>
                <a:rPr lang="de-CH" altLang="zh-CN" sz="1400">
                  <a:latin typeface="Times New Roman" pitchFamily="1" charset="0"/>
                  <a:ea typeface="SimSun" pitchFamily="2" charset="-122"/>
                </a:rPr>
                <a:t>Weisen auf Verhaltens-gelegenheiten hin</a:t>
              </a:r>
              <a:endParaRPr lang="en-US" sz="1400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504" y="2256"/>
              <a:ext cx="34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CH" sz="1600" b="1" dirty="0" smtClean="0">
                  <a:solidFill>
                    <a:srgbClr val="EA2706"/>
                  </a:solidFill>
                </a:rPr>
                <a:t>Tun</a:t>
              </a:r>
              <a:endParaRPr lang="en-US" sz="1600" b="1" dirty="0">
                <a:solidFill>
                  <a:srgbClr val="EA2706"/>
                </a:solidFill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3774" y="2224"/>
              <a:ext cx="432" cy="560"/>
            </a:xfrm>
            <a:prstGeom prst="line">
              <a:avLst/>
            </a:prstGeom>
            <a:noFill/>
            <a:ln w="38100">
              <a:solidFill>
                <a:srgbClr val="EA27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7020272" y="2910234"/>
            <a:ext cx="2176464" cy="2293938"/>
            <a:chOff x="4460" y="2240"/>
            <a:chExt cx="1371" cy="1445"/>
          </a:xfrm>
        </p:grpSpPr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4460" y="2804"/>
              <a:ext cx="1303" cy="8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1" hangingPunct="1"/>
              <a:r>
                <a:rPr lang="de-CH" altLang="zh-CN" sz="1400" b="1" dirty="0">
                  <a:latin typeface="Times New Roman" pitchFamily="1" charset="0"/>
                  <a:ea typeface="SimSun" pitchFamily="2" charset="-122"/>
                </a:rPr>
                <a:t>Verbreitungsfokussierte Techniken: </a:t>
              </a:r>
            </a:p>
            <a:p>
              <a:pPr eaLnBrk="1" hangingPunct="1"/>
              <a:r>
                <a:rPr lang="de-CH" altLang="zh-CN" sz="1400" dirty="0">
                  <a:latin typeface="Times New Roman" pitchFamily="1" charset="0"/>
                  <a:ea typeface="SimSun" pitchFamily="2" charset="-122"/>
                </a:rPr>
                <a:t>Erleichtern Verhalten, indem sie Gleichgesinnte zusammenführen</a:t>
              </a:r>
              <a:endParaRPr lang="en-US" sz="1400" dirty="0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4751" y="2240"/>
              <a:ext cx="256" cy="544"/>
            </a:xfrm>
            <a:prstGeom prst="line">
              <a:avLst/>
            </a:prstGeom>
            <a:noFill/>
            <a:ln w="38100">
              <a:solidFill>
                <a:srgbClr val="EA27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4952" y="2240"/>
              <a:ext cx="87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CH" sz="1600" b="1" dirty="0" smtClean="0">
                  <a:solidFill>
                    <a:srgbClr val="EA2706"/>
                  </a:solidFill>
                </a:rPr>
                <a:t>Miteinander </a:t>
              </a:r>
            </a:p>
            <a:p>
              <a:pPr eaLnBrk="1" hangingPunct="1"/>
              <a:r>
                <a:rPr lang="de-CH" sz="1600" b="1" dirty="0" smtClean="0">
                  <a:solidFill>
                    <a:srgbClr val="EA2706"/>
                  </a:solidFill>
                </a:rPr>
                <a:t>Tun</a:t>
              </a:r>
              <a:endParaRPr lang="en-US" sz="1600" b="1" dirty="0">
                <a:solidFill>
                  <a:srgbClr val="EA2706"/>
                </a:solidFill>
              </a:endParaRPr>
            </a:p>
          </p:txBody>
        </p:sp>
      </p:grp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372371" y="5610856"/>
            <a:ext cx="861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200" i="1" dirty="0" smtClean="0">
                <a:ea typeface="ＭＳ Ｐゴシック" pitchFamily="1" charset="-128"/>
              </a:rPr>
              <a:t>Mosler, H-J. </a:t>
            </a:r>
            <a:r>
              <a:rPr lang="de-DE" sz="1200" i="1" dirty="0">
                <a:ea typeface="ＭＳ Ｐゴシック" pitchFamily="1" charset="-128"/>
              </a:rPr>
              <a:t>&amp; Tobias</a:t>
            </a:r>
            <a:r>
              <a:rPr lang="de-DE" sz="1200" i="1" dirty="0" smtClean="0">
                <a:ea typeface="ＭＳ Ｐゴシック" pitchFamily="1" charset="-128"/>
              </a:rPr>
              <a:t>, R. (2007): Umweltpsychologische Interventionsformen neu gedacht, Umweltpsychologie</a:t>
            </a:r>
            <a:r>
              <a:rPr lang="de-DE" sz="1200" i="1" dirty="0">
                <a:ea typeface="ＭＳ Ｐゴシック" pitchFamily="1" charset="-128"/>
              </a:rPr>
              <a:t>, </a:t>
            </a:r>
            <a:r>
              <a:rPr lang="de-DE" sz="1200" i="1" dirty="0" smtClean="0">
                <a:ea typeface="ＭＳ Ｐゴシック" pitchFamily="1" charset="-128"/>
              </a:rPr>
              <a:t>11(1), 35-54.</a:t>
            </a:r>
            <a:endParaRPr lang="de-DE" i="1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04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4288" y="790271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Umweltpsychologie</a:t>
            </a:r>
            <a:endParaRPr lang="de-CH" kern="0" dirty="0"/>
          </a:p>
        </p:txBody>
      </p:sp>
      <p:sp>
        <p:nvSpPr>
          <p:cNvPr id="3" name="Rechteck 2"/>
          <p:cNvSpPr/>
          <p:nvPr/>
        </p:nvSpPr>
        <p:spPr>
          <a:xfrm>
            <a:off x="822752" y="4077072"/>
            <a:ext cx="712879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32523"/>
              </a:buClr>
              <a:buSzPct val="90000"/>
              <a:buFont typeface="Wingdings"/>
              <a:buChar char="è"/>
            </a:pPr>
            <a:r>
              <a:rPr lang="de-CH" sz="2000" dirty="0" smtClean="0"/>
              <a:t>Wie </a:t>
            </a:r>
            <a:r>
              <a:rPr lang="de-CH" sz="2000" dirty="0"/>
              <a:t>nehmen Menschen </a:t>
            </a:r>
            <a:r>
              <a:rPr lang="de-CH" sz="2000" dirty="0" smtClean="0"/>
              <a:t>die Umwelt und die Natur </a:t>
            </a:r>
            <a:r>
              <a:rPr lang="de-CH" sz="2000" dirty="0"/>
              <a:t>wahr</a:t>
            </a:r>
            <a:r>
              <a:rPr lang="de-CH" sz="2000" dirty="0" smtClean="0"/>
              <a:t>?</a:t>
            </a:r>
            <a:endParaRPr lang="de-CH" sz="2000" dirty="0"/>
          </a:p>
          <a:p>
            <a:pPr marL="342900" indent="-342900">
              <a:spcBef>
                <a:spcPts val="800"/>
              </a:spcBef>
              <a:buClr>
                <a:srgbClr val="E32523"/>
              </a:buClr>
              <a:buSzPct val="90000"/>
              <a:buFont typeface="Wingdings"/>
              <a:buChar char="è"/>
            </a:pPr>
            <a:r>
              <a:rPr lang="de-CH" sz="2000" dirty="0"/>
              <a:t>Wie lässt sich umweltschädliches bzw. </a:t>
            </a:r>
            <a:r>
              <a:rPr lang="de-CH" sz="2000" dirty="0" smtClean="0"/>
              <a:t>umweltschonendes </a:t>
            </a:r>
            <a:r>
              <a:rPr lang="de-CH" sz="2000" dirty="0"/>
              <a:t>Verhalten erklären</a:t>
            </a:r>
            <a:r>
              <a:rPr lang="de-CH" sz="2000" dirty="0" smtClean="0"/>
              <a:t>?</a:t>
            </a:r>
            <a:endParaRPr lang="de-CH" sz="2000" dirty="0"/>
          </a:p>
          <a:p>
            <a:pPr marL="342900" indent="-342900">
              <a:spcBef>
                <a:spcPts val="800"/>
              </a:spcBef>
              <a:buClr>
                <a:srgbClr val="E32523"/>
              </a:buClr>
              <a:buSzPct val="90000"/>
              <a:buFont typeface="Wingdings"/>
              <a:buChar char="è"/>
            </a:pPr>
            <a:r>
              <a:rPr lang="de-CH" sz="2000" dirty="0" smtClean="0"/>
              <a:t>Wie </a:t>
            </a:r>
            <a:r>
              <a:rPr lang="de-CH" sz="2000" dirty="0"/>
              <a:t>lässt sich umweltschonendes Verhalten fördern?</a:t>
            </a:r>
          </a:p>
        </p:txBody>
      </p:sp>
      <p:sp>
        <p:nvSpPr>
          <p:cNvPr id="4" name="Rechteck 3"/>
          <p:cNvSpPr/>
          <p:nvPr/>
        </p:nvSpPr>
        <p:spPr>
          <a:xfrm>
            <a:off x="885728" y="1700808"/>
            <a:ext cx="7848872" cy="1815882"/>
          </a:xfrm>
          <a:prstGeom prst="rect">
            <a:avLst/>
          </a:prstGeom>
          <a:solidFill>
            <a:srgbClr val="E58776"/>
          </a:solidFill>
        </p:spPr>
        <p:txBody>
          <a:bodyPr wrap="square">
            <a:spAutoFit/>
          </a:bodyPr>
          <a:lstStyle/>
          <a:p>
            <a:r>
              <a:rPr lang="de-CH" dirty="0" smtClean="0"/>
              <a:t>Die Umweltpsychologie </a:t>
            </a:r>
            <a:r>
              <a:rPr lang="de-CH" dirty="0"/>
              <a:t>befasst sich mit </a:t>
            </a:r>
            <a:r>
              <a:rPr lang="de-CH" dirty="0" smtClean="0"/>
              <a:t>Mensch-Umwelt-Interaktionen</a:t>
            </a:r>
            <a:r>
              <a:rPr lang="de-CH" dirty="0"/>
              <a:t>, das heisst, sie untersucht sowohl die Einflüsse der Umwelt </a:t>
            </a:r>
            <a:r>
              <a:rPr lang="de-CH" i="1" dirty="0"/>
              <a:t>auf</a:t>
            </a:r>
            <a:r>
              <a:rPr lang="de-CH" dirty="0"/>
              <a:t> den Menschen als auch die Beeinflussung der Umwelt </a:t>
            </a:r>
            <a:r>
              <a:rPr lang="de-CH" i="1" dirty="0"/>
              <a:t>durch</a:t>
            </a:r>
            <a:r>
              <a:rPr lang="de-CH" dirty="0"/>
              <a:t> den Menschen. </a:t>
            </a:r>
            <a:endParaRPr lang="de-CH" dirty="0" smtClean="0"/>
          </a:p>
          <a:p>
            <a:r>
              <a:rPr lang="de-CH" sz="1600" dirty="0" smtClean="0"/>
              <a:t>(Initiative Psychologie im Umweltschutz Schweiz IPU)</a:t>
            </a:r>
            <a:endParaRPr lang="de-CH" sz="1600" dirty="0"/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7629924" y="4411782"/>
            <a:ext cx="504056" cy="1296144"/>
          </a:xfrm>
          <a:prstGeom prst="rightBrace">
            <a:avLst>
              <a:gd name="adj1" fmla="val 8333"/>
              <a:gd name="adj2" fmla="val 5118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7761694" y="4650234"/>
            <a:ext cx="1630010" cy="7949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400" dirty="0" smtClean="0">
                <a:latin typeface="+mn-lt"/>
              </a:rPr>
              <a:t>Umweltschutz-psychologie</a:t>
            </a:r>
          </a:p>
        </p:txBody>
      </p:sp>
    </p:spTree>
    <p:extLst>
      <p:ext uri="{BB962C8B-B14F-4D97-AF65-F5344CB8AC3E}">
        <p14:creationId xmlns:p14="http://schemas.microsoft.com/office/powerpoint/2010/main" val="280196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Interventionstechniken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 bwMode="auto">
          <a:xfrm>
            <a:off x="323528" y="1556792"/>
            <a:ext cx="1915584" cy="612000"/>
          </a:xfrm>
          <a:prstGeom prst="rect">
            <a:avLst/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Wollen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personenfokussiert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23527" y="2280759"/>
            <a:ext cx="1915585" cy="1541064"/>
          </a:xfrm>
          <a:prstGeom prst="rect">
            <a:avLst/>
          </a:prstGeom>
          <a:solidFill>
            <a:srgbClr val="D0E5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Wissensvermittlung 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argumentative Überzeugung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emotionale Beeinflussung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 smtClean="0">
                <a:latin typeface="Arial Narrow" pitchFamily="34" charset="0"/>
              </a:rPr>
              <a:t>Aufforderungen</a:t>
            </a:r>
            <a:endParaRPr lang="de-CH" sz="1400" dirty="0">
              <a:latin typeface="Arial Narrow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355976" y="1556792"/>
            <a:ext cx="2088232" cy="612000"/>
          </a:xfrm>
          <a:prstGeom prst="rect">
            <a:avLst/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Tun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i="1" dirty="0" smtClean="0">
                <a:latin typeface="Arial Narrow" pitchFamily="34" charset="0"/>
              </a:rPr>
              <a:t>situationsfokussiert</a:t>
            </a:r>
            <a:endParaRPr kumimoji="0" lang="de-CH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355976" y="2276872"/>
            <a:ext cx="2088232" cy="2088000"/>
          </a:xfrm>
          <a:prstGeom prst="rect">
            <a:avLst/>
          </a:prstGeom>
          <a:solidFill>
            <a:srgbClr val="D0E5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Erinnerungshilfen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 smtClean="0">
                <a:latin typeface="Arial Narrow" pitchFamily="34" charset="0"/>
              </a:rPr>
              <a:t>Feedback 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 smtClean="0">
                <a:latin typeface="Arial Narrow" pitchFamily="34" charset="0"/>
              </a:rPr>
              <a:t>Hervorheben von Normen</a:t>
            </a:r>
            <a:endParaRPr lang="de-CH" sz="1400" dirty="0">
              <a:latin typeface="Arial Narrow" pitchFamily="34" charset="0"/>
            </a:endParaRP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Vorsatzbildung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 smtClean="0">
                <a:latin typeface="Arial Narrow" pitchFamily="34" charset="0"/>
              </a:rPr>
              <a:t>Selbstverpflichtung</a:t>
            </a:r>
            <a:endParaRPr lang="de-CH" sz="1400" dirty="0">
              <a:latin typeface="Arial Narrow" pitchFamily="34" charset="0"/>
            </a:endParaRP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Selbstzielsetzung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Modelle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2403592" y="1565873"/>
            <a:ext cx="1872000" cy="612000"/>
          </a:xfrm>
          <a:prstGeom prst="rect">
            <a:avLst/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Können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i="1" dirty="0" smtClean="0">
                <a:latin typeface="Arial Narrow" pitchFamily="34" charset="0"/>
              </a:rPr>
              <a:t>strukturfokussiert</a:t>
            </a:r>
            <a:r>
              <a:rPr kumimoji="0" lang="de-CH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403592" y="2285953"/>
            <a:ext cx="1872000" cy="1544951"/>
          </a:xfrm>
          <a:prstGeom prst="rect">
            <a:avLst/>
          </a:prstGeom>
          <a:solidFill>
            <a:srgbClr val="D0E5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Gebote/Verbote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Vereinbarungen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Infrastruktur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Produkte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CH" sz="1400" dirty="0">
                <a:latin typeface="Arial Narrow" pitchFamily="34" charset="0"/>
              </a:rPr>
              <a:t>………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516216" y="1560679"/>
            <a:ext cx="2304256" cy="612000"/>
          </a:xfrm>
          <a:prstGeom prst="rect">
            <a:avLst/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Miteinander Tun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verbreitungsfokussiert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516216" y="2280759"/>
            <a:ext cx="2304256" cy="2088000"/>
          </a:xfrm>
          <a:prstGeom prst="rect">
            <a:avLst/>
          </a:prstGeom>
          <a:solidFill>
            <a:srgbClr val="D0E5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Versicherungen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Alle oder Niemand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Diffusion von </a:t>
            </a:r>
            <a:r>
              <a:rPr lang="de-CH" sz="1400" dirty="0" smtClean="0">
                <a:latin typeface="Arial Narrow" pitchFamily="34" charset="0"/>
              </a:rPr>
              <a:t>Botschaften</a:t>
            </a:r>
            <a:endParaRPr lang="de-CH" sz="1400" dirty="0">
              <a:latin typeface="Arial Narrow" pitchFamily="34" charset="0"/>
            </a:endParaRP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 smtClean="0">
                <a:latin typeface="Arial Narrow" pitchFamily="34" charset="0"/>
              </a:rPr>
              <a:t>kollektive Aktionen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 smtClean="0">
                <a:latin typeface="Arial Narrow" pitchFamily="34" charset="0"/>
              </a:rPr>
              <a:t>Versammlungen</a:t>
            </a:r>
            <a:r>
              <a:rPr lang="de-CH" sz="1400" dirty="0">
                <a:latin typeface="Arial Narrow" pitchFamily="34" charset="0"/>
              </a:rPr>
              <a:t>, Vereine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Informelle Märkte</a:t>
            </a:r>
          </a:p>
          <a:p>
            <a:pPr marL="285750" indent="-285750">
              <a:spcBef>
                <a:spcPts val="400"/>
              </a:spcBef>
              <a:buFont typeface="Arial" pitchFamily="34" charset="0"/>
              <a:buChar char="•"/>
            </a:pPr>
            <a:r>
              <a:rPr lang="de-CH" sz="1400" dirty="0">
                <a:latin typeface="Arial Narrow" pitchFamily="34" charset="0"/>
              </a:rPr>
              <a:t>Nachbarschaftshilfe</a:t>
            </a:r>
          </a:p>
        </p:txBody>
      </p:sp>
      <p:sp>
        <p:nvSpPr>
          <p:cNvPr id="15" name="Rechteckige Legende 14"/>
          <p:cNvSpPr/>
          <p:nvPr/>
        </p:nvSpPr>
        <p:spPr bwMode="auto">
          <a:xfrm>
            <a:off x="2291089" y="4650365"/>
            <a:ext cx="1972847" cy="754695"/>
          </a:xfrm>
          <a:prstGeom prst="wedgeRectCallout">
            <a:avLst>
              <a:gd name="adj1" fmla="val -18198"/>
              <a:gd name="adj2" fmla="val -149464"/>
            </a:avLst>
          </a:prstGeom>
          <a:solidFill>
            <a:srgbClr val="FAE2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de-DE" sz="1100" dirty="0" smtClean="0"/>
              <a:t>Ermöglichung/Erleichterung/Verhinderung </a:t>
            </a:r>
            <a:r>
              <a:rPr lang="de-DE" sz="1100" dirty="0"/>
              <a:t>von Verhalten 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de-DE" sz="1100" dirty="0" smtClean="0"/>
              <a:t>Verändern Kosten/Nutzen-Überlegung</a:t>
            </a:r>
            <a:endParaRPr lang="de-DE" sz="1100" dirty="0"/>
          </a:p>
        </p:txBody>
      </p:sp>
      <p:sp>
        <p:nvSpPr>
          <p:cNvPr id="16" name="Rechteckige Legende 15"/>
          <p:cNvSpPr/>
          <p:nvPr/>
        </p:nvSpPr>
        <p:spPr bwMode="auto">
          <a:xfrm>
            <a:off x="288622" y="4154090"/>
            <a:ext cx="1950490" cy="636201"/>
          </a:xfrm>
          <a:prstGeom prst="wedgeRectCallout">
            <a:avLst>
              <a:gd name="adj1" fmla="val -21367"/>
              <a:gd name="adj2" fmla="val -84240"/>
            </a:avLst>
          </a:prstGeom>
          <a:solidFill>
            <a:srgbClr val="FAE2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de-DE" sz="1100" dirty="0" smtClean="0"/>
              <a:t>Kognitive und </a:t>
            </a:r>
            <a:r>
              <a:rPr lang="de-DE" sz="1100" dirty="0"/>
              <a:t>emotionale </a:t>
            </a:r>
            <a:r>
              <a:rPr lang="de-DE" sz="1100" dirty="0" smtClean="0"/>
              <a:t>Auseinandersetzung</a:t>
            </a: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de-DE" sz="1100" dirty="0" smtClean="0"/>
              <a:t>Aufbau </a:t>
            </a:r>
            <a:r>
              <a:rPr lang="de-DE" sz="1100" dirty="0"/>
              <a:t>von Motivation </a:t>
            </a:r>
            <a:endParaRPr lang="de-DE" sz="1100" dirty="0" smtClean="0"/>
          </a:p>
        </p:txBody>
      </p:sp>
      <p:sp>
        <p:nvSpPr>
          <p:cNvPr id="17" name="Rechteckige Legende 16"/>
          <p:cNvSpPr/>
          <p:nvPr/>
        </p:nvSpPr>
        <p:spPr bwMode="auto">
          <a:xfrm>
            <a:off x="4355976" y="4934608"/>
            <a:ext cx="2088232" cy="940900"/>
          </a:xfrm>
          <a:prstGeom prst="wedgeRectCallout">
            <a:avLst>
              <a:gd name="adj1" fmla="val -11776"/>
              <a:gd name="adj2" fmla="val -96803"/>
            </a:avLst>
          </a:prstGeom>
          <a:solidFill>
            <a:srgbClr val="FAE2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1" charset="2"/>
              <a:buNone/>
            </a:pPr>
            <a:r>
              <a:rPr lang="de-DE" sz="1100" dirty="0" smtClean="0"/>
              <a:t>Gewohnheiten ab/aufbauen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1" charset="2"/>
              <a:buNone/>
            </a:pPr>
            <a:r>
              <a:rPr lang="de-DE" sz="1100" dirty="0" smtClean="0"/>
              <a:t>Gefühl </a:t>
            </a:r>
            <a:r>
              <a:rPr lang="de-DE" sz="1100" dirty="0"/>
              <a:t>für eigenes </a:t>
            </a:r>
            <a:r>
              <a:rPr lang="de-DE" sz="1100" dirty="0" smtClean="0"/>
              <a:t>Verhalten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1" charset="2"/>
              <a:buNone/>
            </a:pPr>
            <a:r>
              <a:rPr lang="de-DE" sz="1100" dirty="0" smtClean="0"/>
              <a:t>„Druck</a:t>
            </a:r>
            <a:r>
              <a:rPr lang="de-DE" sz="1100" dirty="0"/>
              <a:t>“ von Innen und </a:t>
            </a:r>
            <a:r>
              <a:rPr lang="de-DE" sz="1100" dirty="0" err="1"/>
              <a:t>Aussen</a:t>
            </a:r>
            <a:r>
              <a:rPr lang="de-DE" sz="1100" dirty="0"/>
              <a:t> erzeugen </a:t>
            </a:r>
            <a:endParaRPr lang="de-DE" sz="1050" dirty="0"/>
          </a:p>
        </p:txBody>
      </p:sp>
      <p:sp>
        <p:nvSpPr>
          <p:cNvPr id="18" name="Rechteckige Legende 17"/>
          <p:cNvSpPr/>
          <p:nvPr/>
        </p:nvSpPr>
        <p:spPr bwMode="auto">
          <a:xfrm>
            <a:off x="6516216" y="4650365"/>
            <a:ext cx="2304256" cy="940900"/>
          </a:xfrm>
          <a:prstGeom prst="wedgeRectCallout">
            <a:avLst>
              <a:gd name="adj1" fmla="val -4026"/>
              <a:gd name="adj2" fmla="val -83694"/>
            </a:avLst>
          </a:prstGeom>
          <a:solidFill>
            <a:srgbClr val="FAE2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de-DE" sz="1100" dirty="0" smtClean="0"/>
              <a:t>Auflösung </a:t>
            </a:r>
            <a:r>
              <a:rPr lang="de-DE" sz="1100" dirty="0"/>
              <a:t>von „Allein-sein-Gefühl“ und Ohnmachtsgefühlen </a:t>
            </a:r>
            <a:endParaRPr lang="de-DE" sz="1100" dirty="0" smtClean="0"/>
          </a:p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de-DE" sz="1100" dirty="0" smtClean="0"/>
              <a:t>Soziale </a:t>
            </a:r>
            <a:r>
              <a:rPr lang="de-DE" sz="1100" dirty="0"/>
              <a:t>Unterstützung </a:t>
            </a:r>
            <a:r>
              <a:rPr lang="de-DE" sz="1100" dirty="0" smtClean="0"/>
              <a:t>schaffen</a:t>
            </a:r>
          </a:p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lang="de-DE" sz="1100" dirty="0" smtClean="0"/>
              <a:t>Identität </a:t>
            </a:r>
            <a:r>
              <a:rPr lang="de-DE" sz="1100" dirty="0"/>
              <a:t>durch Partizipation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67090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755576" y="1196752"/>
            <a:ext cx="828092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-114300" y="-104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CH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-114300" y="67691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114300" y="-7937"/>
            <a:ext cx="8915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CH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914400" y="548680"/>
            <a:ext cx="3086100" cy="5714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Verhaltenerzeugende Techniken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Erwirken neue Verhaltensdispositionen</a:t>
            </a:r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3086100" y="106352"/>
            <a:ext cx="2744470" cy="342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CH" altLang="zh-CN" sz="1200" b="1">
                <a:latin typeface="Times New Roman" pitchFamily="18" charset="0"/>
                <a:ea typeface="SimSun" pitchFamily="2" charset="-122"/>
              </a:rPr>
              <a:t>Verhaltensändernde Techniken</a:t>
            </a:r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257800" y="548680"/>
            <a:ext cx="3314700" cy="5130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Verhaltensfördernde Techniken</a:t>
            </a:r>
            <a:br>
              <a:rPr lang="de-CH" altLang="zh-CN" sz="1000" b="1">
                <a:latin typeface="Times New Roman" pitchFamily="18" charset="0"/>
                <a:ea typeface="SimSun" pitchFamily="2" charset="-122"/>
              </a:rPr>
            </a:br>
            <a:r>
              <a:rPr lang="de-CH" altLang="zh-CN" sz="1000">
                <a:latin typeface="Times New Roman" pitchFamily="18" charset="0"/>
                <a:ea typeface="SimSun" pitchFamily="2" charset="-122"/>
              </a:rPr>
              <a:t>Unterstützen / aktivieren vorhandene Verhaltsdispositionen </a:t>
            </a:r>
            <a:endParaRPr lang="en-US"/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343535" y="1196752"/>
            <a:ext cx="1942465" cy="763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Strukturfokussierte Techniken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Verändern Verhaltensbedingungen</a:t>
            </a:r>
            <a:endParaRPr lang="en-US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2514600" y="1196752"/>
            <a:ext cx="1943100" cy="763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Personenfokussierte Techniken: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Überzeugen oder motivieren zu Verhalten</a:t>
            </a:r>
            <a:endParaRPr lang="en-US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6858000" y="1196752"/>
            <a:ext cx="1943100" cy="763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Verbreitungsfokussierte Techniken: 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Entfalten individuelle Dispositionen in Populationen</a:t>
            </a:r>
            <a:endParaRPr lang="en-US"/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686300" y="1196752"/>
            <a:ext cx="1943100" cy="763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Situationsfokussierte Techniken: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Weisen auf Verhaltens-gelegenheiten hin</a:t>
            </a:r>
            <a:endParaRPr lang="en-US"/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343535" y="2060848"/>
            <a:ext cx="1942465" cy="4342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Gebote /Verbote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Umweltqualitätsstandards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Emissionsbegrenzungen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Produktvorschriften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Bewilligungspflichten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Haftungsrechtliche Vorschriften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Raumwirksame Vorschriften</a:t>
            </a:r>
          </a:p>
          <a:p>
            <a:endParaRPr lang="de-CH" altLang="zh-CN" sz="200" b="1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Marktwirtschaftliche Instrumente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Subventionen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Lenkungsabgaben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Gebühren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Pfandsysteme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Einrichtung von Märkten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Anreize / Wettbewerbe</a:t>
            </a:r>
          </a:p>
          <a:p>
            <a:endParaRPr lang="de-CH" altLang="zh-CN" sz="200" b="1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Vereinbarungen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Entsorgungsgebühren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Produktenormen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Zertifizierungen und Labels</a:t>
            </a:r>
          </a:p>
          <a:p>
            <a:endParaRPr lang="de-CH" altLang="zh-CN" sz="200" b="1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Service- u. Infrastruktur Instrumente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Bereitstellung oder Rückzug von Produkten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Bereitstellung oder Rückbau von Infrastrukturen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Ressourcengaben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Physischer Zwang</a:t>
            </a:r>
            <a:endParaRPr lang="en-US" dirty="0"/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514600" y="2060848"/>
            <a:ext cx="1943100" cy="3771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Wissensvermittlung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Systemwissen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Handlungswissen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Wirksamkeitswissen</a:t>
            </a:r>
          </a:p>
          <a:p>
            <a:endParaRPr lang="de-CH" altLang="zh-CN" sz="1000" b="1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Argumentative Persuasion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zur Veränderung von: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Überzeugungen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Ressourceneinschätzungen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Normen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Zielen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Werthaltungen</a:t>
            </a:r>
          </a:p>
          <a:p>
            <a:endParaRPr lang="de-CH" altLang="zh-CN" sz="1000" b="1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Affektive Persuasion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zur Veränderung von: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Aktuellen Affekten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Affektiven Konnotationen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  Intrinsischer Motivation</a:t>
            </a:r>
          </a:p>
          <a:p>
            <a:endParaRPr lang="de-CH" altLang="zh-CN" sz="1000" b="1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Aufforderungen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zu Verhalten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zum Nachdenken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Hervorrufen von Spannungszuständen</a:t>
            </a:r>
            <a:endParaRPr lang="en-US" dirty="0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6858000" y="2060848"/>
            <a:ext cx="1942465" cy="3116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Passive, gemeinschaftsbez. T.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Versicherungen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Alle-Oder-Niemand-Verträge</a:t>
            </a:r>
          </a:p>
          <a:p>
            <a:endParaRPr lang="de-CH" altLang="zh-CN" sz="100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Passive, netzwerkbezogene T.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Diffusion über 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   Persönlichen Kontakt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   Massenmedien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   Erworbene Produkte</a:t>
            </a:r>
          </a:p>
          <a:p>
            <a:endParaRPr lang="de-CH" altLang="zh-CN" sz="100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Aktive, gemeinschaftsbez. T.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Partizipation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Kollektive Aktionen</a:t>
            </a:r>
          </a:p>
          <a:p>
            <a:endParaRPr lang="de-CH" altLang="zh-CN" sz="100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>
                <a:latin typeface="Times New Roman" pitchFamily="18" charset="0"/>
                <a:ea typeface="SimSun" pitchFamily="2" charset="-122"/>
              </a:rPr>
              <a:t>Aktive, netzwerkbezogene T.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Versammlung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Vereinsbildung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Bildung informeller ‚Märkte’</a:t>
            </a:r>
          </a:p>
          <a:p>
            <a:r>
              <a:rPr lang="de-CH" altLang="zh-CN" sz="1000">
                <a:latin typeface="Times New Roman" pitchFamily="18" charset="0"/>
                <a:ea typeface="SimSun" pitchFamily="2" charset="-122"/>
              </a:rPr>
              <a:t>Nachbarschaftshilfe</a:t>
            </a:r>
            <a:endParaRPr lang="en-US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4686300" y="2060848"/>
            <a:ext cx="1942465" cy="28737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C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Passive, </a:t>
            </a:r>
            <a:r>
              <a:rPr lang="de-CH" altLang="zh-CN" sz="1000" b="1" dirty="0" err="1">
                <a:latin typeface="Times New Roman" pitchFamily="18" charset="0"/>
                <a:ea typeface="SimSun" pitchFamily="2" charset="-122"/>
              </a:rPr>
              <a:t>individuumsbez</a:t>
            </a:r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. T.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Erinnerungshilfen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Hinweise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Direktes Feedback</a:t>
            </a:r>
          </a:p>
          <a:p>
            <a:endParaRPr lang="de-CH" altLang="zh-CN" sz="1000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Passive, sozialbezogene T.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Hervorheben deskriptiver Normen</a:t>
            </a:r>
          </a:p>
          <a:p>
            <a:endParaRPr lang="de-CH" altLang="zh-CN" sz="1000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Aktive, </a:t>
            </a:r>
            <a:r>
              <a:rPr lang="de-CH" altLang="zh-CN" sz="1000" b="1" dirty="0" err="1">
                <a:latin typeface="Times New Roman" pitchFamily="18" charset="0"/>
                <a:ea typeface="SimSun" pitchFamily="2" charset="-122"/>
              </a:rPr>
              <a:t>individuumsbez</a:t>
            </a:r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. T.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Vorsatzbildung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Private Selbstverpflichtung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Selbstzielsetzung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Selbstfeedback</a:t>
            </a:r>
          </a:p>
          <a:p>
            <a:endParaRPr lang="de-CH" altLang="zh-CN" sz="1000" dirty="0">
              <a:latin typeface="Times New Roman" pitchFamily="18" charset="0"/>
              <a:ea typeface="SimSun" pitchFamily="2" charset="-122"/>
            </a:endParaRPr>
          </a:p>
          <a:p>
            <a:r>
              <a:rPr lang="de-CH" altLang="zh-CN" sz="1000" b="1" dirty="0">
                <a:latin typeface="Times New Roman" pitchFamily="18" charset="0"/>
                <a:ea typeface="SimSun" pitchFamily="2" charset="-122"/>
              </a:rPr>
              <a:t>Aktive, sozialbezogene T.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Öffentliche Selbstverpflichtung </a:t>
            </a:r>
          </a:p>
          <a:p>
            <a:r>
              <a:rPr lang="de-CH" altLang="zh-CN" sz="1000" dirty="0">
                <a:latin typeface="Times New Roman" pitchFamily="18" charset="0"/>
                <a:ea typeface="SimSun" pitchFamily="2" charset="-122"/>
              </a:rPr>
              <a:t>Modelle / </a:t>
            </a:r>
            <a:r>
              <a:rPr lang="de-CH" altLang="zh-CN" sz="1000" dirty="0" err="1">
                <a:latin typeface="Times New Roman" pitchFamily="18" charset="0"/>
                <a:ea typeface="SimSun" pitchFamily="2" charset="-122"/>
              </a:rPr>
              <a:t>Blockleader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5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414216"/>
          </a:xfrm>
        </p:spPr>
        <p:txBody>
          <a:bodyPr/>
          <a:lstStyle/>
          <a:p>
            <a:r>
              <a:rPr lang="de-CH" dirty="0" smtClean="0"/>
              <a:t>Kampagne «Respektiere deine Grenzen» </a:t>
            </a:r>
          </a:p>
        </p:txBody>
      </p:sp>
    </p:spTree>
    <p:extLst>
      <p:ext uri="{BB962C8B-B14F-4D97-AF65-F5344CB8AC3E}">
        <p14:creationId xmlns:p14="http://schemas.microsoft.com/office/powerpoint/2010/main" val="4225461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 der Kampagne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1106713"/>
          </a:xfrm>
        </p:spPr>
        <p:txBody>
          <a:bodyPr/>
          <a:lstStyle/>
          <a:p>
            <a:r>
              <a:rPr lang="de-CH" dirty="0" smtClean="0"/>
              <a:t>Kampagne «Respektiere deine Grenzen» </a:t>
            </a:r>
          </a:p>
          <a:p>
            <a:pPr lvl="1"/>
            <a:r>
              <a:rPr lang="de-CH" dirty="0"/>
              <a:t>V</a:t>
            </a:r>
            <a:r>
              <a:rPr lang="de-CH" dirty="0" smtClean="0"/>
              <a:t>ier einfache</a:t>
            </a:r>
            <a:r>
              <a:rPr lang="de-CH" dirty="0"/>
              <a:t> </a:t>
            </a:r>
            <a:r>
              <a:rPr lang="de-CH" dirty="0" smtClean="0"/>
              <a:t>Regeln, um Wintersportler anzuhalten</a:t>
            </a:r>
            <a:r>
              <a:rPr lang="de-CH" dirty="0"/>
              <a:t>, sich naturverträglich zu </a:t>
            </a:r>
            <a:r>
              <a:rPr lang="de-CH" dirty="0" smtClean="0"/>
              <a:t>verhalten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9592" y="3068960"/>
            <a:ext cx="7632848" cy="2232248"/>
          </a:xfrm>
          <a:prstGeom prst="rect">
            <a:avLst/>
          </a:prstGeom>
          <a:solidFill>
            <a:srgbClr val="FAE2D8"/>
          </a:solidFill>
        </p:spPr>
        <p:txBody>
          <a:bodyPr wrap="square" rtlCol="0" anchor="ctr">
            <a:noAutofit/>
          </a:bodyPr>
          <a:lstStyle/>
          <a:p>
            <a:pPr marL="342900" indent="-342900">
              <a:buClr>
                <a:srgbClr val="E32523"/>
              </a:buClr>
              <a:buSzPct val="80000"/>
              <a:buFont typeface="+mj-lt"/>
              <a:buAutoNum type="arabicPeriod"/>
            </a:pPr>
            <a:r>
              <a:rPr lang="de-CH" sz="1600" dirty="0">
                <a:latin typeface="+mj-lt"/>
              </a:rPr>
              <a:t>Beachte Wildruhezonen und Wildschutzgebiete: Wildtiere ziehen sich dorthin zurück.</a:t>
            </a:r>
          </a:p>
          <a:p>
            <a:pPr marL="342900" indent="-342900">
              <a:buClr>
                <a:srgbClr val="E32523"/>
              </a:buClr>
              <a:buSzPct val="80000"/>
              <a:buFont typeface="+mj-lt"/>
              <a:buAutoNum type="arabicPeriod"/>
            </a:pPr>
            <a:r>
              <a:rPr lang="de-CH" sz="1600" dirty="0">
                <a:latin typeface="+mj-lt"/>
              </a:rPr>
              <a:t>Bleibe im Wald auf den markierten Routen und Wegen: So können die Wildtiere sich an Wintersportler gewöhnen.</a:t>
            </a:r>
          </a:p>
          <a:p>
            <a:pPr marL="342900" indent="-342900">
              <a:buClr>
                <a:srgbClr val="E32523"/>
              </a:buClr>
              <a:buSzPct val="80000"/>
              <a:buFont typeface="+mj-lt"/>
              <a:buAutoNum type="arabicPeriod"/>
            </a:pPr>
            <a:r>
              <a:rPr lang="de-CH" sz="1600" dirty="0">
                <a:latin typeface="+mj-lt"/>
              </a:rPr>
              <a:t>Meide Waldränder und schneefreie Flächen: Sie sind die Lieblingsplätze der Wildtiere.</a:t>
            </a:r>
          </a:p>
          <a:p>
            <a:pPr marL="342900" indent="-342900">
              <a:buClr>
                <a:srgbClr val="E32523"/>
              </a:buClr>
              <a:buSzPct val="80000"/>
              <a:buFont typeface="+mj-lt"/>
              <a:buAutoNum type="arabicPeriod"/>
            </a:pPr>
            <a:r>
              <a:rPr lang="de-CH" sz="1600" dirty="0">
                <a:latin typeface="+mj-lt"/>
              </a:rPr>
              <a:t>Führe Hunde an der Leine, insbesondere im Wald: Wildtiere flüchten vor frei laufenden Hunden</a:t>
            </a:r>
            <a:r>
              <a:rPr lang="de-CH" sz="1600" dirty="0" smtClean="0">
                <a:latin typeface="+mj-lt"/>
              </a:rPr>
              <a:t>.</a:t>
            </a:r>
            <a:endParaRPr lang="de-CH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Interventionstechniken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4015202"/>
          </a:xfrm>
        </p:spPr>
        <p:txBody>
          <a:bodyPr/>
          <a:lstStyle/>
          <a:p>
            <a:r>
              <a:rPr lang="de-CH" i="1" dirty="0" smtClean="0"/>
              <a:t>Strukturfokussiert</a:t>
            </a:r>
            <a:r>
              <a:rPr lang="de-CH" dirty="0" smtClean="0"/>
              <a:t>: Abgrenzungsbänder vor Ort </a:t>
            </a:r>
          </a:p>
          <a:p>
            <a:pPr lvl="1">
              <a:buFont typeface="Wingdings"/>
              <a:buChar char="è"/>
            </a:pPr>
            <a:r>
              <a:rPr lang="de-CH" dirty="0" smtClean="0">
                <a:solidFill>
                  <a:srgbClr val="E32523"/>
                </a:solidFill>
              </a:rPr>
              <a:t>Können</a:t>
            </a:r>
          </a:p>
          <a:p>
            <a:r>
              <a:rPr lang="de-CH" i="1" dirty="0" smtClean="0"/>
              <a:t>Personenfokussiert</a:t>
            </a:r>
            <a:r>
              <a:rPr lang="de-CH" dirty="0" smtClean="0"/>
              <a:t>: Informationen und Argumente für den Schutz der Natur (Flyer, Medien) </a:t>
            </a:r>
          </a:p>
          <a:p>
            <a:pPr lvl="1">
              <a:buFont typeface="Wingdings"/>
              <a:buChar char="è"/>
            </a:pPr>
            <a:r>
              <a:rPr lang="de-CH" dirty="0" smtClean="0">
                <a:solidFill>
                  <a:srgbClr val="E32523"/>
                </a:solidFill>
              </a:rPr>
              <a:t>Wollen</a:t>
            </a:r>
            <a:endParaRPr lang="de-CH" dirty="0" smtClean="0"/>
          </a:p>
          <a:p>
            <a:r>
              <a:rPr lang="de-CH" i="1" dirty="0" smtClean="0"/>
              <a:t>Situationsfokussiert</a:t>
            </a:r>
            <a:r>
              <a:rPr lang="de-CH" dirty="0" smtClean="0"/>
              <a:t>: Erinnerungshilfen (Tafeln vor </a:t>
            </a:r>
            <a:r>
              <a:rPr lang="de-CH" dirty="0"/>
              <a:t>O</a:t>
            </a:r>
            <a:r>
              <a:rPr lang="de-CH" dirty="0" smtClean="0"/>
              <a:t>rt)</a:t>
            </a:r>
            <a:r>
              <a:rPr lang="de-CH" dirty="0" smtClean="0">
                <a:solidFill>
                  <a:srgbClr val="E32523"/>
                </a:solidFill>
              </a:rPr>
              <a:t> </a:t>
            </a:r>
          </a:p>
          <a:p>
            <a:pPr lvl="1">
              <a:buFont typeface="Wingdings"/>
              <a:buChar char="è"/>
            </a:pPr>
            <a:r>
              <a:rPr lang="de-CH" dirty="0" smtClean="0">
                <a:solidFill>
                  <a:srgbClr val="E32523"/>
                </a:solidFill>
              </a:rPr>
              <a:t>Tun</a:t>
            </a:r>
            <a:endParaRPr lang="de-CH" dirty="0" smtClean="0"/>
          </a:p>
          <a:p>
            <a:r>
              <a:rPr lang="de-CH" i="1" dirty="0" smtClean="0"/>
              <a:t>Verbreitungsfokussier</a:t>
            </a:r>
            <a:r>
              <a:rPr lang="de-CH" i="1" dirty="0"/>
              <a:t>t</a:t>
            </a:r>
            <a:r>
              <a:rPr lang="de-CH" dirty="0" smtClean="0"/>
              <a:t>: keine</a:t>
            </a:r>
          </a:p>
        </p:txBody>
      </p:sp>
    </p:spTree>
    <p:extLst>
      <p:ext uri="{BB962C8B-B14F-4D97-AF65-F5344CB8AC3E}">
        <p14:creationId xmlns:p14="http://schemas.microsoft.com/office/powerpoint/2010/main" val="45647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Wirkungen der Kampagne (</a:t>
            </a:r>
            <a:r>
              <a:rPr lang="de-CH" dirty="0" err="1" smtClean="0"/>
              <a:t>Immoos</a:t>
            </a:r>
            <a:r>
              <a:rPr lang="de-CH" dirty="0" smtClean="0"/>
              <a:t>, 2012)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2845651"/>
          </a:xfrm>
        </p:spPr>
        <p:txBody>
          <a:bodyPr/>
          <a:lstStyle/>
          <a:p>
            <a:r>
              <a:rPr lang="de-CH" dirty="0" smtClean="0"/>
              <a:t>Die Kampagne beeinflusst positiv:</a:t>
            </a:r>
          </a:p>
          <a:p>
            <a:pPr lvl="1"/>
            <a:r>
              <a:rPr lang="de-CH" dirty="0" smtClean="0"/>
              <a:t>Einstellungen (Wollen)</a:t>
            </a:r>
          </a:p>
          <a:p>
            <a:pPr lvl="1"/>
            <a:r>
              <a:rPr lang="de-CH" dirty="0" smtClean="0"/>
              <a:t>Verhaltenskontrolle (Können)</a:t>
            </a:r>
          </a:p>
          <a:p>
            <a:pPr lvl="1"/>
            <a:r>
              <a:rPr lang="de-CH" dirty="0" smtClean="0"/>
              <a:t>Verhalten (Tun)</a:t>
            </a:r>
          </a:p>
          <a:p>
            <a:r>
              <a:rPr lang="de-CH" dirty="0" smtClean="0"/>
              <a:t>Schneeschuhläufer besser beeinflussbar als Skitourenläufer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436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II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783548"/>
          </a:xfrm>
        </p:spPr>
        <p:txBody>
          <a:bodyPr/>
          <a:lstStyle/>
          <a:p>
            <a:r>
              <a:rPr lang="de-CH" dirty="0"/>
              <a:t>Energieberatungen (peer-</a:t>
            </a:r>
            <a:r>
              <a:rPr lang="de-CH" dirty="0" err="1"/>
              <a:t>to</a:t>
            </a:r>
            <a:r>
              <a:rPr lang="de-CH" dirty="0"/>
              <a:t>-</a:t>
            </a:r>
            <a:r>
              <a:rPr lang="de-CH" dirty="0" err="1"/>
              <a:t>peer</a:t>
            </a:r>
            <a:r>
              <a:rPr lang="de-CH" dirty="0"/>
              <a:t>) in der Siedlung </a:t>
            </a:r>
            <a:r>
              <a:rPr lang="de-CH" dirty="0" smtClean="0"/>
              <a:t>Friesenberg</a:t>
            </a:r>
            <a:r>
              <a:rPr lang="de-CH" dirty="0"/>
              <a:t> </a:t>
            </a:r>
            <a:r>
              <a:rPr lang="de-CH" dirty="0" smtClean="0"/>
              <a:t>in Zürich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16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b="6841"/>
          <a:stretch/>
        </p:blipFill>
        <p:spPr bwMode="auto">
          <a:xfrm>
            <a:off x="4059051" y="2564905"/>
            <a:ext cx="2601181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hteckige Legende 12"/>
          <p:cNvSpPr/>
          <p:nvPr/>
        </p:nvSpPr>
        <p:spPr>
          <a:xfrm>
            <a:off x="764937" y="692696"/>
            <a:ext cx="2870959" cy="1296144"/>
          </a:xfrm>
          <a:prstGeom prst="wedgeRectCallout">
            <a:avLst>
              <a:gd name="adj1" fmla="val -21574"/>
              <a:gd name="adj2" fmla="val 71359"/>
            </a:avLst>
          </a:prstGeom>
          <a:solidFill>
            <a:srgbClr val="FCF0D6"/>
          </a:solidFill>
          <a:ln w="25400" cap="flat" cmpd="sng" algn="ctr">
            <a:solidFill>
              <a:srgbClr val="EAB5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CH" sz="1400" dirty="0" smtClean="0">
                <a:solidFill>
                  <a:schemeClr val="tx1"/>
                </a:solidFill>
              </a:rPr>
              <a:t>10 Bewohner/innen </a:t>
            </a:r>
            <a:r>
              <a:rPr lang="de-CH" sz="1400" dirty="0">
                <a:solidFill>
                  <a:schemeClr val="tx1"/>
                </a:solidFill>
              </a:rPr>
              <a:t>aus der Siedlung werden zu Energiesparlotsen/innen ausgebildet</a:t>
            </a:r>
            <a:r>
              <a:rPr lang="de-CH" sz="1400" dirty="0" smtClean="0">
                <a:solidFill>
                  <a:schemeClr val="tx1"/>
                </a:solidFill>
              </a:rPr>
              <a:t>.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4033879" y="837368"/>
            <a:ext cx="2952328" cy="1152128"/>
          </a:xfrm>
          <a:prstGeom prst="wedgeRectCallout">
            <a:avLst>
              <a:gd name="adj1" fmla="val -21574"/>
              <a:gd name="adj2" fmla="val 71359"/>
            </a:avLst>
          </a:prstGeom>
          <a:solidFill>
            <a:srgbClr val="FCF0D6"/>
          </a:solidFill>
          <a:ln w="25400" cap="flat" cmpd="sng" algn="ctr">
            <a:solidFill>
              <a:srgbClr val="EAB5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CH" sz="1400" dirty="0" smtClean="0">
                <a:solidFill>
                  <a:schemeClr val="tx1"/>
                </a:solidFill>
              </a:rPr>
              <a:t>Die Energiesparlotsen/innen führen Energieberatungen durch und installieren Energiesparartikel. 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896466" y="4653136"/>
            <a:ext cx="3332178" cy="1224136"/>
          </a:xfrm>
          <a:prstGeom prst="wedgeRectCallout">
            <a:avLst>
              <a:gd name="adj1" fmla="val 20646"/>
              <a:gd name="adj2" fmla="val -76299"/>
            </a:avLst>
          </a:prstGeom>
          <a:solidFill>
            <a:srgbClr val="FCF0D6"/>
          </a:solidFill>
          <a:ln w="25400" cap="flat" cmpd="sng" algn="ctr">
            <a:solidFill>
              <a:srgbClr val="EAB5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CH" sz="1400" dirty="0" smtClean="0">
                <a:solidFill>
                  <a:schemeClr val="tx1"/>
                </a:solidFill>
              </a:rPr>
              <a:t>Es erfolgt eine laufende Kommunikation (Infoveranstaltungen, Aushänge Abschlussveranstaltung).  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6" name="Rechteckige Legende 15"/>
          <p:cNvSpPr/>
          <p:nvPr/>
        </p:nvSpPr>
        <p:spPr>
          <a:xfrm>
            <a:off x="5949126" y="4657863"/>
            <a:ext cx="2367290" cy="1146448"/>
          </a:xfrm>
          <a:prstGeom prst="wedgeRectCallout">
            <a:avLst>
              <a:gd name="adj1" fmla="val -26744"/>
              <a:gd name="adj2" fmla="val -77639"/>
            </a:avLst>
          </a:prstGeom>
          <a:solidFill>
            <a:srgbClr val="FCF0D6"/>
          </a:solidFill>
          <a:ln w="25400" cap="flat" cmpd="sng" algn="ctr">
            <a:solidFill>
              <a:srgbClr val="EAB5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CH" sz="1400" dirty="0" smtClean="0">
                <a:solidFill>
                  <a:schemeClr val="tx1"/>
                </a:solidFill>
              </a:rPr>
              <a:t>Das Projekt wird evaluiert (Messungen, Befragungen). 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7" name="Stern mit 6 Zacken 16"/>
          <p:cNvSpPr/>
          <p:nvPr/>
        </p:nvSpPr>
        <p:spPr>
          <a:xfrm>
            <a:off x="6876256" y="0"/>
            <a:ext cx="1296144" cy="11521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/>
              <a:t>Wollen</a:t>
            </a:r>
            <a:endParaRPr lang="de-CH" sz="1400" dirty="0"/>
          </a:p>
        </p:txBody>
      </p:sp>
      <p:sp>
        <p:nvSpPr>
          <p:cNvPr id="18" name="Stern mit 6 Zacken 17"/>
          <p:cNvSpPr/>
          <p:nvPr/>
        </p:nvSpPr>
        <p:spPr>
          <a:xfrm>
            <a:off x="6876256" y="1304528"/>
            <a:ext cx="1440160" cy="126037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/>
              <a:t>Können</a:t>
            </a:r>
            <a:endParaRPr lang="de-CH" sz="1400" dirty="0"/>
          </a:p>
        </p:txBody>
      </p:sp>
      <p:sp>
        <p:nvSpPr>
          <p:cNvPr id="19" name="Stern mit 6 Zacken 18"/>
          <p:cNvSpPr/>
          <p:nvPr/>
        </p:nvSpPr>
        <p:spPr>
          <a:xfrm>
            <a:off x="3880628" y="4949180"/>
            <a:ext cx="1867528" cy="170080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 smtClean="0"/>
              <a:t>Gemeinsam Tun</a:t>
            </a:r>
            <a:endParaRPr lang="de-CH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35339" r="11401" b="28198"/>
          <a:stretch/>
        </p:blipFill>
        <p:spPr bwMode="auto">
          <a:xfrm>
            <a:off x="903126" y="2573638"/>
            <a:ext cx="3005386" cy="15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6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Interventionstechniken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4492255"/>
          </a:xfrm>
        </p:spPr>
        <p:txBody>
          <a:bodyPr/>
          <a:lstStyle/>
          <a:p>
            <a:r>
              <a:rPr lang="de-CH" sz="2200" i="1" dirty="0" smtClean="0"/>
              <a:t>Strukturfokussiert</a:t>
            </a:r>
            <a:r>
              <a:rPr lang="de-CH" sz="2200" dirty="0" smtClean="0"/>
              <a:t>: </a:t>
            </a:r>
            <a:r>
              <a:rPr lang="de-CH" sz="2200" dirty="0" err="1" smtClean="0"/>
              <a:t>Steckerleisten</a:t>
            </a:r>
            <a:r>
              <a:rPr lang="de-CH" sz="2200" dirty="0" smtClean="0"/>
              <a:t>, LED-Lampen, etc.</a:t>
            </a:r>
          </a:p>
          <a:p>
            <a:pPr lvl="1">
              <a:buFont typeface="Wingdings"/>
              <a:buChar char="è"/>
            </a:pPr>
            <a:r>
              <a:rPr lang="de-CH" dirty="0" smtClean="0">
                <a:solidFill>
                  <a:srgbClr val="E32523"/>
                </a:solidFill>
              </a:rPr>
              <a:t>Können</a:t>
            </a:r>
          </a:p>
          <a:p>
            <a:r>
              <a:rPr lang="de-CH" sz="2200" i="1" dirty="0" smtClean="0"/>
              <a:t>Personenfokussiert</a:t>
            </a:r>
            <a:r>
              <a:rPr lang="de-CH" sz="2200" dirty="0" smtClean="0"/>
              <a:t>: Vermittlung von Energiespartipps und Argumente für das Energiesparen </a:t>
            </a:r>
            <a:r>
              <a:rPr lang="de-CH" sz="2000" dirty="0" smtClean="0">
                <a:solidFill>
                  <a:srgbClr val="E32523"/>
                </a:solidFill>
              </a:rPr>
              <a:t> </a:t>
            </a:r>
          </a:p>
          <a:p>
            <a:pPr lvl="1">
              <a:buFont typeface="Wingdings"/>
              <a:buChar char="è"/>
            </a:pPr>
            <a:r>
              <a:rPr lang="de-CH" dirty="0">
                <a:solidFill>
                  <a:srgbClr val="E32523"/>
                </a:solidFill>
              </a:rPr>
              <a:t>Wollen</a:t>
            </a:r>
          </a:p>
          <a:p>
            <a:r>
              <a:rPr lang="de-CH" sz="2200" i="1" dirty="0" smtClean="0"/>
              <a:t>Situationsfokussiert</a:t>
            </a:r>
            <a:r>
              <a:rPr lang="de-CH" sz="2200" dirty="0" smtClean="0"/>
              <a:t>: Erinnerungshilfen </a:t>
            </a:r>
            <a:r>
              <a:rPr lang="de-CH" sz="1800" i="1" dirty="0" smtClean="0"/>
              <a:t>(Kleber: Kippfenster nicht offen lassen, Licht aus)</a:t>
            </a:r>
            <a:r>
              <a:rPr lang="de-CH" sz="1800" i="1" dirty="0">
                <a:solidFill>
                  <a:srgbClr val="E32523"/>
                </a:solidFill>
              </a:rPr>
              <a:t> </a:t>
            </a:r>
          </a:p>
          <a:p>
            <a:pPr lvl="1">
              <a:buFont typeface="Wingdings"/>
              <a:buChar char="è"/>
            </a:pPr>
            <a:r>
              <a:rPr lang="de-CH" dirty="0">
                <a:solidFill>
                  <a:srgbClr val="E32523"/>
                </a:solidFill>
              </a:rPr>
              <a:t>Tun</a:t>
            </a:r>
          </a:p>
          <a:p>
            <a:r>
              <a:rPr lang="de-CH" sz="2200" i="1" dirty="0" smtClean="0"/>
              <a:t>Verbreitungsfokussier</a:t>
            </a:r>
            <a:r>
              <a:rPr lang="de-CH" sz="2200" i="1" dirty="0"/>
              <a:t>t</a:t>
            </a:r>
            <a:r>
              <a:rPr lang="de-CH" sz="2200" dirty="0" smtClean="0"/>
              <a:t>: Aushang in Siedlung, Veranstaltungen </a:t>
            </a:r>
            <a:endParaRPr lang="de-CH" sz="2200" dirty="0"/>
          </a:p>
          <a:p>
            <a:pPr lvl="1">
              <a:buFont typeface="Wingdings"/>
              <a:buChar char="è"/>
            </a:pPr>
            <a:r>
              <a:rPr lang="de-CH" dirty="0">
                <a:solidFill>
                  <a:srgbClr val="E32523"/>
                </a:solidFill>
              </a:rPr>
              <a:t>Wollen, Miteinander Tun</a:t>
            </a:r>
          </a:p>
        </p:txBody>
      </p:sp>
    </p:spTree>
    <p:extLst>
      <p:ext uri="{BB962C8B-B14F-4D97-AF65-F5344CB8AC3E}">
        <p14:creationId xmlns:p14="http://schemas.microsoft.com/office/powerpoint/2010/main" val="359841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811815"/>
            <a:ext cx="8812212" cy="635985"/>
          </a:xfrm>
        </p:spPr>
        <p:txBody>
          <a:bodyPr/>
          <a:lstStyle/>
          <a:p>
            <a:r>
              <a:rPr lang="de-CH" dirty="0" smtClean="0"/>
              <a:t>Wirkungsanalyse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414216"/>
          </a:xfrm>
        </p:spPr>
        <p:txBody>
          <a:bodyPr/>
          <a:lstStyle/>
          <a:p>
            <a:r>
              <a:rPr lang="de-CH" dirty="0" smtClean="0"/>
              <a:t>Liegt vor im März 2016</a:t>
            </a:r>
            <a:endParaRPr lang="de-CH" dirty="0"/>
          </a:p>
        </p:txBody>
      </p:sp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b="6841"/>
          <a:stretch/>
        </p:blipFill>
        <p:spPr bwMode="auto">
          <a:xfrm>
            <a:off x="1331640" y="2420888"/>
            <a:ext cx="2601181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82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0" y="0"/>
            <a:ext cx="8244408" cy="6858000"/>
            <a:chOff x="899592" y="2386895"/>
            <a:chExt cx="5184576" cy="4079328"/>
          </a:xfrm>
        </p:grpSpPr>
        <p:pic>
          <p:nvPicPr>
            <p:cNvPr id="6" name="Picture 2" descr="http://wwws4.eea.europa.eu/de/signale/signale-2012/artikel/leben-in-einer-konsumgesellschaft/image_xlar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4"/>
            <a:stretch/>
          </p:blipFill>
          <p:spPr bwMode="auto">
            <a:xfrm>
              <a:off x="899592" y="4902949"/>
              <a:ext cx="2626884" cy="156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static.a-z.ch/__ip/TmeSbbushBK3r0-1VmcHr_uWqEQ/20c49bd18fda62ac233bfd099a23e26afaeb1548/remote.adjust.rotate=0&amp;remote.size.w=640&amp;remote.size.h=480&amp;local.crop.h=366&amp;local.crop.w=640&amp;local.crop.x=0&amp;local.crop.y=82,teaser-detail/der-traum-vom-eigenheim-wurde-hier-schon-realisiert--im-bild-eine-einfamilienhaussiedlung-in-buchs-st--gallen-symbolbil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641"/>
            <a:stretch/>
          </p:blipFill>
          <p:spPr bwMode="auto">
            <a:xfrm>
              <a:off x="899593" y="3268704"/>
              <a:ext cx="2583555" cy="172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nhaltsplatzhalter 6" descr="BI-Kalkbrei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3147" y="3178704"/>
              <a:ext cx="2601021" cy="1739867"/>
            </a:xfrm>
            <a:prstGeom prst="rect">
              <a:avLst/>
            </a:prstGeom>
          </p:spPr>
        </p:pic>
        <p:pic>
          <p:nvPicPr>
            <p:cNvPr id="9" name="Picture 5" descr="http://web7.www6.algo.at/assets/images/sonnenuntergang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4"/>
            <a:stretch/>
          </p:blipFill>
          <p:spPr bwMode="auto">
            <a:xfrm>
              <a:off x="3481736" y="4902949"/>
              <a:ext cx="2602432" cy="156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images.nzz.ch/eos/v2/image/view/643/-/text/inset/f3ac84ff/1.18296029/1399275763/stau-wallisellen-autobahn-2-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16" r="32596" b="20716"/>
            <a:stretch/>
          </p:blipFill>
          <p:spPr bwMode="auto">
            <a:xfrm>
              <a:off x="899593" y="2386895"/>
              <a:ext cx="2583554" cy="957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ideatoappster.com/wp-content/uploads/2013/02/sharing-economy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70" r="6767" b="-1"/>
            <a:stretch/>
          </p:blipFill>
          <p:spPr bwMode="auto">
            <a:xfrm>
              <a:off x="3483146" y="2386895"/>
              <a:ext cx="2601022" cy="94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el 1"/>
          <p:cNvSpPr txBox="1">
            <a:spLocks/>
          </p:cNvSpPr>
          <p:nvPr/>
        </p:nvSpPr>
        <p:spPr>
          <a:xfrm>
            <a:off x="-363597" y="220135"/>
            <a:ext cx="7101044" cy="1368152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b="1" kern="0" dirty="0" smtClean="0">
                <a:solidFill>
                  <a:schemeClr val="bg1"/>
                </a:solidFill>
              </a:rPr>
              <a:t>Umwelt</a:t>
            </a:r>
            <a:r>
              <a:rPr lang="de-CH" b="1" u="sng" kern="0" dirty="0" smtClean="0">
                <a:solidFill>
                  <a:schemeClr val="bg1"/>
                </a:solidFill>
              </a:rPr>
              <a:t>schutz</a:t>
            </a:r>
            <a:r>
              <a:rPr lang="de-CH" b="1" kern="0" dirty="0" smtClean="0">
                <a:solidFill>
                  <a:schemeClr val="bg1"/>
                </a:solidFill>
              </a:rPr>
              <a:t>psychologie: Veränderung des Handelns hin zur Nachhaltigkeit und Suffizienz </a:t>
            </a:r>
            <a:endParaRPr lang="de-CH" b="1" kern="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8244408" y="0"/>
            <a:ext cx="8995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0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Einige Zahlen…..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395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…</a:t>
            </a:r>
            <a:r>
              <a:rPr lang="de-CH" sz="2600" dirty="0" smtClean="0"/>
              <a:t>zur Wirkung von Instrumenten:</a:t>
            </a:r>
            <a:endParaRPr lang="de-CH" sz="26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36245"/>
              </p:ext>
            </p:extLst>
          </p:nvPr>
        </p:nvGraphicFramePr>
        <p:xfrm>
          <a:off x="755576" y="2420889"/>
          <a:ext cx="7560840" cy="2445950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3816424"/>
                <a:gridCol w="3744416"/>
              </a:tblGrid>
              <a:tr h="36322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600" spc="2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71755" marT="12700" marB="3810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CH" sz="1600" spc="2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600" spc="20" dirty="0" smtClean="0">
                          <a:solidFill>
                            <a:schemeClr val="tx1"/>
                          </a:solidFill>
                          <a:effectLst/>
                        </a:rPr>
                        <a:t>Reduktion / Wirkung</a:t>
                      </a:r>
                      <a:endParaRPr lang="de-CH" sz="1600" spc="2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12700" marB="38100"/>
                </a:tc>
              </a:tr>
              <a:tr h="407938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spc="20" dirty="0" smtClean="0">
                          <a:effectLst/>
                        </a:rPr>
                        <a:t>Persönliche</a:t>
                      </a:r>
                      <a:r>
                        <a:rPr lang="de-CH" sz="1200" spc="20" baseline="0" dirty="0" smtClean="0">
                          <a:effectLst/>
                        </a:rPr>
                        <a:t> Beratung (Strom, Warmwasser, Wärme)</a:t>
                      </a:r>
                      <a:endParaRPr lang="de-CH" sz="1200" spc="2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25400" marB="1270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spc="20" dirty="0" smtClean="0">
                          <a:effectLst/>
                        </a:rPr>
                        <a:t>5%-20%  </a:t>
                      </a:r>
                      <a:endParaRPr lang="de-CH" sz="1200" spc="2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25400" marB="12700"/>
                </a:tc>
              </a:tr>
              <a:tr h="37505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spc="20" dirty="0" smtClean="0">
                          <a:effectLst/>
                        </a:rPr>
                        <a:t>Zielsetzung </a:t>
                      </a:r>
                      <a:r>
                        <a:rPr lang="de-CH" sz="1200" spc="20" dirty="0">
                          <a:effectLst/>
                        </a:rPr>
                        <a:t>(20</a:t>
                      </a:r>
                      <a:r>
                        <a:rPr lang="de-CH" sz="1200" spc="20" dirty="0" smtClean="0">
                          <a:effectLst/>
                        </a:rPr>
                        <a:t>%) für Stromreduktion</a:t>
                      </a:r>
                      <a:endParaRPr lang="de-CH" sz="1200" spc="2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25400" marB="1270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spc="20" dirty="0" smtClean="0">
                          <a:effectLst/>
                        </a:rPr>
                        <a:t>15</a:t>
                      </a:r>
                      <a:r>
                        <a:rPr lang="de-CH" sz="1200" spc="20" dirty="0">
                          <a:effectLst/>
                        </a:rPr>
                        <a:t>% </a:t>
                      </a:r>
                      <a:endParaRPr lang="de-CH" sz="1200" spc="2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25400" marB="12700"/>
                </a:tc>
              </a:tr>
              <a:tr h="407938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spc="20" dirty="0" smtClean="0">
                          <a:effectLst/>
                        </a:rPr>
                        <a:t>Feedback (verschiedene Varianten) für</a:t>
                      </a:r>
                      <a:r>
                        <a:rPr lang="de-CH" sz="1200" spc="20" baseline="0" dirty="0" smtClean="0">
                          <a:effectLst/>
                        </a:rPr>
                        <a:t> Stromreduktion</a:t>
                      </a:r>
                      <a:endParaRPr lang="de-CH" sz="1200" spc="2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25400" marB="1270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spc="20" dirty="0" smtClean="0">
                          <a:effectLst/>
                        </a:rPr>
                        <a:t>3%-13% </a:t>
                      </a:r>
                      <a:endParaRPr lang="de-CH" sz="1200" spc="2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71755" marT="25400" marB="12700"/>
                </a:tc>
              </a:tr>
              <a:tr h="375050">
                <a:tc>
                  <a:txBody>
                    <a:bodyPr/>
                    <a:lstStyle/>
                    <a:p>
                      <a:pPr marL="36195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kern="1200" spc="2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" marR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kern="1200" spc="2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Gratis-Bustickets</a:t>
                      </a:r>
                    </a:p>
                  </a:txBody>
                  <a:tcPr marL="0" marR="71755" marT="25400" marB="1270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spc="20" dirty="0" smtClean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de-CH" sz="1200" kern="1200" spc="2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Kurzfristige Erhöhung Busnutzung</a:t>
                      </a:r>
                      <a:endParaRPr lang="de-CH" sz="1200" kern="12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1755" marT="25400" marB="12700"/>
                </a:tc>
              </a:tr>
              <a:tr h="37505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b="1" kern="1200" spc="2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1755" marT="25400" marB="12700"/>
                </a:tc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de-CH" sz="1200" kern="1200" spc="2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1755" marT="25400" marB="12700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81615" y="5589240"/>
            <a:ext cx="8213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i="1" dirty="0"/>
              <a:t>aus: Artho, J., Jenny, A.  Karlegger, A. (2012): Wissenschaftsbeitrag. Energieforschung Stadt Zürich. Bericht Nr. 6. Forschungsprojekt FP-1.4., 223 S. 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056403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Grundsätze für Interventionen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3430426"/>
          </a:xfrm>
        </p:spPr>
        <p:txBody>
          <a:bodyPr/>
          <a:lstStyle/>
          <a:p>
            <a:r>
              <a:rPr lang="de-CH" sz="2000" b="1" dirty="0" smtClean="0"/>
              <a:t>Sichern Sie, dass sich die Teilnehmenden als Teil eines grösseren Ganzen fühlen.</a:t>
            </a:r>
          </a:p>
          <a:p>
            <a:r>
              <a:rPr lang="de-CH" sz="2000" dirty="0" smtClean="0"/>
              <a:t>Beachten Sie alle Motive (egoistisch, moralisch, sozial).</a:t>
            </a:r>
          </a:p>
          <a:p>
            <a:r>
              <a:rPr lang="de-CH" sz="2000" dirty="0"/>
              <a:t>Argumentieren Sie nicht mit </a:t>
            </a:r>
            <a:r>
              <a:rPr lang="de-CH" sz="2000" dirty="0" smtClean="0"/>
              <a:t>Verzicht.</a:t>
            </a:r>
            <a:endParaRPr lang="de-CH" sz="2000" dirty="0"/>
          </a:p>
          <a:p>
            <a:r>
              <a:rPr lang="de-CH" sz="2000" dirty="0" smtClean="0"/>
              <a:t>Schaffen Sie Gelegenheiten und vermitteln Sie Fähigkeiten.</a:t>
            </a:r>
          </a:p>
          <a:p>
            <a:r>
              <a:rPr lang="de-CH" sz="2000" dirty="0" smtClean="0"/>
              <a:t>Erleichtern Sie das Handeln und geben Sie Feedback.</a:t>
            </a:r>
          </a:p>
          <a:p>
            <a:r>
              <a:rPr lang="de-CH" sz="2000" dirty="0" smtClean="0"/>
              <a:t>Nutzen Sie persönliche Kontakte.</a:t>
            </a:r>
          </a:p>
          <a:p>
            <a:r>
              <a:rPr lang="de-CH" sz="2000" dirty="0" smtClean="0"/>
              <a:t>Beginnen Sie klein (Zeit, Ausmass, Personen).</a:t>
            </a:r>
          </a:p>
        </p:txBody>
      </p:sp>
      <p:sp>
        <p:nvSpPr>
          <p:cNvPr id="5" name="Rechteck 4"/>
          <p:cNvSpPr/>
          <p:nvPr/>
        </p:nvSpPr>
        <p:spPr>
          <a:xfrm>
            <a:off x="681615" y="5589240"/>
            <a:ext cx="8213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i="1" dirty="0" smtClean="0"/>
              <a:t>Artho</a:t>
            </a:r>
            <a:r>
              <a:rPr lang="de-CH" sz="1200" i="1" dirty="0"/>
              <a:t>, J., </a:t>
            </a:r>
            <a:r>
              <a:rPr lang="de-CH" sz="1200" i="1" dirty="0" smtClean="0"/>
              <a:t>Sozialforschungsstelle Universität Zürich, Seminarunterlage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3157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Suffizienz und Zufriedenheit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66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>
          <a:xfrm>
            <a:off x="903288" y="1795462"/>
            <a:ext cx="7923212" cy="1201489"/>
          </a:xfrm>
          <a:prstGeom prst="rect">
            <a:avLst/>
          </a:prstGeom>
          <a:solidFill>
            <a:srgbClr val="E58776"/>
          </a:solidFill>
        </p:spPr>
        <p:txBody>
          <a:bodyPr/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97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lang="de-DE" sz="1400" baseline="0" dirty="0" smtClean="0">
                <a:solidFill>
                  <a:schemeClr val="tx1"/>
                </a:solidFill>
                <a:latin typeface="+mn-lt"/>
              </a:defRPr>
            </a:lvl4pPr>
            <a:lvl5pPr marL="1749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lang="de-DE" sz="1400" dirty="0" smtClean="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de-CH" kern="0" dirty="0" smtClean="0"/>
              <a:t>Suffizienz = Genügsamkeit, reduktiver Lebensstil, einfacher Lebensstil, Suche nach dem «genügenden Mass»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268471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wordcandy.net/files/2007-03-21-not-buying-it-my-year-without-shopping-by-judith-lev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6" y="1321816"/>
            <a:ext cx="2204244" cy="33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newdream.s3.amazonaws.com/19/e2/0/1759/post-details/morefunlessstu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88" y="2373473"/>
            <a:ext cx="2000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ampus.de/uploads/tx_saltbookproduct/cover_plain/9783593374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7" y="1109176"/>
            <a:ext cx="24790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t="34263" r="59722" b="15157"/>
          <a:stretch/>
        </p:blipFill>
        <p:spPr bwMode="auto">
          <a:xfrm>
            <a:off x="6801868" y="1413359"/>
            <a:ext cx="1948976" cy="248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36200" r="75591" b="27578"/>
          <a:stretch/>
        </p:blipFill>
        <p:spPr bwMode="auto">
          <a:xfrm>
            <a:off x="6297812" y="3266032"/>
            <a:ext cx="1877778" cy="248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Einfach leben: Was heisst das?</a:t>
            </a:r>
            <a:endParaRPr lang="de-CH" dirty="0"/>
          </a:p>
        </p:txBody>
      </p:sp>
      <p:pic>
        <p:nvPicPr>
          <p:cNvPr id="8194" name="Picture 2" descr="http://simplicitysake.typepad.com/.a/6a010536ad453f970c010536c5bfe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31379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347864" y="2547952"/>
            <a:ext cx="5280747" cy="25372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600" dirty="0" smtClean="0">
                <a:latin typeface="+mj-lt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Freiwilliger Einkommensverzicht / Limitierung der Erwerbstätigkeit (</a:t>
            </a:r>
            <a:r>
              <a:rPr lang="de-CH" sz="1600" dirty="0" smtClean="0">
                <a:solidFill>
                  <a:srgbClr val="FF0000"/>
                </a:solidFill>
                <a:latin typeface="+mj-lt"/>
              </a:rPr>
              <a:t>Startpunkt!)</a:t>
            </a:r>
            <a:endParaRPr lang="de-CH" sz="1600" b="1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Limitierter Güterkonsum und sparsame Nutzung von Ressourcen und Gütern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Vermehrtes Teilen, Leihen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Nutzung Second-Hand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Bevorzugung langlebiger Produkte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Vermehrtes Selber machen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Limitierung von Werbeexposition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Aktiv in Gemeinschaften / Nachbarschaften</a:t>
            </a:r>
            <a:endParaRPr lang="de-CH" sz="1600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03977" y="1628800"/>
            <a:ext cx="7916495" cy="5040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600" b="1" dirty="0" smtClean="0">
                <a:latin typeface="Arial Narrow" pitchFamily="34" charset="0"/>
              </a:rPr>
              <a:t>«Materiell vereinfachter, aber sinnstiftender Lebensstil»</a:t>
            </a:r>
          </a:p>
        </p:txBody>
      </p:sp>
      <p:sp>
        <p:nvSpPr>
          <p:cNvPr id="7" name="Rechteck 6"/>
          <p:cNvSpPr/>
          <p:nvPr/>
        </p:nvSpPr>
        <p:spPr>
          <a:xfrm>
            <a:off x="903977" y="6239064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err="1" smtClean="0"/>
              <a:t>Iwata</a:t>
            </a:r>
            <a:r>
              <a:rPr lang="de-CH" sz="1000" i="1" dirty="0" smtClean="0"/>
              <a:t> (2004); Leonard-Barten (1981)</a:t>
            </a:r>
            <a:endParaRPr lang="de-CH" sz="1000" i="1" dirty="0"/>
          </a:p>
        </p:txBody>
      </p:sp>
    </p:spTree>
    <p:extLst>
      <p:ext uri="{BB962C8B-B14F-4D97-AF65-F5344CB8AC3E}">
        <p14:creationId xmlns:p14="http://schemas.microsoft.com/office/powerpoint/2010/main" val="130650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790271"/>
            <a:ext cx="8812212" cy="657529"/>
          </a:xfrm>
        </p:spPr>
        <p:txBody>
          <a:bodyPr/>
          <a:lstStyle/>
          <a:p>
            <a:r>
              <a:rPr lang="de-CH" dirty="0" smtClean="0"/>
              <a:t>Einfach leben: Warum?</a:t>
            </a:r>
            <a:endParaRPr lang="de-CH" dirty="0"/>
          </a:p>
        </p:txBody>
      </p:sp>
      <p:pic>
        <p:nvPicPr>
          <p:cNvPr id="5124" name="Picture 4" descr="http://1.bp.blogspot.com/-Lw-0FNpi6Ks/TkAuyOyATGI/AAAAAAAACFw/p6mGeO1tEkM/s640/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4" y="1772816"/>
            <a:ext cx="27258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18047" y="4221088"/>
            <a:ext cx="8074433" cy="11250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de-CH" sz="1600" dirty="0" smtClean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95936" y="1340768"/>
            <a:ext cx="4392488" cy="189360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600" dirty="0" smtClean="0">
                <a:latin typeface="+mj-lt"/>
              </a:rPr>
              <a:t>Unterschiedliche Beweggründe: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Ökologische Gründe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Ethische Gründe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Spirituelle Gründe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 smtClean="0">
                <a:latin typeface="+mj-lt"/>
              </a:rPr>
              <a:t>Selbstbezogene Gründe</a:t>
            </a:r>
            <a:endParaRPr lang="de-CH" sz="1600" dirty="0"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18047" y="3974867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de-CH" sz="1000" i="1" dirty="0" smtClean="0"/>
              <a:t>z.B</a:t>
            </a:r>
            <a:r>
              <a:rPr lang="de-CH" sz="1000" i="1" dirty="0"/>
              <a:t>. </a:t>
            </a:r>
            <a:r>
              <a:rPr lang="de-CH" sz="1000" i="1" dirty="0" smtClean="0"/>
              <a:t>Hamilton (2003); Schor (1998)</a:t>
            </a:r>
            <a:endParaRPr lang="de-CH" sz="1000" i="1" dirty="0"/>
          </a:p>
        </p:txBody>
      </p:sp>
    </p:spTree>
    <p:extLst>
      <p:ext uri="{BB962C8B-B14F-4D97-AF65-F5344CB8AC3E}">
        <p14:creationId xmlns:p14="http://schemas.microsoft.com/office/powerpoint/2010/main" val="48838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790271"/>
            <a:ext cx="8812212" cy="657529"/>
          </a:xfrm>
        </p:spPr>
        <p:txBody>
          <a:bodyPr/>
          <a:lstStyle/>
          <a:p>
            <a:r>
              <a:rPr lang="de-CH" dirty="0" smtClean="0"/>
              <a:t>Einfach Leben: Auswirkungen</a:t>
            </a:r>
            <a:endParaRPr lang="de-CH" dirty="0"/>
          </a:p>
        </p:txBody>
      </p:sp>
      <p:pic>
        <p:nvPicPr>
          <p:cNvPr id="7" name="Picture 2" descr="http://www.nwei.org/assets/voluntary-simpli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77467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27584" y="3609020"/>
            <a:ext cx="7848872" cy="6120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800" b="1" dirty="0" smtClean="0">
                <a:latin typeface="Arial Narrow" pitchFamily="34" charset="0"/>
              </a:rPr>
              <a:t>Negative Auswirkungen</a:t>
            </a:r>
            <a:r>
              <a:rPr lang="de-CH" sz="1800" dirty="0" smtClean="0">
                <a:latin typeface="Arial Narrow" pitchFamily="34" charset="0"/>
              </a:rPr>
              <a:t>: Kritische </a:t>
            </a:r>
            <a:r>
              <a:rPr lang="de-CH" sz="1800" dirty="0">
                <a:latin typeface="Arial Narrow" pitchFamily="34" charset="0"/>
              </a:rPr>
              <a:t>Rückmeldungen von Bekannten, Schuldgefühle gegenüber Kinder, Gefühle der </a:t>
            </a:r>
            <a:r>
              <a:rPr lang="de-CH" sz="1800" dirty="0" smtClean="0">
                <a:latin typeface="Arial Narrow" pitchFamily="34" charset="0"/>
              </a:rPr>
              <a:t>Isolation, ….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07904" y="1988840"/>
            <a:ext cx="5184576" cy="9361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800" b="1" dirty="0" smtClean="0">
                <a:latin typeface="Arial Narrow" pitchFamily="34" charset="0"/>
              </a:rPr>
              <a:t>Positive Auswirkungen</a:t>
            </a:r>
            <a:r>
              <a:rPr lang="de-CH" sz="1800" dirty="0" smtClean="0">
                <a:latin typeface="Arial Narrow" pitchFamily="34" charset="0"/>
              </a:rPr>
              <a:t>: Stolz, Autonomie, Kompetenz, mehr Zeit, weniger Stress, verbesserte soziale Beziehungen, ….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4949815"/>
            <a:ext cx="7704856" cy="612068"/>
          </a:xfrm>
          <a:prstGeom prst="rect">
            <a:avLst/>
          </a:prstGeom>
          <a:noFill/>
          <a:ln w="9525" cap="flat" cmpd="sng" algn="ctr">
            <a:solidFill>
              <a:srgbClr val="E3252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 anchor="ctr">
            <a:noAutofit/>
          </a:bodyPr>
          <a:lstStyle/>
          <a:p>
            <a:pPr marL="342900" indent="-342900">
              <a:buClr>
                <a:srgbClr val="E32523"/>
              </a:buClr>
              <a:buSzPct val="90000"/>
              <a:buFont typeface="Wingdings"/>
              <a:buChar char="è"/>
            </a:pPr>
            <a:r>
              <a:rPr lang="de-CH" sz="1800" dirty="0" smtClean="0">
                <a:latin typeface="Arial Narrow" pitchFamily="34" charset="0"/>
              </a:rPr>
              <a:t>Ein einfacher Lebensstil passiert nicht von heute auf morgen, sondern ist ein Prozess.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9592" y="5877272"/>
            <a:ext cx="2987057" cy="3600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000" i="1" dirty="0" smtClean="0">
                <a:latin typeface="+mj-lt"/>
              </a:rPr>
              <a:t>z.B. </a:t>
            </a:r>
            <a:r>
              <a:rPr lang="de-CH" sz="1000" i="1" dirty="0" err="1" smtClean="0">
                <a:latin typeface="+mj-lt"/>
              </a:rPr>
              <a:t>Schreurs</a:t>
            </a:r>
            <a:r>
              <a:rPr lang="de-CH" sz="1000" i="1" dirty="0" smtClean="0">
                <a:latin typeface="+mj-lt"/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1914236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8" y="790271"/>
            <a:ext cx="8812212" cy="657529"/>
          </a:xfrm>
        </p:spPr>
        <p:txBody>
          <a:bodyPr/>
          <a:lstStyle/>
          <a:p>
            <a:r>
              <a:rPr lang="de-CH" dirty="0" smtClean="0"/>
              <a:t>Einfach leben und zufrieden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3288" y="1795463"/>
            <a:ext cx="7923212" cy="3630481"/>
          </a:xfrm>
        </p:spPr>
        <p:txBody>
          <a:bodyPr/>
          <a:lstStyle/>
          <a:p>
            <a:r>
              <a:rPr lang="de-CH" dirty="0" smtClean="0"/>
              <a:t>Suffizienz und Lebenszufriedenheit sind kompatibel, wenn:  </a:t>
            </a:r>
          </a:p>
          <a:p>
            <a:pPr lvl="1"/>
            <a:r>
              <a:rPr lang="de-CH" dirty="0" smtClean="0"/>
              <a:t>grundlegende Bedürfnisse wie soziale </a:t>
            </a:r>
            <a:r>
              <a:rPr lang="de-CH" dirty="0" err="1" smtClean="0"/>
              <a:t>Eingebundenheit</a:t>
            </a:r>
            <a:r>
              <a:rPr lang="de-CH" dirty="0" smtClean="0"/>
              <a:t>, Autonomie oder Kompetenzerwerb befriedigt werden.</a:t>
            </a:r>
          </a:p>
          <a:p>
            <a:pPr lvl="1"/>
            <a:r>
              <a:rPr lang="de-CH" dirty="0" err="1" smtClean="0"/>
              <a:t>Resilienz</a:t>
            </a:r>
            <a:r>
              <a:rPr lang="de-CH" dirty="0" smtClean="0"/>
              <a:t> gegen materialistische Werte und soziale Vergleichsprozesse aufgebaut wird.</a:t>
            </a:r>
          </a:p>
          <a:p>
            <a:pPr lvl="1"/>
            <a:r>
              <a:rPr lang="de-CH" dirty="0" smtClean="0"/>
              <a:t>Psychische Ressourcen gestärkt werden, wie die Genussfähigkeit.</a:t>
            </a:r>
          </a:p>
          <a:p>
            <a:pPr lvl="1"/>
            <a:r>
              <a:rPr lang="de-CH" dirty="0" smtClean="0"/>
              <a:t>in Gemeinschaften praktiziert.</a:t>
            </a:r>
          </a:p>
          <a:p>
            <a:pPr lvl="1"/>
            <a:r>
              <a:rPr lang="de-CH" dirty="0" smtClean="0"/>
              <a:t>freiwillig praktiziert.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04537" y="5609173"/>
            <a:ext cx="2987057" cy="3600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CH" sz="1000" i="1" dirty="0" smtClean="0">
                <a:latin typeface="+mj-lt"/>
              </a:rPr>
              <a:t>z.B. Brown &amp; </a:t>
            </a:r>
            <a:r>
              <a:rPr lang="de-CH" sz="1000" i="1" dirty="0" err="1" smtClean="0">
                <a:latin typeface="+mj-lt"/>
              </a:rPr>
              <a:t>Kasser</a:t>
            </a:r>
            <a:r>
              <a:rPr lang="de-CH" sz="1000" i="1" dirty="0" smtClean="0">
                <a:latin typeface="+mj-lt"/>
              </a:rPr>
              <a:t> (2005); Hunecke (2013)</a:t>
            </a:r>
          </a:p>
        </p:txBody>
      </p:sp>
    </p:spTree>
    <p:extLst>
      <p:ext uri="{BB962C8B-B14F-4D97-AF65-F5344CB8AC3E}">
        <p14:creationId xmlns:p14="http://schemas.microsoft.com/office/powerpoint/2010/main" val="138570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Homo </a:t>
            </a:r>
            <a:r>
              <a:rPr lang="de-CH" dirty="0" err="1"/>
              <a:t>s</a:t>
            </a:r>
            <a:r>
              <a:rPr lang="de-CH" dirty="0" err="1" smtClean="0"/>
              <a:t>ufficiens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4" y="1628800"/>
            <a:ext cx="3380680" cy="2722540"/>
          </a:xfrm>
        </p:spPr>
        <p:txBody>
          <a:bodyPr/>
          <a:lstStyle/>
          <a:p>
            <a:r>
              <a:rPr lang="de-CH" sz="1800" dirty="0" smtClean="0"/>
              <a:t>genügsam, </a:t>
            </a:r>
            <a:r>
              <a:rPr lang="de-CH" sz="1800" dirty="0" err="1" smtClean="0"/>
              <a:t>entschleunigt</a:t>
            </a:r>
            <a:r>
              <a:rPr lang="de-CH" sz="1800" dirty="0" smtClean="0"/>
              <a:t>, genussfähig</a:t>
            </a:r>
          </a:p>
          <a:p>
            <a:r>
              <a:rPr lang="de-CH" sz="1800" dirty="0" smtClean="0"/>
              <a:t>nutzt soziale Netzwerke und die </a:t>
            </a:r>
            <a:r>
              <a:rPr lang="de-CH" sz="1800" dirty="0" err="1" smtClean="0"/>
              <a:t>sharing</a:t>
            </a:r>
            <a:r>
              <a:rPr lang="de-CH" sz="1800" dirty="0" smtClean="0"/>
              <a:t> </a:t>
            </a:r>
            <a:r>
              <a:rPr lang="de-CH" sz="1800" dirty="0" err="1" smtClean="0"/>
              <a:t>economy</a:t>
            </a:r>
            <a:endParaRPr lang="de-CH" sz="1800" dirty="0"/>
          </a:p>
          <a:p>
            <a:r>
              <a:rPr lang="de-CH" sz="1800" dirty="0" smtClean="0"/>
              <a:t>fähig in Erhaltungs- und Subsistenzpraktiken</a:t>
            </a:r>
          </a:p>
          <a:p>
            <a:r>
              <a:rPr lang="de-CH" sz="1800" dirty="0" smtClean="0"/>
              <a:t>verbraucht nicht mehr als 1-2 Tonnen CO2 pro Jahr </a:t>
            </a:r>
            <a:endParaRPr lang="de-CH" sz="1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696869" y="1618910"/>
            <a:ext cx="4523203" cy="2962218"/>
            <a:chOff x="611560" y="1618910"/>
            <a:chExt cx="4739227" cy="3106234"/>
          </a:xfrm>
        </p:grpSpPr>
        <p:pic>
          <p:nvPicPr>
            <p:cNvPr id="5" name="Inhaltsplatzhalter 6" descr="BI-Kalkbreit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618911"/>
              <a:ext cx="2376264" cy="1584176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56" t="33087" r="14257" b="36182"/>
            <a:stretch/>
          </p:blipFill>
          <p:spPr bwMode="auto">
            <a:xfrm>
              <a:off x="611560" y="3203087"/>
              <a:ext cx="2333322" cy="152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http://web7.www6.algo.at/assets/images/sonnenunterga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000" y="3203088"/>
              <a:ext cx="2405787" cy="152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ideatoappster.com/wp-content/uploads/2013/02/sharing-economy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7"/>
            <a:stretch/>
          </p:blipFill>
          <p:spPr bwMode="auto">
            <a:xfrm>
              <a:off x="2944882" y="1618910"/>
              <a:ext cx="2405905" cy="157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hteckige Legende 5"/>
          <p:cNvSpPr/>
          <p:nvPr/>
        </p:nvSpPr>
        <p:spPr bwMode="auto">
          <a:xfrm>
            <a:off x="696869" y="4941168"/>
            <a:ext cx="1570875" cy="648072"/>
          </a:xfrm>
          <a:prstGeom prst="wedgeRectCallout">
            <a:avLst>
              <a:gd name="adj1" fmla="val -1783"/>
              <a:gd name="adj2" fmla="val -127338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Kompetenz und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Autonomie</a:t>
            </a:r>
          </a:p>
        </p:txBody>
      </p:sp>
      <p:sp>
        <p:nvSpPr>
          <p:cNvPr id="11" name="Rechteckige Legende 10"/>
          <p:cNvSpPr/>
          <p:nvPr/>
        </p:nvSpPr>
        <p:spPr bwMode="auto">
          <a:xfrm>
            <a:off x="48797" y="1700808"/>
            <a:ext cx="1570875" cy="648072"/>
          </a:xfrm>
          <a:prstGeom prst="wedgeRectCallout">
            <a:avLst>
              <a:gd name="adj1" fmla="val 56427"/>
              <a:gd name="adj2" fmla="val 100980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>
                <a:latin typeface="Arial Narrow" pitchFamily="34" charset="0"/>
              </a:rPr>
              <a:t>S</a:t>
            </a: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oziale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Eingebundenheit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hteckige Legende 11"/>
          <p:cNvSpPr/>
          <p:nvPr/>
        </p:nvSpPr>
        <p:spPr bwMode="auto">
          <a:xfrm>
            <a:off x="3203848" y="4968861"/>
            <a:ext cx="1570875" cy="648072"/>
          </a:xfrm>
          <a:prstGeom prst="wedgeRectCallout">
            <a:avLst>
              <a:gd name="adj1" fmla="val -1783"/>
              <a:gd name="adj2" fmla="val -127338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Genussfähigkeit und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Achtsamkeit</a:t>
            </a:r>
          </a:p>
        </p:txBody>
      </p:sp>
      <p:sp>
        <p:nvSpPr>
          <p:cNvPr id="13" name="Rechteckige Legende 12"/>
          <p:cNvSpPr/>
          <p:nvPr/>
        </p:nvSpPr>
        <p:spPr bwMode="auto">
          <a:xfrm>
            <a:off x="3851920" y="1294875"/>
            <a:ext cx="1570875" cy="648072"/>
          </a:xfrm>
          <a:prstGeom prst="wedgeRectCallout">
            <a:avLst>
              <a:gd name="adj1" fmla="val -62110"/>
              <a:gd name="adj2" fmla="val 80457"/>
            </a:avLst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dirty="0" smtClean="0">
                <a:latin typeface="Arial Narrow" pitchFamily="34" charset="0"/>
              </a:rPr>
              <a:t>Gemeinschaft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220788" y="1795463"/>
            <a:ext cx="7923212" cy="146065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CH" dirty="0" smtClean="0"/>
              <a:t>Menschliches Umweltverhalten</a:t>
            </a:r>
          </a:p>
          <a:p>
            <a:pPr>
              <a:buFont typeface="+mj-lt"/>
              <a:buAutoNum type="arabicPeriod"/>
            </a:pPr>
            <a:r>
              <a:rPr lang="de-CH" dirty="0" smtClean="0"/>
              <a:t>Intervention und Wirkung</a:t>
            </a:r>
          </a:p>
          <a:p>
            <a:pPr>
              <a:buFont typeface="+mj-lt"/>
              <a:buAutoNum type="arabicPeriod"/>
            </a:pPr>
            <a:r>
              <a:rPr lang="de-CH" dirty="0" smtClean="0"/>
              <a:t>Suffizienz und Zufriedenheit</a:t>
            </a:r>
          </a:p>
        </p:txBody>
      </p:sp>
    </p:spTree>
    <p:extLst>
      <p:ext uri="{BB962C8B-B14F-4D97-AF65-F5344CB8AC3E}">
        <p14:creationId xmlns:p14="http://schemas.microsoft.com/office/powerpoint/2010/main" val="3191716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Vielen Dank!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408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Literatur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72816"/>
            <a:ext cx="7923212" cy="483081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CH" sz="1050" dirty="0"/>
              <a:t>Artho J., Jenny A. &amp; Karlegger A. 2012: Wissenschaftsbeitrag. Energieforschung Stadt </a:t>
            </a:r>
            <a:r>
              <a:rPr lang="de-CH" sz="1050" dirty="0" smtClean="0"/>
              <a:t>Zürich, </a:t>
            </a:r>
            <a:r>
              <a:rPr lang="de-CH" sz="1050" dirty="0"/>
              <a:t>Forschungsprojekt FP-1.4</a:t>
            </a:r>
            <a:r>
              <a:rPr lang="de-CH" sz="1050" dirty="0" smtClean="0"/>
              <a:t>,.</a:t>
            </a:r>
            <a:endParaRPr lang="de-CH" sz="1050" dirty="0"/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 smtClean="0"/>
              <a:t>Binswanger</a:t>
            </a:r>
            <a:r>
              <a:rPr lang="de-CH" sz="1050" dirty="0"/>
              <a:t>, M. (2006). </a:t>
            </a:r>
            <a:r>
              <a:rPr lang="de-CH" sz="1050" i="1" dirty="0"/>
              <a:t>Die Tretmühlen des Glücks: Wir haben immer mehr und werden nicht glücklicher</a:t>
            </a:r>
            <a:r>
              <a:rPr lang="de-CH" sz="1050" dirty="0"/>
              <a:t>. Freiburg: Herder</a:t>
            </a:r>
            <a:r>
              <a:rPr lang="de-CH" sz="105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/>
              <a:t>Brown, K. W., &amp; </a:t>
            </a:r>
            <a:r>
              <a:rPr lang="de-CH" sz="1050" dirty="0" err="1"/>
              <a:t>Kasser</a:t>
            </a:r>
            <a:r>
              <a:rPr lang="de-CH" sz="1050" dirty="0"/>
              <a:t>, T. (2005). Are Psychological </a:t>
            </a:r>
            <a:r>
              <a:rPr lang="de-CH" sz="1050" dirty="0" err="1"/>
              <a:t>and</a:t>
            </a:r>
            <a:r>
              <a:rPr lang="de-CH" sz="1050" dirty="0"/>
              <a:t> </a:t>
            </a:r>
            <a:r>
              <a:rPr lang="de-CH" sz="1050" dirty="0" err="1"/>
              <a:t>Ecological</a:t>
            </a:r>
            <a:r>
              <a:rPr lang="de-CH" sz="1050" dirty="0"/>
              <a:t> Well-</a:t>
            </a:r>
            <a:r>
              <a:rPr lang="de-CH" sz="1050" dirty="0" err="1"/>
              <a:t>being</a:t>
            </a:r>
            <a:r>
              <a:rPr lang="de-CH" sz="1050" dirty="0"/>
              <a:t> </a:t>
            </a:r>
            <a:r>
              <a:rPr lang="de-CH" sz="1050" dirty="0" err="1"/>
              <a:t>Compatible</a:t>
            </a:r>
            <a:r>
              <a:rPr lang="de-CH" sz="1050" dirty="0"/>
              <a:t>? The </a:t>
            </a:r>
            <a:r>
              <a:rPr lang="de-CH" sz="1050" dirty="0" err="1"/>
              <a:t>Role</a:t>
            </a:r>
            <a:r>
              <a:rPr lang="de-CH" sz="1050" dirty="0"/>
              <a:t> </a:t>
            </a:r>
            <a:r>
              <a:rPr lang="de-CH" sz="1050" dirty="0" err="1"/>
              <a:t>of</a:t>
            </a:r>
            <a:r>
              <a:rPr lang="de-CH" sz="1050" dirty="0"/>
              <a:t> Values, </a:t>
            </a:r>
            <a:r>
              <a:rPr lang="de-CH" sz="1050" dirty="0" err="1"/>
              <a:t>Mindfulness</a:t>
            </a:r>
            <a:r>
              <a:rPr lang="de-CH" sz="1050" dirty="0"/>
              <a:t>, </a:t>
            </a:r>
            <a:r>
              <a:rPr lang="de-CH" sz="1050" dirty="0" err="1"/>
              <a:t>and</a:t>
            </a:r>
            <a:r>
              <a:rPr lang="de-CH" sz="1050" dirty="0"/>
              <a:t> Lifestyle. </a:t>
            </a:r>
            <a:r>
              <a:rPr lang="de-CH" sz="1050" i="1" dirty="0" err="1"/>
              <a:t>Social</a:t>
            </a:r>
            <a:r>
              <a:rPr lang="de-CH" sz="1050" i="1" dirty="0"/>
              <a:t> </a:t>
            </a:r>
            <a:r>
              <a:rPr lang="de-CH" sz="1050" i="1" dirty="0" err="1"/>
              <a:t>Indicators</a:t>
            </a:r>
            <a:r>
              <a:rPr lang="de-CH" sz="1050" i="1" dirty="0"/>
              <a:t> Research </a:t>
            </a:r>
            <a:r>
              <a:rPr lang="de-CH" sz="1050" i="1" dirty="0" smtClean="0"/>
              <a:t>74.349-368.</a:t>
            </a:r>
            <a:endParaRPr lang="de-CH" sz="1050" dirty="0"/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 smtClean="0"/>
              <a:t>Csikszentmihalyi</a:t>
            </a:r>
            <a:r>
              <a:rPr lang="de-CH" sz="1050" dirty="0"/>
              <a:t>, M. (2000). The </a:t>
            </a:r>
            <a:r>
              <a:rPr lang="de-CH" sz="1050" dirty="0" err="1"/>
              <a:t>costs</a:t>
            </a:r>
            <a:r>
              <a:rPr lang="de-CH" sz="1050" dirty="0"/>
              <a:t> </a:t>
            </a:r>
            <a:r>
              <a:rPr lang="de-CH" sz="1050" dirty="0" err="1"/>
              <a:t>and</a:t>
            </a:r>
            <a:r>
              <a:rPr lang="de-CH" sz="1050" dirty="0"/>
              <a:t> The </a:t>
            </a:r>
            <a:r>
              <a:rPr lang="de-CH" sz="1050" dirty="0" err="1"/>
              <a:t>costs</a:t>
            </a:r>
            <a:r>
              <a:rPr lang="de-CH" sz="1050" dirty="0"/>
              <a:t> </a:t>
            </a:r>
            <a:r>
              <a:rPr lang="de-CH" sz="1050" dirty="0" err="1"/>
              <a:t>and</a:t>
            </a:r>
            <a:r>
              <a:rPr lang="de-CH" sz="1050" dirty="0"/>
              <a:t> </a:t>
            </a:r>
            <a:r>
              <a:rPr lang="de-CH" sz="1050" dirty="0" err="1"/>
              <a:t>benefits</a:t>
            </a:r>
            <a:r>
              <a:rPr lang="de-CH" sz="1050" dirty="0"/>
              <a:t> </a:t>
            </a:r>
            <a:r>
              <a:rPr lang="de-CH" sz="1050" dirty="0" err="1"/>
              <a:t>of</a:t>
            </a:r>
            <a:r>
              <a:rPr lang="de-CH" sz="1050" dirty="0"/>
              <a:t> </a:t>
            </a:r>
            <a:r>
              <a:rPr lang="de-CH" sz="1050" dirty="0" err="1"/>
              <a:t>consuming</a:t>
            </a:r>
            <a:r>
              <a:rPr lang="de-CH" sz="1050" dirty="0"/>
              <a:t>. </a:t>
            </a:r>
            <a:r>
              <a:rPr lang="de-CH" sz="1050" i="1" dirty="0"/>
              <a:t>Journal </a:t>
            </a:r>
            <a:r>
              <a:rPr lang="de-CH" sz="1050" i="1" dirty="0" err="1"/>
              <a:t>of</a:t>
            </a:r>
            <a:r>
              <a:rPr lang="de-CH" sz="1050" i="1" dirty="0"/>
              <a:t> Consumer Research</a:t>
            </a:r>
            <a:r>
              <a:rPr lang="de-CH" sz="1050" dirty="0"/>
              <a:t>, </a:t>
            </a:r>
            <a:r>
              <a:rPr lang="de-CH" sz="1050" i="1" dirty="0"/>
              <a:t>27</a:t>
            </a:r>
            <a:r>
              <a:rPr lang="de-CH" sz="1050" dirty="0"/>
              <a:t>, 267-272</a:t>
            </a:r>
            <a:r>
              <a:rPr lang="de-CH" sz="105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smtClean="0"/>
              <a:t>Falk</a:t>
            </a:r>
            <a:r>
              <a:rPr lang="de-CH" sz="1050" dirty="0"/>
              <a:t>, P., &amp; Campbell, C. (1997). </a:t>
            </a:r>
            <a:r>
              <a:rPr lang="de-CH" sz="1050" i="1" dirty="0"/>
              <a:t>The </a:t>
            </a:r>
            <a:r>
              <a:rPr lang="de-CH" sz="1050" i="1" dirty="0" err="1"/>
              <a:t>shopping</a:t>
            </a:r>
            <a:r>
              <a:rPr lang="de-CH" sz="1050" i="1" dirty="0"/>
              <a:t> </a:t>
            </a:r>
            <a:r>
              <a:rPr lang="de-CH" sz="1050" i="1" dirty="0" err="1"/>
              <a:t>experience</a:t>
            </a:r>
            <a:r>
              <a:rPr lang="de-CH" sz="1050" dirty="0"/>
              <a:t>. London: Sage</a:t>
            </a:r>
            <a:r>
              <a:rPr lang="de-CH" sz="105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smtClean="0"/>
              <a:t>Frank, R. H. (2007). </a:t>
            </a:r>
            <a:r>
              <a:rPr lang="de-CH" sz="1050" i="1" dirty="0" err="1" smtClean="0"/>
              <a:t>Falling</a:t>
            </a:r>
            <a:r>
              <a:rPr lang="de-CH" sz="1050" i="1" dirty="0" smtClean="0"/>
              <a:t> Behind: </a:t>
            </a:r>
            <a:r>
              <a:rPr lang="de-CH" sz="1050" i="1" dirty="0" err="1" smtClean="0"/>
              <a:t>How</a:t>
            </a:r>
            <a:r>
              <a:rPr lang="de-CH" sz="1050" i="1" dirty="0" smtClean="0"/>
              <a:t> </a:t>
            </a:r>
            <a:r>
              <a:rPr lang="de-CH" sz="1050" i="1" dirty="0" err="1" smtClean="0"/>
              <a:t>Rising</a:t>
            </a:r>
            <a:r>
              <a:rPr lang="de-CH" sz="1050" i="1" dirty="0" smtClean="0"/>
              <a:t> </a:t>
            </a:r>
            <a:r>
              <a:rPr lang="de-CH" sz="1050" i="1" dirty="0" err="1" smtClean="0"/>
              <a:t>Inequality</a:t>
            </a:r>
            <a:r>
              <a:rPr lang="de-CH" sz="1050" i="1" dirty="0" smtClean="0"/>
              <a:t> Harms </a:t>
            </a:r>
            <a:r>
              <a:rPr lang="de-CH" sz="1050" i="1" dirty="0" err="1" smtClean="0"/>
              <a:t>the</a:t>
            </a:r>
            <a:r>
              <a:rPr lang="de-CH" sz="1050" i="1" dirty="0" smtClean="0"/>
              <a:t> </a:t>
            </a:r>
            <a:r>
              <a:rPr lang="de-CH" sz="1050" i="1" dirty="0" err="1" smtClean="0"/>
              <a:t>Middle</a:t>
            </a:r>
            <a:r>
              <a:rPr lang="de-CH" sz="1050" i="1" dirty="0" smtClean="0"/>
              <a:t> Class</a:t>
            </a:r>
            <a:r>
              <a:rPr lang="de-CH" sz="1050" dirty="0" smtClean="0"/>
              <a:t>. Berkeley, </a:t>
            </a:r>
            <a:r>
              <a:rPr lang="de-CH" sz="1050" dirty="0" err="1" smtClean="0"/>
              <a:t>California</a:t>
            </a:r>
            <a:r>
              <a:rPr lang="de-CH" sz="1050" dirty="0" smtClean="0"/>
              <a:t>: University </a:t>
            </a:r>
            <a:r>
              <a:rPr lang="de-CH" sz="1050" dirty="0" err="1" smtClean="0"/>
              <a:t>of</a:t>
            </a:r>
            <a:r>
              <a:rPr lang="de-CH" sz="1050" dirty="0" smtClean="0"/>
              <a:t> </a:t>
            </a:r>
            <a:r>
              <a:rPr lang="de-CH" sz="1050" dirty="0" err="1" smtClean="0"/>
              <a:t>California</a:t>
            </a:r>
            <a:r>
              <a:rPr lang="de-CH" sz="1050" dirty="0" smtClean="0"/>
              <a:t> Press.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smtClean="0"/>
              <a:t>Hamilton</a:t>
            </a:r>
            <a:r>
              <a:rPr lang="de-CH" sz="1050" dirty="0"/>
              <a:t>, C. (2003). </a:t>
            </a:r>
            <a:r>
              <a:rPr lang="de-CH" sz="1050" i="1" dirty="0" err="1"/>
              <a:t>Downshifting</a:t>
            </a:r>
            <a:r>
              <a:rPr lang="de-CH" sz="1050" i="1" dirty="0"/>
              <a:t> in </a:t>
            </a:r>
            <a:r>
              <a:rPr lang="de-CH" sz="1050" i="1" dirty="0" err="1"/>
              <a:t>Britain</a:t>
            </a:r>
            <a:r>
              <a:rPr lang="de-CH" sz="1050" i="1" dirty="0"/>
              <a:t>: a </a:t>
            </a:r>
            <a:r>
              <a:rPr lang="de-CH" sz="1050" i="1" dirty="0" err="1"/>
              <a:t>sea</a:t>
            </a:r>
            <a:r>
              <a:rPr lang="de-CH" sz="1050" i="1" dirty="0"/>
              <a:t>-change in </a:t>
            </a:r>
            <a:r>
              <a:rPr lang="de-CH" sz="1050" i="1" dirty="0" err="1"/>
              <a:t>the</a:t>
            </a:r>
            <a:r>
              <a:rPr lang="de-CH" sz="1050" i="1" dirty="0"/>
              <a:t> </a:t>
            </a:r>
            <a:r>
              <a:rPr lang="de-CH" sz="1050" i="1" dirty="0" err="1"/>
              <a:t>pursuit</a:t>
            </a:r>
            <a:r>
              <a:rPr lang="de-CH" sz="1050" i="1" dirty="0"/>
              <a:t> </a:t>
            </a:r>
            <a:r>
              <a:rPr lang="de-CH" sz="1050" i="1" dirty="0" err="1"/>
              <a:t>of</a:t>
            </a:r>
            <a:r>
              <a:rPr lang="de-CH" sz="1050" i="1" dirty="0"/>
              <a:t> </a:t>
            </a:r>
            <a:r>
              <a:rPr lang="de-CH" sz="1050" i="1" dirty="0" err="1"/>
              <a:t>happiness</a:t>
            </a:r>
            <a:r>
              <a:rPr lang="de-CH" sz="1050" dirty="0"/>
              <a:t>. Canberra: The </a:t>
            </a:r>
            <a:r>
              <a:rPr lang="de-CH" sz="1050" dirty="0" err="1"/>
              <a:t>Australia</a:t>
            </a:r>
            <a:r>
              <a:rPr lang="de-CH" sz="1050" dirty="0"/>
              <a:t> Institute</a:t>
            </a:r>
            <a:r>
              <a:rPr lang="de-CH" sz="105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smtClean="0"/>
              <a:t>Hunecke, M. (2013b). </a:t>
            </a:r>
            <a:r>
              <a:rPr lang="de-CH" sz="1050" i="1" dirty="0" smtClean="0"/>
              <a:t>Psychologie der Nachhaltigkeit: Psychische Ressourcen für Postwachstumsgesellschaften</a:t>
            </a:r>
            <a:r>
              <a:rPr lang="de-CH" sz="1050" dirty="0" smtClean="0"/>
              <a:t>. München: </a:t>
            </a:r>
            <a:r>
              <a:rPr lang="de-CH" sz="1050" dirty="0" err="1" smtClean="0"/>
              <a:t>Oekom</a:t>
            </a:r>
            <a:r>
              <a:rPr lang="de-CH" sz="1050" dirty="0" smtClean="0"/>
              <a:t> Verlag.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 smtClean="0"/>
              <a:t>Iwata</a:t>
            </a:r>
            <a:r>
              <a:rPr lang="de-CH" sz="1050" dirty="0"/>
              <a:t>, O. (2004). An Evaluation </a:t>
            </a:r>
            <a:r>
              <a:rPr lang="de-CH" sz="1050" dirty="0" err="1"/>
              <a:t>of</a:t>
            </a:r>
            <a:r>
              <a:rPr lang="de-CH" sz="1050" dirty="0"/>
              <a:t> </a:t>
            </a:r>
            <a:r>
              <a:rPr lang="de-CH" sz="1050" dirty="0" err="1"/>
              <a:t>Consumerism</a:t>
            </a:r>
            <a:r>
              <a:rPr lang="de-CH" sz="1050" dirty="0"/>
              <a:t> </a:t>
            </a:r>
            <a:r>
              <a:rPr lang="de-CH" sz="1050" dirty="0" err="1"/>
              <a:t>and</a:t>
            </a:r>
            <a:r>
              <a:rPr lang="de-CH" sz="1050" dirty="0"/>
              <a:t> Lifestyle </a:t>
            </a:r>
            <a:r>
              <a:rPr lang="de-CH" sz="1050" dirty="0" err="1"/>
              <a:t>as</a:t>
            </a:r>
            <a:r>
              <a:rPr lang="de-CH" sz="1050" dirty="0"/>
              <a:t> </a:t>
            </a:r>
            <a:r>
              <a:rPr lang="de-CH" sz="1050" dirty="0" err="1"/>
              <a:t>correlates</a:t>
            </a:r>
            <a:r>
              <a:rPr lang="de-CH" sz="1050" dirty="0"/>
              <a:t> </a:t>
            </a:r>
            <a:r>
              <a:rPr lang="de-CH" sz="1050" dirty="0" err="1"/>
              <a:t>of</a:t>
            </a:r>
            <a:r>
              <a:rPr lang="de-CH" sz="1050" dirty="0"/>
              <a:t> a </a:t>
            </a:r>
            <a:r>
              <a:rPr lang="de-CH" sz="1050" dirty="0" err="1"/>
              <a:t>voluntary</a:t>
            </a:r>
            <a:r>
              <a:rPr lang="de-CH" sz="1050" dirty="0"/>
              <a:t> </a:t>
            </a:r>
            <a:r>
              <a:rPr lang="de-CH" sz="1050" dirty="0" err="1"/>
              <a:t>simplicity</a:t>
            </a:r>
            <a:r>
              <a:rPr lang="de-CH" sz="1050" dirty="0"/>
              <a:t> </a:t>
            </a:r>
            <a:r>
              <a:rPr lang="de-CH" sz="1050" dirty="0" err="1"/>
              <a:t>lifestyle</a:t>
            </a:r>
            <a:r>
              <a:rPr lang="de-CH" sz="1050" dirty="0"/>
              <a:t>. </a:t>
            </a:r>
            <a:r>
              <a:rPr lang="de-CH" sz="1050" dirty="0" err="1"/>
              <a:t>Social</a:t>
            </a:r>
            <a:r>
              <a:rPr lang="de-CH" sz="1050" dirty="0"/>
              <a:t> </a:t>
            </a:r>
            <a:r>
              <a:rPr lang="de-CH" sz="1050" dirty="0" err="1"/>
              <a:t>Behavior</a:t>
            </a:r>
            <a:r>
              <a:rPr lang="de-CH" sz="1050" dirty="0"/>
              <a:t> </a:t>
            </a:r>
            <a:r>
              <a:rPr lang="de-CH" sz="1050" dirty="0" err="1"/>
              <a:t>and</a:t>
            </a:r>
            <a:r>
              <a:rPr lang="de-CH" sz="1050" dirty="0"/>
              <a:t> </a:t>
            </a:r>
            <a:r>
              <a:rPr lang="de-CH" sz="1050" dirty="0" err="1"/>
              <a:t>Personality</a:t>
            </a:r>
            <a:r>
              <a:rPr lang="de-CH" sz="1050" dirty="0"/>
              <a:t>: an international </a:t>
            </a:r>
            <a:r>
              <a:rPr lang="de-CH" sz="1050" dirty="0" err="1"/>
              <a:t>journal</a:t>
            </a:r>
            <a:r>
              <a:rPr lang="de-CH" sz="1050" dirty="0"/>
              <a:t>. </a:t>
            </a:r>
            <a:r>
              <a:rPr lang="de-CH" sz="1050" i="1" dirty="0" err="1"/>
              <a:t>Social</a:t>
            </a:r>
            <a:r>
              <a:rPr lang="de-CH" sz="1050" i="1" dirty="0"/>
              <a:t> </a:t>
            </a:r>
            <a:r>
              <a:rPr lang="de-CH" sz="1050" i="1" dirty="0" err="1"/>
              <a:t>Behavior</a:t>
            </a:r>
            <a:r>
              <a:rPr lang="de-CH" sz="1050" i="1" dirty="0"/>
              <a:t> </a:t>
            </a:r>
            <a:r>
              <a:rPr lang="de-CH" sz="1050" i="1" dirty="0" err="1"/>
              <a:t>and</a:t>
            </a:r>
            <a:r>
              <a:rPr lang="de-CH" sz="1050" i="1" dirty="0"/>
              <a:t> </a:t>
            </a:r>
            <a:r>
              <a:rPr lang="de-CH" sz="1050" i="1" dirty="0" err="1"/>
              <a:t>Personality</a:t>
            </a:r>
            <a:r>
              <a:rPr lang="de-CH" sz="1050" i="1" dirty="0"/>
              <a:t>: an international </a:t>
            </a:r>
            <a:r>
              <a:rPr lang="de-CH" sz="1050" i="1" dirty="0" err="1"/>
              <a:t>journal</a:t>
            </a:r>
            <a:r>
              <a:rPr lang="de-CH" sz="1050" dirty="0"/>
              <a:t>, </a:t>
            </a:r>
            <a:r>
              <a:rPr lang="de-CH" sz="1050" i="1" dirty="0"/>
              <a:t>34</a:t>
            </a:r>
            <a:r>
              <a:rPr lang="de-CH" sz="1050" dirty="0"/>
              <a:t>(5), 557–568</a:t>
            </a:r>
            <a:r>
              <a:rPr lang="de-CH" sz="1050" dirty="0" smtClean="0"/>
              <a:t>.</a:t>
            </a:r>
            <a:endParaRPr lang="de-CH" sz="1050" dirty="0"/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smtClean="0"/>
              <a:t>Jackson</a:t>
            </a:r>
            <a:r>
              <a:rPr lang="de-CH" sz="1050" dirty="0"/>
              <a:t>, T. (2011). </a:t>
            </a:r>
            <a:r>
              <a:rPr lang="de-CH" sz="1050" i="1" dirty="0"/>
              <a:t>Wohlstand ohne Wachstum: Leben und Wirtschaften in einer endlichen Welt</a:t>
            </a:r>
            <a:r>
              <a:rPr lang="de-CH" sz="1050" dirty="0"/>
              <a:t>. München: </a:t>
            </a:r>
            <a:r>
              <a:rPr lang="de-CH" sz="1050" dirty="0" err="1"/>
              <a:t>Oekom</a:t>
            </a:r>
            <a:r>
              <a:rPr lang="de-CH" sz="1050" dirty="0"/>
              <a:t> Verlag</a:t>
            </a:r>
            <a:r>
              <a:rPr lang="de-CH" sz="105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/>
              <a:t>Kasser</a:t>
            </a:r>
            <a:r>
              <a:rPr lang="de-CH" sz="1050" dirty="0"/>
              <a:t>, T. (</a:t>
            </a:r>
            <a:r>
              <a:rPr lang="de-CH" sz="1050" dirty="0" smtClean="0"/>
              <a:t>2002). </a:t>
            </a:r>
            <a:r>
              <a:rPr lang="de-CH" sz="1050" i="1" dirty="0"/>
              <a:t>The high </a:t>
            </a:r>
            <a:r>
              <a:rPr lang="de-CH" sz="1050" i="1" dirty="0" err="1"/>
              <a:t>price</a:t>
            </a:r>
            <a:r>
              <a:rPr lang="de-CH" sz="1050" i="1" dirty="0"/>
              <a:t> </a:t>
            </a:r>
            <a:r>
              <a:rPr lang="de-CH" sz="1050" i="1" dirty="0" err="1"/>
              <a:t>of</a:t>
            </a:r>
            <a:r>
              <a:rPr lang="de-CH" sz="1050" i="1" dirty="0"/>
              <a:t> </a:t>
            </a:r>
            <a:r>
              <a:rPr lang="de-CH" sz="1050" i="1" dirty="0" err="1"/>
              <a:t>materialism</a:t>
            </a:r>
            <a:r>
              <a:rPr lang="de-CH" sz="1050" dirty="0"/>
              <a:t>. </a:t>
            </a:r>
            <a:r>
              <a:rPr lang="de-CH" sz="1050" i="1" dirty="0"/>
              <a:t>A Bradford </a:t>
            </a:r>
            <a:r>
              <a:rPr lang="de-CH" sz="1050" i="1" dirty="0" err="1"/>
              <a:t>book</a:t>
            </a:r>
            <a:r>
              <a:rPr lang="de-CH" sz="1050" dirty="0"/>
              <a:t>. Cambridge, Mass: MIT Press</a:t>
            </a:r>
            <a:r>
              <a:rPr lang="de-CH" sz="1050" dirty="0" smtClean="0"/>
              <a:t>.</a:t>
            </a:r>
            <a:endParaRPr lang="de-CH" sz="1050" dirty="0"/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/>
              <a:t>Leonard-Barton, D. (1981). </a:t>
            </a:r>
            <a:r>
              <a:rPr lang="de-CH" sz="1050" dirty="0" err="1"/>
              <a:t>Voluntary</a:t>
            </a:r>
            <a:r>
              <a:rPr lang="de-CH" sz="1050" dirty="0"/>
              <a:t> </a:t>
            </a:r>
            <a:r>
              <a:rPr lang="de-CH" sz="1050" dirty="0" err="1"/>
              <a:t>simplicity</a:t>
            </a:r>
            <a:r>
              <a:rPr lang="de-CH" sz="1050" dirty="0"/>
              <a:t> </a:t>
            </a:r>
            <a:r>
              <a:rPr lang="de-CH" sz="1050" dirty="0" err="1"/>
              <a:t>lifestyles</a:t>
            </a:r>
            <a:r>
              <a:rPr lang="de-CH" sz="1050" dirty="0"/>
              <a:t> </a:t>
            </a:r>
            <a:r>
              <a:rPr lang="de-CH" sz="1050" dirty="0" err="1"/>
              <a:t>and</a:t>
            </a:r>
            <a:r>
              <a:rPr lang="de-CH" sz="1050" dirty="0"/>
              <a:t> </a:t>
            </a:r>
            <a:r>
              <a:rPr lang="de-CH" sz="1050" dirty="0" err="1"/>
              <a:t>energy</a:t>
            </a:r>
            <a:r>
              <a:rPr lang="de-CH" sz="1050" dirty="0"/>
              <a:t> </a:t>
            </a:r>
            <a:r>
              <a:rPr lang="de-CH" sz="1050" dirty="0" err="1"/>
              <a:t>conservation</a:t>
            </a:r>
            <a:r>
              <a:rPr lang="de-CH" sz="1050" dirty="0"/>
              <a:t>. </a:t>
            </a:r>
            <a:r>
              <a:rPr lang="de-CH" sz="1050" i="1" dirty="0"/>
              <a:t>Journal </a:t>
            </a:r>
            <a:r>
              <a:rPr lang="de-CH" sz="1050" i="1" dirty="0" err="1"/>
              <a:t>of</a:t>
            </a:r>
            <a:r>
              <a:rPr lang="de-CH" sz="1050" i="1" dirty="0"/>
              <a:t> Consumer Research</a:t>
            </a:r>
            <a:r>
              <a:rPr lang="de-CH" sz="1050" dirty="0"/>
              <a:t>, </a:t>
            </a:r>
            <a:r>
              <a:rPr lang="de-CH" sz="1050" i="1" dirty="0"/>
              <a:t>8</a:t>
            </a:r>
            <a:r>
              <a:rPr lang="de-CH" sz="1050" dirty="0"/>
              <a:t>(3), 243–252.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50" dirty="0"/>
              <a:t>Mosler, H. J. &amp; Gutscher, H. (1998). Umweltpsychologische Interventionsformen für die Praxis. Umweltpsychologie, 2, 64-79.</a:t>
            </a:r>
            <a:endParaRPr lang="de-CH" sz="1050" dirty="0"/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/>
              <a:t>Schor, J. (1998). </a:t>
            </a:r>
            <a:r>
              <a:rPr lang="de-CH" sz="1050" i="1" dirty="0"/>
              <a:t>The </a:t>
            </a:r>
            <a:r>
              <a:rPr lang="de-CH" sz="1050" i="1" dirty="0" err="1"/>
              <a:t>overspent</a:t>
            </a:r>
            <a:r>
              <a:rPr lang="de-CH" sz="1050" i="1" dirty="0"/>
              <a:t> American: </a:t>
            </a:r>
            <a:r>
              <a:rPr lang="de-CH" sz="1050" i="1" dirty="0" err="1"/>
              <a:t>Upscaling</a:t>
            </a:r>
            <a:r>
              <a:rPr lang="de-CH" sz="1050" i="1" dirty="0"/>
              <a:t>, </a:t>
            </a:r>
            <a:r>
              <a:rPr lang="de-CH" sz="1050" i="1" dirty="0" err="1"/>
              <a:t>downshifting</a:t>
            </a:r>
            <a:r>
              <a:rPr lang="de-CH" sz="1050" i="1" dirty="0"/>
              <a:t>, </a:t>
            </a:r>
            <a:r>
              <a:rPr lang="de-CH" sz="1050" i="1" dirty="0" err="1"/>
              <a:t>and</a:t>
            </a:r>
            <a:r>
              <a:rPr lang="de-CH" sz="1050" i="1" dirty="0"/>
              <a:t> </a:t>
            </a:r>
            <a:r>
              <a:rPr lang="de-CH" sz="1050" i="1" dirty="0" err="1"/>
              <a:t>the</a:t>
            </a:r>
            <a:r>
              <a:rPr lang="de-CH" sz="1050" i="1" dirty="0"/>
              <a:t> </a:t>
            </a:r>
            <a:r>
              <a:rPr lang="de-CH" sz="1050" i="1" dirty="0" err="1"/>
              <a:t>new</a:t>
            </a:r>
            <a:r>
              <a:rPr lang="de-CH" sz="1050" i="1" dirty="0"/>
              <a:t> </a:t>
            </a:r>
            <a:r>
              <a:rPr lang="de-CH" sz="1050" i="1" dirty="0" err="1"/>
              <a:t>consumer</a:t>
            </a:r>
            <a:r>
              <a:rPr lang="de-CH" sz="1050" dirty="0"/>
              <a:t>. New York: </a:t>
            </a:r>
            <a:r>
              <a:rPr lang="de-CH" sz="1050" dirty="0" err="1"/>
              <a:t>Scribner</a:t>
            </a:r>
            <a:r>
              <a:rPr lang="de-CH" sz="105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/>
              <a:t>Schreurs</a:t>
            </a:r>
            <a:r>
              <a:rPr lang="de-CH" sz="1050" dirty="0"/>
              <a:t>, J. (2010). </a:t>
            </a:r>
            <a:r>
              <a:rPr lang="de-CH" sz="1050" i="1" dirty="0"/>
              <a:t>Living </a:t>
            </a:r>
            <a:r>
              <a:rPr lang="de-CH" sz="1050" i="1" dirty="0" err="1"/>
              <a:t>with</a:t>
            </a:r>
            <a:r>
              <a:rPr lang="de-CH" sz="1050" i="1" dirty="0"/>
              <a:t> </a:t>
            </a:r>
            <a:r>
              <a:rPr lang="de-CH" sz="1050" i="1" dirty="0" err="1"/>
              <a:t>Less</a:t>
            </a:r>
            <a:r>
              <a:rPr lang="de-CH" sz="1050" i="1" dirty="0"/>
              <a:t>: </a:t>
            </a:r>
            <a:r>
              <a:rPr lang="de-CH" sz="1050" i="1" dirty="0" err="1"/>
              <a:t>Prospects</a:t>
            </a:r>
            <a:r>
              <a:rPr lang="de-CH" sz="1050" i="1" dirty="0"/>
              <a:t> </a:t>
            </a:r>
            <a:r>
              <a:rPr lang="de-CH" sz="1050" i="1" dirty="0" err="1"/>
              <a:t>for</a:t>
            </a:r>
            <a:r>
              <a:rPr lang="de-CH" sz="1050" i="1" dirty="0"/>
              <a:t> </a:t>
            </a:r>
            <a:r>
              <a:rPr lang="de-CH" sz="1050" i="1" dirty="0" err="1"/>
              <a:t>Sustainability</a:t>
            </a:r>
            <a:r>
              <a:rPr lang="de-CH" sz="1050" dirty="0"/>
              <a:t> (Dissertation). Maastricht University, The </a:t>
            </a:r>
            <a:r>
              <a:rPr lang="de-CH" sz="1050" dirty="0" err="1"/>
              <a:t>Netherlands</a:t>
            </a:r>
            <a:r>
              <a:rPr lang="de-CH" sz="105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/>
              <a:t>Stengel</a:t>
            </a:r>
            <a:r>
              <a:rPr lang="de-CH" sz="1050" dirty="0"/>
              <a:t>, O. (2011). </a:t>
            </a:r>
            <a:r>
              <a:rPr lang="de-CH" sz="1050" i="1" dirty="0"/>
              <a:t>Suffizienz: Die Konsumgesellschaft in der ökologischen Krise</a:t>
            </a:r>
            <a:r>
              <a:rPr lang="de-CH" sz="1050" dirty="0"/>
              <a:t>. </a:t>
            </a:r>
            <a:r>
              <a:rPr lang="de-CH" sz="1050" i="1" dirty="0"/>
              <a:t>Wuppertaler Schriften zur Forschung für eine nachhaltige Entwicklung: Vol. 1</a:t>
            </a:r>
            <a:r>
              <a:rPr lang="de-CH" sz="1050" dirty="0"/>
              <a:t>. München: </a:t>
            </a:r>
            <a:r>
              <a:rPr lang="de-CH" sz="1050" dirty="0" err="1"/>
              <a:t>Oekom</a:t>
            </a:r>
            <a:r>
              <a:rPr lang="de-CH" sz="1050" dirty="0"/>
              <a:t> Verlag.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050" dirty="0" err="1"/>
              <a:t>Welzer</a:t>
            </a:r>
            <a:r>
              <a:rPr lang="de-CH" sz="1050" dirty="0"/>
              <a:t>, H. (2013). </a:t>
            </a:r>
            <a:r>
              <a:rPr lang="de-CH" sz="1050" i="1" dirty="0"/>
              <a:t>Selbst Denken: Eine Anleitung zum Widerstand</a:t>
            </a:r>
            <a:r>
              <a:rPr lang="de-CH" sz="1050" dirty="0"/>
              <a:t>. Frankfurt am Main: S. Fisher Verlag GmbH</a:t>
            </a:r>
            <a:r>
              <a:rPr lang="de-CH" sz="1050" dirty="0" smtClean="0"/>
              <a:t>.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22634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Menschliches Umweltverhalten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1389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>
            <a:spLocks/>
          </p:cNvSpPr>
          <p:nvPr/>
        </p:nvSpPr>
        <p:spPr>
          <a:xfrm>
            <a:off x="3275856" y="3953627"/>
            <a:ext cx="4896544" cy="1872208"/>
          </a:xfrm>
          <a:prstGeom prst="rect">
            <a:avLst/>
          </a:prstGeom>
          <a:solidFill>
            <a:srgbClr val="FAE2D8"/>
          </a:solidFill>
        </p:spPr>
        <p:txBody>
          <a:bodyPr/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97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lang="de-DE" sz="1400" baseline="0" dirty="0" smtClean="0">
                <a:solidFill>
                  <a:schemeClr val="tx1"/>
                </a:solidFill>
                <a:latin typeface="+mn-lt"/>
              </a:defRPr>
            </a:lvl4pPr>
            <a:lvl5pPr marL="1749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lang="de-DE" sz="1400" dirty="0" smtClean="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1400" kern="0" dirty="0" smtClean="0"/>
              <a:t>Pro Kopf:</a:t>
            </a:r>
          </a:p>
          <a:p>
            <a:pPr marL="268288" indent="-268288"/>
            <a:r>
              <a:rPr lang="de-CH" sz="1400" kern="0" dirty="0" smtClean="0"/>
              <a:t>689 Kilogramm Abfall pro Jahr</a:t>
            </a:r>
          </a:p>
          <a:p>
            <a:pPr marL="268288" indent="-268288"/>
            <a:r>
              <a:rPr lang="de-CH" sz="1400" kern="0" dirty="0" smtClean="0"/>
              <a:t>50 Kilogramm Fleisch pro Jahr</a:t>
            </a:r>
          </a:p>
          <a:p>
            <a:pPr marL="268288" indent="-268288"/>
            <a:r>
              <a:rPr lang="de-CH" sz="1400" kern="0" dirty="0" smtClean="0"/>
              <a:t>20’484 km zurückgelegte Wege pro Jahr</a:t>
            </a:r>
          </a:p>
          <a:p>
            <a:pPr marL="268288" indent="-268288"/>
            <a:r>
              <a:rPr lang="de-CH" sz="1400" kern="0" dirty="0" smtClean="0"/>
              <a:t>12.8 Tonnen CO</a:t>
            </a:r>
            <a:r>
              <a:rPr lang="de-CH" sz="1400" kern="0" baseline="-25000" dirty="0" smtClean="0"/>
              <a:t>2</a:t>
            </a:r>
            <a:r>
              <a:rPr lang="de-CH" sz="1400" kern="0" dirty="0" smtClean="0"/>
              <a:t> pro Jahr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4288" y="790271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Ausgangslage </a:t>
            </a:r>
            <a:endParaRPr lang="de-CH" kern="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275856" y="1447800"/>
            <a:ext cx="4896544" cy="2215776"/>
          </a:xfrm>
          <a:prstGeom prst="rect">
            <a:avLst/>
          </a:prstGeom>
          <a:solidFill>
            <a:srgbClr val="FAE2D8"/>
          </a:solidFill>
        </p:spPr>
        <p:txBody>
          <a:bodyPr/>
          <a:lstStyle>
            <a:lvl1pPr marL="536575" indent="-536575" algn="l" defTabSz="7620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2523"/>
              </a:buClr>
              <a:buSzPct val="80000"/>
              <a:buFont typeface="Wingdings 2" pitchFamily="18" charset="2"/>
              <a:buChar char="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357188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SzPct val="9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+mn-lt"/>
              </a:defRPr>
            </a:lvl2pPr>
            <a:lvl3pPr marL="1168400" indent="-271463" algn="l" defTabSz="76200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3252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97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–"/>
              <a:defRPr lang="de-DE" sz="1400" baseline="0" dirty="0" smtClean="0">
                <a:solidFill>
                  <a:schemeClr val="tx1"/>
                </a:solidFill>
                <a:latin typeface="+mn-lt"/>
              </a:defRPr>
            </a:lvl4pPr>
            <a:lvl5pPr marL="1749150" indent="-285750" algn="l" defTabSz="762000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Char char="•"/>
              <a:defRPr lang="de-DE" sz="1400" dirty="0" smtClean="0">
                <a:solidFill>
                  <a:schemeClr val="tx1"/>
                </a:solidFill>
                <a:latin typeface="+mn-lt"/>
              </a:defRPr>
            </a:lvl5pPr>
            <a:lvl6pPr marL="30638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210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9782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35475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90000"/>
              <a:buNone/>
            </a:pPr>
            <a:r>
              <a:rPr lang="de-CH" sz="1400" dirty="0" smtClean="0"/>
              <a:t>Global:</a:t>
            </a:r>
          </a:p>
          <a:p>
            <a:pPr marL="457200" indent="-457200">
              <a:buSzPct val="90000"/>
              <a:buFont typeface="Wingdings"/>
              <a:buChar char="è"/>
            </a:pPr>
            <a:r>
              <a:rPr lang="de-CH" sz="1400" dirty="0" smtClean="0"/>
              <a:t>Der </a:t>
            </a:r>
            <a:r>
              <a:rPr lang="de-CH" sz="1400" dirty="0"/>
              <a:t>globale Ressourcenverbrauch und die Geschwindigkeit von Umweltveränderungen nehmen seit Jahrzehnten </a:t>
            </a:r>
            <a:r>
              <a:rPr lang="de-CH" sz="1400" dirty="0" smtClean="0"/>
              <a:t>zu.</a:t>
            </a:r>
            <a:endParaRPr lang="de-CH" sz="1400" dirty="0"/>
          </a:p>
          <a:p>
            <a:pPr marL="457200" indent="-457200">
              <a:buSzPct val="90000"/>
              <a:buFont typeface="Wingdings"/>
              <a:buChar char="è"/>
            </a:pPr>
            <a:r>
              <a:rPr lang="de-CH" sz="1400" dirty="0"/>
              <a:t>[...] Die Schweiz beansprucht mit ihrem Ressourcenverbrauch sogar mehr als das Doppelte von dem, was die Erde nachhaltig zur Verfügung stellen kann. [...] (Umweltbericht, 2013</a:t>
            </a:r>
            <a:r>
              <a:rPr lang="de-CH" sz="1400" dirty="0" smtClean="0"/>
              <a:t>).</a:t>
            </a:r>
            <a:endParaRPr lang="de-CH" sz="1400" dirty="0"/>
          </a:p>
        </p:txBody>
      </p:sp>
      <p:pic>
        <p:nvPicPr>
          <p:cNvPr id="1026" name="Picture 2" descr="http://www.k-sales.ch/tl_files/content/startseite/product-pictures/Titelbilder/Glob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8418"/>
            <a:ext cx="2195158" cy="21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.europa.eu/deutschland/images/news_pictures/symbols/picture_36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6978"/>
            <a:ext cx="2849513" cy="16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5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13-1498\Workfile\Indikatoren_der_Grossen_Beschleunigu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/>
          <a:stretch/>
        </p:blipFill>
        <p:spPr bwMode="auto">
          <a:xfrm>
            <a:off x="851452" y="1630715"/>
            <a:ext cx="5808780" cy="46719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grosse Beschleunigung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084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48064" y="1556792"/>
            <a:ext cx="2664296" cy="9361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de-CH" sz="1600" dirty="0" smtClean="0">
              <a:latin typeface="Arial Narrow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288" y="790271"/>
            <a:ext cx="8812212" cy="657529"/>
          </a:xfrm>
          <a:prstGeom prst="rect">
            <a:avLst/>
          </a:prstGeom>
        </p:spPr>
        <p:txBody>
          <a:bodyPr/>
          <a:lstStyle>
            <a:lvl1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marL="7969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12541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7113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21685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625725" algn="l" defTabSz="7620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Die grössten Treiber auf unser Konsumniveau</a:t>
            </a:r>
            <a:endParaRPr lang="de-CH" kern="0" dirty="0"/>
          </a:p>
        </p:txBody>
      </p:sp>
      <p:sp>
        <p:nvSpPr>
          <p:cNvPr id="12" name="Ellipse 11"/>
          <p:cNvSpPr/>
          <p:nvPr/>
        </p:nvSpPr>
        <p:spPr bwMode="auto">
          <a:xfrm>
            <a:off x="251520" y="1628800"/>
            <a:ext cx="4104456" cy="4032448"/>
          </a:xfrm>
          <a:prstGeom prst="ellipse">
            <a:avLst/>
          </a:prstGeom>
          <a:solidFill>
            <a:srgbClr val="BDD9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Kultur und Gesellschaft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801524" y="2608890"/>
            <a:ext cx="2952328" cy="2808312"/>
          </a:xfrm>
          <a:prstGeom prst="ellipse">
            <a:avLst/>
          </a:prstGeom>
          <a:solidFill>
            <a:srgbClr val="9BC2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Soziale Umwelt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1440595" y="3580998"/>
            <a:ext cx="1674186" cy="1656184"/>
          </a:xfrm>
          <a:prstGeom prst="ellipse">
            <a:avLst/>
          </a:prstGeom>
          <a:solidFill>
            <a:srgbClr val="4E93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809636" y="4445094"/>
            <a:ext cx="936104" cy="648072"/>
          </a:xfrm>
          <a:prstGeom prst="ellipse">
            <a:avLst/>
          </a:prstGeom>
          <a:solidFill>
            <a:srgbClr val="006B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Umwelt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verhalten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871700" y="3988013"/>
            <a:ext cx="864096" cy="2880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CH" sz="1600" dirty="0" smtClean="0">
                <a:latin typeface="Arial Narrow" pitchFamily="34" charset="0"/>
              </a:rPr>
              <a:t>Mensch</a:t>
            </a:r>
          </a:p>
        </p:txBody>
      </p:sp>
    </p:spTree>
    <p:extLst>
      <p:ext uri="{BB962C8B-B14F-4D97-AF65-F5344CB8AC3E}">
        <p14:creationId xmlns:p14="http://schemas.microsoft.com/office/powerpoint/2010/main" val="223883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cept Presentation08_1">
  <a:themeElements>
    <a:clrScheme name="ecoFarbschem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B77"/>
      </a:accent1>
      <a:accent2>
        <a:srgbClr val="4E93A4"/>
      </a:accent2>
      <a:accent3>
        <a:srgbClr val="9BC2CA"/>
      </a:accent3>
      <a:accent4>
        <a:srgbClr val="E32523"/>
      </a:accent4>
      <a:accent5>
        <a:srgbClr val="E58776"/>
      </a:accent5>
      <a:accent6>
        <a:srgbClr val="F1BFAC"/>
      </a:accent6>
      <a:hlink>
        <a:srgbClr val="0000FF"/>
      </a:hlink>
      <a:folHlink>
        <a:srgbClr val="800080"/>
      </a:folHlink>
    </a:clrScheme>
    <a:fontScheme name="econcept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BC2C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solidFill>
          <a:srgbClr val="9BC2CA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 anchor="ctr">
        <a:noAutofit/>
      </a:bodyPr>
      <a:lstStyle>
        <a:defPPr algn="ctr">
          <a:defRPr sz="1600"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econcep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cept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cept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cept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cept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cept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cept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2423</Words>
  <Application>Microsoft Office PowerPoint</Application>
  <PresentationFormat>Bildschirmpräsentation (4:3)</PresentationFormat>
  <Paragraphs>474</Paragraphs>
  <Slides>51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econcept Presentation08_1</vt:lpstr>
      <vt:lpstr>Was bewegt uns zu umweltfreundlichem Handeln?</vt:lpstr>
      <vt:lpstr>PowerPoint-Präsentation</vt:lpstr>
      <vt:lpstr>PowerPoint-Präsentation</vt:lpstr>
      <vt:lpstr>PowerPoint-Präsentation</vt:lpstr>
      <vt:lpstr>Inhalt </vt:lpstr>
      <vt:lpstr>Menschliches Umweltverhalten</vt:lpstr>
      <vt:lpstr>PowerPoint-Präsentation</vt:lpstr>
      <vt:lpstr>Die grosse Beschleunigung</vt:lpstr>
      <vt:lpstr>PowerPoint-Präsentation</vt:lpstr>
      <vt:lpstr>gesellschaftlich</vt:lpstr>
      <vt:lpstr>kulturell</vt:lpstr>
      <vt:lpstr>sozial</vt:lpstr>
      <vt:lpstr>individuell </vt:lpstr>
      <vt:lpstr>individuell </vt:lpstr>
      <vt:lpstr>PowerPoint-Präsentation</vt:lpstr>
      <vt:lpstr>PowerPoint-Präsentation</vt:lpstr>
      <vt:lpstr>Warum tun wir etwas und nicht das andere?</vt:lpstr>
      <vt:lpstr>PowerPoint-Präsentation</vt:lpstr>
      <vt:lpstr>Wollen – Können – Tun</vt:lpstr>
      <vt:lpstr>Verhaltensübergreifende Hemmnisse</vt:lpstr>
      <vt:lpstr>Mobilität: Weniger MIV</vt:lpstr>
      <vt:lpstr>Naturschutz: Naturverträglich im Freien aufhalten  </vt:lpstr>
      <vt:lpstr>Ökologische Produkte kaufen</vt:lpstr>
      <vt:lpstr>Einige Zahlen</vt:lpstr>
      <vt:lpstr>PowerPoint-Präsentation</vt:lpstr>
      <vt:lpstr>PowerPoint-Präsentation</vt:lpstr>
      <vt:lpstr>Intervention und Wirkung</vt:lpstr>
      <vt:lpstr>PowerPoint-Präsentation</vt:lpstr>
      <vt:lpstr>Interventionstechniken</vt:lpstr>
      <vt:lpstr>Interventionstechniken</vt:lpstr>
      <vt:lpstr>PowerPoint-Präsentation</vt:lpstr>
      <vt:lpstr>Beispiel I</vt:lpstr>
      <vt:lpstr>Inhalt der Kampagne</vt:lpstr>
      <vt:lpstr>Interventionstechniken</vt:lpstr>
      <vt:lpstr>Wirkungen der Kampagne (Immoos, 2012)</vt:lpstr>
      <vt:lpstr>Beispiel II</vt:lpstr>
      <vt:lpstr>PowerPoint-Präsentation</vt:lpstr>
      <vt:lpstr>Interventionstechniken</vt:lpstr>
      <vt:lpstr>Wirkungsanalyse</vt:lpstr>
      <vt:lpstr>Einige Zahlen…..</vt:lpstr>
      <vt:lpstr>Grundsätze für Interventionen</vt:lpstr>
      <vt:lpstr>Suffizienz und Zufriedenheit</vt:lpstr>
      <vt:lpstr>PowerPoint-Präsentation</vt:lpstr>
      <vt:lpstr>PowerPoint-Präsentation</vt:lpstr>
      <vt:lpstr>Einfach leben: Was heisst das?</vt:lpstr>
      <vt:lpstr>Einfach leben: Warum?</vt:lpstr>
      <vt:lpstr>Einfach Leben: Auswirkungen</vt:lpstr>
      <vt:lpstr>Einfach leben und zufrieden</vt:lpstr>
      <vt:lpstr>Homo sufficiens</vt:lpstr>
      <vt:lpstr>Vielen Dank!</vt:lpstr>
      <vt:lpstr>Literatur </vt:lpstr>
    </vt:vector>
  </TitlesOfParts>
  <Company>....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von Grünigen</dc:creator>
  <cp:lastModifiedBy>CIPRA International - Antonija WIESER</cp:lastModifiedBy>
  <cp:revision>70</cp:revision>
  <cp:lastPrinted>2015-09-24T07:16:31Z</cp:lastPrinted>
  <dcterms:created xsi:type="dcterms:W3CDTF">2011-10-25T08:04:10Z</dcterms:created>
  <dcterms:modified xsi:type="dcterms:W3CDTF">2015-09-24T09:14:25Z</dcterms:modified>
</cp:coreProperties>
</file>