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446" r:id="rId5"/>
    <p:sldId id="517" r:id="rId6"/>
    <p:sldId id="516" r:id="rId7"/>
    <p:sldId id="504" r:id="rId8"/>
    <p:sldId id="505" r:id="rId9"/>
    <p:sldId id="512" r:id="rId10"/>
    <p:sldId id="515" r:id="rId11"/>
    <p:sldId id="507" r:id="rId12"/>
    <p:sldId id="518" r:id="rId13"/>
    <p:sldId id="523" r:id="rId14"/>
    <p:sldId id="524" r:id="rId15"/>
    <p:sldId id="521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E896500-1A07-4E68-AD08-BEC186D6D8C2}">
          <p14:sldIdLst>
            <p14:sldId id="446"/>
            <p14:sldId id="517"/>
            <p14:sldId id="516"/>
            <p14:sldId id="504"/>
          </p14:sldIdLst>
        </p14:section>
        <p14:section name="Siedlungsentwicklung nach Innen" id="{D3CF2E89-86A7-48CB-88FC-2A7AF28E90E0}">
          <p14:sldIdLst>
            <p14:sldId id="505"/>
            <p14:sldId id="512"/>
            <p14:sldId id="515"/>
            <p14:sldId id="507"/>
            <p14:sldId id="518"/>
            <p14:sldId id="523"/>
            <p14:sldId id="524"/>
            <p14:sldId id="5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E2B"/>
    <a:srgbClr val="DAC000"/>
    <a:srgbClr val="FFE947"/>
    <a:srgbClr val="FFF247"/>
    <a:srgbClr val="F7DB09"/>
    <a:srgbClr val="1F4E79"/>
    <a:srgbClr val="FFF201"/>
    <a:srgbClr val="338585"/>
    <a:srgbClr val="50BBBC"/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59250" autoAdjust="0"/>
  </p:normalViewPr>
  <p:slideViewPr>
    <p:cSldViewPr snapToGrid="0">
      <p:cViewPr varScale="1">
        <p:scale>
          <a:sx n="63" d="100"/>
          <a:sy n="63" d="100"/>
        </p:scale>
        <p:origin x="17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ven-ErikRabe\Desktop\polybox\Flaechensparen\Mappe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ven-ErikRabe\Desktop\polybox\Flaechensparen\Mappe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tx2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B2-4290-AAC7-37861EFF51F8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B2-4290-AAC7-37861EFF51F8}"/>
              </c:ext>
            </c:extLst>
          </c:dPt>
          <c:cat>
            <c:strRef>
              <c:f>Tabelle1!$A$3:$A$4</c:f>
              <c:strCache>
                <c:ptCount val="2"/>
                <c:pt idx="0">
                  <c:v>buildings outside the building zone</c:v>
                </c:pt>
                <c:pt idx="1">
                  <c:v>buildings inside the building zone</c:v>
                </c:pt>
              </c:strCache>
            </c:strRef>
          </c:cat>
          <c:val>
            <c:numRef>
              <c:f>Tabelle1!$B$3:$B$4</c:f>
              <c:numCache>
                <c:formatCode>General</c:formatCode>
                <c:ptCount val="2"/>
                <c:pt idx="0">
                  <c:v>24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B2-4290-AAC7-37861EFF5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8C9E4"/>
              </a:solidFill>
            </c:spPr>
            <c:extLst>
              <c:ext xmlns:c16="http://schemas.microsoft.com/office/drawing/2014/chart" uri="{C3380CC4-5D6E-409C-BE32-E72D297353CC}">
                <c16:uniqueId val="{00000001-BE5A-4EF4-B321-FBD411996EDB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E5A-4EF4-B321-FBD411996EDB}"/>
              </c:ext>
            </c:extLst>
          </c:dPt>
          <c:cat>
            <c:strRef>
              <c:f>Tabelle1!$A$7:$A$8</c:f>
              <c:strCache>
                <c:ptCount val="2"/>
                <c:pt idx="0">
                  <c:v>settlement area inside the building zone</c:v>
                </c:pt>
                <c:pt idx="1">
                  <c:v>settlement area outside the building zone</c:v>
                </c:pt>
              </c:strCache>
            </c:strRef>
          </c:cat>
          <c:val>
            <c:numRef>
              <c:f>Tabelle1!$B$7:$B$8</c:f>
              <c:numCache>
                <c:formatCode>General</c:formatCode>
                <c:ptCount val="2"/>
                <c:pt idx="0">
                  <c:v>63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5A-4EF4-B321-FBD411996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249A-6930-423A-BAA2-1EBA392AB8AB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02323-7D22-4C95-A0A5-1554F42CCF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00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5023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5512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0687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59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318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8366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2180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7736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3363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2517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238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123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24357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123296"/>
            <a:ext cx="10515600" cy="12017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9193309" y="6356350"/>
            <a:ext cx="1232643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4569F31-7947-463C-8A3B-AF0EB2502997}" type="datetime1">
              <a:rPr lang="de-DE" smtClean="0"/>
              <a:pPr/>
              <a:t>13.05.2022</a:t>
            </a:fld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425952" y="6356350"/>
            <a:ext cx="927847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B31F5BD-7B32-4A47-A0A0-CB6F37ABCB3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Rectangle 8"/>
          <p:cNvSpPr/>
          <p:nvPr userDrawn="1"/>
        </p:nvSpPr>
        <p:spPr>
          <a:xfrm>
            <a:off x="838200" y="5325035"/>
            <a:ext cx="1609165" cy="139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26546"/>
            <a:ext cx="939395" cy="79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8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520955" y="6356350"/>
            <a:ext cx="1232643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C708390-D186-4D1F-A05B-AB642142388D}" type="datetime1">
              <a:rPr lang="de-DE" smtClean="0"/>
              <a:pPr/>
              <a:t>13.05.2022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753598" y="6356350"/>
            <a:ext cx="927847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B31F5BD-7B32-4A47-A0A0-CB6F37ABCB3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tangle 6"/>
          <p:cNvSpPr/>
          <p:nvPr userDrawn="1"/>
        </p:nvSpPr>
        <p:spPr>
          <a:xfrm>
            <a:off x="838200" y="5325035"/>
            <a:ext cx="1609165" cy="139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26546"/>
            <a:ext cx="939395" cy="79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9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22936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1" y="6048561"/>
            <a:ext cx="672914" cy="672914"/>
          </a:xfrm>
          <a:prstGeom prst="rect">
            <a:avLst/>
          </a:prstGeom>
        </p:spPr>
      </p:pic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9193309" y="6356350"/>
            <a:ext cx="1232643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CBE871A-6938-4EC3-ADD9-10B67852048C}" type="datetime1">
              <a:rPr lang="de-DE" smtClean="0"/>
              <a:pPr/>
              <a:t>13.05.2022</a:t>
            </a:fld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425952" y="6356350"/>
            <a:ext cx="927847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B31F5BD-7B32-4A47-A0A0-CB6F37ABCB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10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9193309" y="6356350"/>
            <a:ext cx="1232643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ACA23B5-908E-425A-BA99-BC9D0A9CF81F}" type="datetime1">
              <a:rPr lang="de-DE" smtClean="0"/>
              <a:pPr/>
              <a:t>13.05.2022</a:t>
            </a:fld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425952" y="6356350"/>
            <a:ext cx="927847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B31F5BD-7B32-4A47-A0A0-CB6F37ABCB3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1" y="6048561"/>
            <a:ext cx="672914" cy="67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4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9193309" y="6356350"/>
            <a:ext cx="1232643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D513DBD-A3C5-440B-A6E5-E59567BC6EF5}" type="datetime1">
              <a:rPr lang="de-DE" smtClean="0"/>
              <a:pPr/>
              <a:t>13.05.2022</a:t>
            </a:fld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425952" y="6356350"/>
            <a:ext cx="927847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B31F5BD-7B32-4A47-A0A0-CB6F37ABCB3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1" y="6048561"/>
            <a:ext cx="672914" cy="67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2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01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801" y="4563876"/>
            <a:ext cx="11328400" cy="1673412"/>
          </a:xfrm>
          <a:solidFill>
            <a:schemeClr val="accent4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1" y="3429000"/>
            <a:ext cx="11328400" cy="1152128"/>
          </a:xfrm>
          <a:solidFill>
            <a:schemeClr val="accent4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24824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12.11.2019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Tagung Landmanagement 2019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73707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000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Segoe UI Semibold" panose="020B0702040204020203" pitchFamily="34" charset="0"/>
          <a:ea typeface="Segoe UI Black" panose="020B0A02040204020203" pitchFamily="34" charset="0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35460" r="-98" b="-19323"/>
          <a:stretch/>
        </p:blipFill>
        <p:spPr>
          <a:xfrm>
            <a:off x="447234" y="1154782"/>
            <a:ext cx="11335126" cy="5564458"/>
          </a:xfrm>
          <a:prstGeom prst="rect">
            <a:avLst/>
          </a:prstGeom>
        </p:spPr>
      </p:pic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447232" y="5248175"/>
            <a:ext cx="11323975" cy="1326548"/>
          </a:xfrm>
          <a:solidFill>
            <a:srgbClr val="F7DE2B"/>
          </a:solidFill>
        </p:spPr>
        <p:txBody>
          <a:bodyPr/>
          <a:lstStyle/>
          <a:p>
            <a:endParaRPr lang="de-CH" dirty="0"/>
          </a:p>
          <a:p>
            <a:endParaRPr lang="de-CH" dirty="0"/>
          </a:p>
          <a:p>
            <a:r>
              <a:rPr lang="de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Sven-Erik Rabe | ETH </a:t>
            </a:r>
            <a:r>
              <a:rPr lang="de-CH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Zurich</a:t>
            </a:r>
            <a:r>
              <a:rPr lang="de-CH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| incolab</a:t>
            </a: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447234" y="5248175"/>
            <a:ext cx="11323975" cy="801265"/>
          </a:xfrm>
          <a:solidFill>
            <a:srgbClr val="F7DE2B"/>
          </a:solidFill>
        </p:spPr>
        <p:txBody>
          <a:bodyPr>
            <a:normAutofit/>
          </a:bodyPr>
          <a:lstStyle/>
          <a:p>
            <a:br>
              <a:rPr lang="de-DE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Flächen:sparen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soil saving strategies in Switzerland</a:t>
            </a:r>
            <a:endParaRPr lang="de-CH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EFF1A15-27E1-47B2-B222-C687D3FA9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1674" y="730997"/>
            <a:ext cx="1765565" cy="2880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999461B7-1917-4AFD-8386-E3DEDECBA5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32" y="224068"/>
            <a:ext cx="939395" cy="79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0973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434014" y="620715"/>
            <a:ext cx="11323975" cy="617071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Building outside the </a:t>
            </a:r>
          </a:p>
          <a:p>
            <a:r>
              <a:rPr lang="en-US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building zone</a:t>
            </a:r>
            <a:endParaRPr lang="de-CH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2E054A1-8A89-ED3F-E1A6-466651A5E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4" y="6181564"/>
            <a:ext cx="631959" cy="631959"/>
          </a:xfrm>
          <a:prstGeom prst="rect">
            <a:avLst/>
          </a:prstGeom>
        </p:spPr>
      </p:pic>
      <p:pic>
        <p:nvPicPr>
          <p:cNvPr id="7" name="Grafik 6" descr="Ein Bild, das Gras, Baum, draußen, Himmel enthält.&#10;&#10;Automatisch generierte Beschreibung">
            <a:extLst>
              <a:ext uri="{FF2B5EF4-FFF2-40B4-BE49-F238E27FC236}">
                <a16:creationId xmlns:a16="http://schemas.microsoft.com/office/drawing/2014/main" id="{0F31E70A-7093-5367-4EDD-E9C97DEA7D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" r="21586"/>
          <a:stretch/>
        </p:blipFill>
        <p:spPr>
          <a:xfrm>
            <a:off x="734103" y="1402905"/>
            <a:ext cx="3075692" cy="2306769"/>
          </a:xfrm>
          <a:prstGeom prst="rect">
            <a:avLst/>
          </a:prstGeom>
        </p:spPr>
      </p:pic>
      <p:pic>
        <p:nvPicPr>
          <p:cNvPr id="9" name="Grafik 8" descr="Ein Bild, das drinnen, Boden, lebend, Bereich enthält.&#10;&#10;Automatisch generierte Beschreibung">
            <a:extLst>
              <a:ext uri="{FF2B5EF4-FFF2-40B4-BE49-F238E27FC236}">
                <a16:creationId xmlns:a16="http://schemas.microsoft.com/office/drawing/2014/main" id="{119584EC-7610-FFB1-BBE7-0762163CA6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15" y="3930516"/>
            <a:ext cx="3075692" cy="2306769"/>
          </a:xfrm>
          <a:prstGeom prst="rect">
            <a:avLst/>
          </a:prstGeom>
        </p:spPr>
      </p:pic>
      <p:pic>
        <p:nvPicPr>
          <p:cNvPr id="11" name="Grafik 10" descr="Ein Bild, das Tisch enthält.&#10;&#10;Automatisch generierte Beschreibung">
            <a:extLst>
              <a:ext uri="{FF2B5EF4-FFF2-40B4-BE49-F238E27FC236}">
                <a16:creationId xmlns:a16="http://schemas.microsoft.com/office/drawing/2014/main" id="{382DF6B9-7B1C-B653-1421-7AE22DFC27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41" y="1123212"/>
            <a:ext cx="9231000" cy="517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7112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Z:\CH_BPUK_Kompensation\06_Bericht\00_Grafiken\Grundgedanken.png">
            <a:extLst>
              <a:ext uri="{FF2B5EF4-FFF2-40B4-BE49-F238E27FC236}">
                <a16:creationId xmlns:a16="http://schemas.microsoft.com/office/drawing/2014/main" id="{39D98E4B-9746-F122-A2C7-12F4E5B6813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t="10480" r="50113" b="59996"/>
          <a:stretch/>
        </p:blipFill>
        <p:spPr bwMode="auto">
          <a:xfrm>
            <a:off x="644366" y="954859"/>
            <a:ext cx="6434179" cy="56850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itle 4"/>
          <p:cNvSpPr txBox="1">
            <a:spLocks/>
          </p:cNvSpPr>
          <p:nvPr/>
        </p:nvSpPr>
        <p:spPr>
          <a:xfrm>
            <a:off x="434014" y="620715"/>
            <a:ext cx="11323975" cy="617071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Building outside the building zone</a:t>
            </a:r>
            <a:endParaRPr lang="de-CH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2E054A1-8A89-ED3F-E1A6-466651A5E8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4" y="6181564"/>
            <a:ext cx="631959" cy="631959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E8DE5B17-F62D-8C77-8556-EF083E2B91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548" y="1132589"/>
            <a:ext cx="4679438" cy="254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6461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Grafik 3" descr="Ein Bild, das Berg, Himmel, draußen, Gras enthält.&#10;&#10;Automatisch generierte Beschreibung">
            <a:extLst>
              <a:ext uri="{FF2B5EF4-FFF2-40B4-BE49-F238E27FC236}">
                <a16:creationId xmlns:a16="http://schemas.microsoft.com/office/drawing/2014/main" id="{A02743C4-C268-3324-C6F4-A68BA75DAF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5" b="771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F399948-46EC-BFDF-7478-152D500562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4" y="6181564"/>
            <a:ext cx="631959" cy="63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1151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434014" y="620715"/>
            <a:ext cx="11323975" cy="617071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Landuse</a:t>
            </a:r>
            <a:r>
              <a:rPr lang="de-CH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de-CH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change</a:t>
            </a:r>
            <a:endParaRPr lang="de-CH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5112DE7-98A8-845C-8496-42C0A9CD8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85" y="298383"/>
            <a:ext cx="5565066" cy="645373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0916B33-CDB1-AB0C-C8BF-311038B2E0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4" y="6181564"/>
            <a:ext cx="631959" cy="63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0144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434014" y="620715"/>
            <a:ext cx="11323975" cy="617071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Settlement </a:t>
            </a:r>
            <a:r>
              <a:rPr lang="de-CH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growth</a:t>
            </a:r>
            <a:endParaRPr lang="de-CH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A216959-B633-7A7A-DB1B-1F02709D2849}"/>
              </a:ext>
            </a:extLst>
          </p:cNvPr>
          <p:cNvSpPr/>
          <p:nvPr/>
        </p:nvSpPr>
        <p:spPr>
          <a:xfrm>
            <a:off x="10867706" y="6063615"/>
            <a:ext cx="2133601" cy="2358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33" dirty="0"/>
              <a:t>Quelle: BFS, 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466434-1376-2178-C9A9-C5EE9F7D5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115" y="137827"/>
            <a:ext cx="6328961" cy="658234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B17A389-AE19-9B2B-A3F9-300D2F8DE3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4" y="6181564"/>
            <a:ext cx="631959" cy="63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2285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2E054A1-8A89-ED3F-E1A6-466651A5E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4" y="6181564"/>
            <a:ext cx="631959" cy="631959"/>
          </a:xfrm>
          <a:prstGeom prst="rect">
            <a:avLst/>
          </a:prstGeom>
        </p:spPr>
      </p:pic>
      <p:pic>
        <p:nvPicPr>
          <p:cNvPr id="5" name="Grafik 4" descr="Ein Bild, das Berg, Natur, draußen enthält.&#10;&#10;Automatisch generierte Beschreibung">
            <a:extLst>
              <a:ext uri="{FF2B5EF4-FFF2-40B4-BE49-F238E27FC236}">
                <a16:creationId xmlns:a16="http://schemas.microsoft.com/office/drawing/2014/main" id="{6D135D4C-CA1B-2F22-8A9F-09E1074DD5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62"/>
          <a:stretch/>
        </p:blipFill>
        <p:spPr>
          <a:xfrm>
            <a:off x="3745397" y="0"/>
            <a:ext cx="8472501" cy="6873745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3FD95A0-0F59-2F36-7165-AA32248DB5F1}"/>
              </a:ext>
            </a:extLst>
          </p:cNvPr>
          <p:cNvSpPr/>
          <p:nvPr/>
        </p:nvSpPr>
        <p:spPr>
          <a:xfrm>
            <a:off x="3745397" y="-15745"/>
            <a:ext cx="7082260" cy="688949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3000">
                <a:srgbClr val="FFFFFF">
                  <a:alpha val="80000"/>
                </a:srgbClr>
              </a:gs>
              <a:gs pos="34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434014" y="620715"/>
            <a:ext cx="5937757" cy="617071"/>
          </a:xfrm>
          <a:prstGeom prst="rect">
            <a:avLst/>
          </a:prstGeom>
          <a:noFill/>
        </p:spPr>
        <p:txBody>
          <a:bodyPr vert="horz" lIns="140400" tIns="0" rIns="14400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Legal </a:t>
            </a:r>
            <a:r>
              <a:rPr lang="de-CH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requirements</a:t>
            </a:r>
            <a:endParaRPr lang="de-CH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19AD5323-703A-5D56-2FB3-C075FC4A1467}"/>
              </a:ext>
            </a:extLst>
          </p:cNvPr>
          <p:cNvSpPr txBox="1">
            <a:spLocks/>
          </p:cNvSpPr>
          <p:nvPr/>
        </p:nvSpPr>
        <p:spPr>
          <a:xfrm>
            <a:off x="303384" y="1773454"/>
            <a:ext cx="5937757" cy="3326835"/>
          </a:xfrm>
          <a:prstGeom prst="rect">
            <a:avLst/>
          </a:prstGeom>
          <a:noFill/>
        </p:spPr>
        <p:txBody>
          <a:bodyPr vert="horz" lIns="140400" tIns="0" rIns="144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Inner development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Filling gaps between buildings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Densification of settlements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Converting brownfield sites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Mobilize construction land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Reduction of oversized building zones</a:t>
            </a:r>
            <a:endParaRPr lang="de-CH" sz="2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6863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434014" y="620715"/>
            <a:ext cx="11323975" cy="617071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Options </a:t>
            </a:r>
            <a:r>
              <a:rPr lang="de-CH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for</a:t>
            </a:r>
            <a:r>
              <a:rPr lang="de-CH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de-CH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settlement</a:t>
            </a:r>
            <a:r>
              <a:rPr lang="de-CH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de-CH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development</a:t>
            </a:r>
            <a:endParaRPr lang="de-CH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Inhaltsplatzhalter 8">
            <a:extLst>
              <a:ext uri="{FF2B5EF4-FFF2-40B4-BE49-F238E27FC236}">
                <a16:creationId xmlns:a16="http://schemas.microsoft.com/office/drawing/2014/main" id="{B0E8AD6D-CA1F-0D64-E8DA-9561D62BF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1251700"/>
            <a:ext cx="9931680" cy="488701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806601A-29C4-3018-AD31-5A63B46744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4" y="6181564"/>
            <a:ext cx="631959" cy="63195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3FAC79A-34AF-A16D-7FFA-B64C8CD8D8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7" r="8789" b="19873"/>
          <a:stretch/>
        </p:blipFill>
        <p:spPr>
          <a:xfrm>
            <a:off x="1333639" y="3590413"/>
            <a:ext cx="1450748" cy="51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2373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434014" y="620715"/>
            <a:ext cx="11323975" cy="617071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Options </a:t>
            </a:r>
            <a:r>
              <a:rPr lang="de-CH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for</a:t>
            </a:r>
            <a:r>
              <a:rPr lang="de-CH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de-CH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settlement</a:t>
            </a:r>
            <a:r>
              <a:rPr lang="de-CH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de-CH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development</a:t>
            </a:r>
            <a:endParaRPr lang="de-CH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Inhaltsplatzhalter 8">
            <a:extLst>
              <a:ext uri="{FF2B5EF4-FFF2-40B4-BE49-F238E27FC236}">
                <a16:creationId xmlns:a16="http://schemas.microsoft.com/office/drawing/2014/main" id="{C9345CB8-FEA9-3C5B-2247-593C07ACB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838" y="1251700"/>
            <a:ext cx="9931679" cy="488701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D62F4D3-DBC5-6A1A-456E-23497459C8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4" y="6181564"/>
            <a:ext cx="631959" cy="63195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67BDE39-3942-F2C2-A4B8-8241158817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7" r="8789" b="19873"/>
          <a:stretch/>
        </p:blipFill>
        <p:spPr>
          <a:xfrm>
            <a:off x="1333639" y="3488815"/>
            <a:ext cx="1450748" cy="51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0843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434014" y="620715"/>
            <a:ext cx="11323975" cy="617071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Options </a:t>
            </a:r>
            <a:r>
              <a:rPr lang="de-CH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for</a:t>
            </a:r>
            <a:r>
              <a:rPr lang="de-CH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de-CH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settlement</a:t>
            </a:r>
            <a:r>
              <a:rPr lang="de-CH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de-CH" b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development</a:t>
            </a:r>
            <a:endParaRPr lang="de-CH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Inhaltsplatzhalter 18">
            <a:extLst>
              <a:ext uri="{FF2B5EF4-FFF2-40B4-BE49-F238E27FC236}">
                <a16:creationId xmlns:a16="http://schemas.microsoft.com/office/drawing/2014/main" id="{21C01FF8-C03A-7A7F-0E23-8DD5E15522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64" r="16601" b="630"/>
          <a:stretch/>
        </p:blipFill>
        <p:spPr>
          <a:xfrm>
            <a:off x="8273115" y="1715202"/>
            <a:ext cx="3789003" cy="3626165"/>
          </a:xfrm>
          <a:prstGeom prst="rect">
            <a:avLst/>
          </a:prstGeom>
        </p:spPr>
      </p:pic>
      <p:pic>
        <p:nvPicPr>
          <p:cNvPr id="5" name="Bildplatzhalter 8">
            <a:extLst>
              <a:ext uri="{FF2B5EF4-FFF2-40B4-BE49-F238E27FC236}">
                <a16:creationId xmlns:a16="http://schemas.microsoft.com/office/drawing/2014/main" id="{2B1661B3-FEDB-D562-67E3-9C1190F4E7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88" r="16188" b="2262"/>
          <a:stretch/>
        </p:blipFill>
        <p:spPr>
          <a:xfrm>
            <a:off x="4188433" y="1756648"/>
            <a:ext cx="3803491" cy="358471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94996E4E-5343-337B-4906-5743BDD0D5DF}"/>
              </a:ext>
            </a:extLst>
          </p:cNvPr>
          <p:cNvSpPr/>
          <p:nvPr/>
        </p:nvSpPr>
        <p:spPr>
          <a:xfrm>
            <a:off x="839786" y="6155095"/>
            <a:ext cx="2133601" cy="2358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33" dirty="0"/>
              <a:t>© Kartengrundlagen: </a:t>
            </a:r>
            <a:r>
              <a:rPr lang="de-DE" sz="933" dirty="0" err="1"/>
              <a:t>swisstopo</a:t>
            </a:r>
            <a:endParaRPr lang="de-DE" sz="933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5820044-224B-A41D-AB0A-3B3848A19A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4" y="6181564"/>
            <a:ext cx="631959" cy="631959"/>
          </a:xfrm>
          <a:prstGeom prst="rect">
            <a:avLst/>
          </a:prstGeom>
        </p:spPr>
      </p:pic>
      <p:pic>
        <p:nvPicPr>
          <p:cNvPr id="8" name="Inhaltsplatzhalter 10">
            <a:extLst>
              <a:ext uri="{FF2B5EF4-FFF2-40B4-BE49-F238E27FC236}">
                <a16:creationId xmlns:a16="http://schemas.microsoft.com/office/drawing/2014/main" id="{7DE0D983-39C4-9BA6-005D-B614F061FC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988" t="734" r="17669" b="28"/>
          <a:stretch/>
        </p:blipFill>
        <p:spPr>
          <a:xfrm>
            <a:off x="122490" y="1767640"/>
            <a:ext cx="3784752" cy="357372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FA6BCF3-E8E0-04FE-7357-1D35B5F1F306}"/>
              </a:ext>
            </a:extLst>
          </p:cNvPr>
          <p:cNvSpPr/>
          <p:nvPr/>
        </p:nvSpPr>
        <p:spPr>
          <a:xfrm>
            <a:off x="2719390" y="5375903"/>
            <a:ext cx="1187852" cy="3935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1980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894364B-1024-FCC5-785E-19329B92427C}"/>
              </a:ext>
            </a:extLst>
          </p:cNvPr>
          <p:cNvSpPr/>
          <p:nvPr/>
        </p:nvSpPr>
        <p:spPr>
          <a:xfrm>
            <a:off x="6804072" y="5375903"/>
            <a:ext cx="1187852" cy="3935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9919419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434014" y="620715"/>
            <a:ext cx="11323975" cy="617071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Challenges</a:t>
            </a:r>
          </a:p>
        </p:txBody>
      </p:sp>
      <p:sp>
        <p:nvSpPr>
          <p:cNvPr id="9" name="Inhaltsplatzhalter 14">
            <a:extLst>
              <a:ext uri="{FF2B5EF4-FFF2-40B4-BE49-F238E27FC236}">
                <a16:creationId xmlns:a16="http://schemas.microsoft.com/office/drawing/2014/main" id="{F998D2FA-AA29-AC89-CE6A-3C8DE680DC9C}"/>
              </a:ext>
            </a:extLst>
          </p:cNvPr>
          <p:cNvSpPr txBox="1">
            <a:spLocks/>
          </p:cNvSpPr>
          <p:nvPr/>
        </p:nvSpPr>
        <p:spPr>
          <a:xfrm>
            <a:off x="616334" y="1720884"/>
            <a:ext cx="10728325" cy="396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are several challenges at the municipal level:</a:t>
            </a:r>
            <a:endParaRPr lang="de-DE" dirty="0"/>
          </a:p>
          <a:p>
            <a:pPr lvl="1"/>
            <a:r>
              <a:rPr lang="en-US" dirty="0"/>
              <a:t>Scarcity of resources and lack of expertise.</a:t>
            </a:r>
          </a:p>
          <a:p>
            <a:pPr lvl="1"/>
            <a:r>
              <a:rPr lang="en-US" dirty="0"/>
              <a:t>Conflict of interest between local politics and active land policy</a:t>
            </a:r>
          </a:p>
          <a:p>
            <a:pPr lvl="1"/>
            <a:r>
              <a:rPr lang="en-US" dirty="0"/>
              <a:t>Planning autonomy and space for interpretation</a:t>
            </a:r>
          </a:p>
          <a:p>
            <a:pPr lvl="1"/>
            <a:r>
              <a:rPr lang="en-US" dirty="0"/>
              <a:t>Communication of abstract and complex issues</a:t>
            </a:r>
            <a:endParaRPr lang="de-DE" dirty="0"/>
          </a:p>
          <a:p>
            <a:r>
              <a:rPr lang="en-US" dirty="0"/>
              <a:t>Successful local planning requires stewardship</a:t>
            </a:r>
            <a:endParaRPr lang="de-DE" baseline="300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A3289AA-88B8-FB18-D33D-41B5570A60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4" y="6181564"/>
            <a:ext cx="631959" cy="63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6452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 txBox="1">
            <a:spLocks/>
          </p:cNvSpPr>
          <p:nvPr/>
        </p:nvSpPr>
        <p:spPr>
          <a:xfrm>
            <a:off x="434014" y="620715"/>
            <a:ext cx="11323975" cy="617071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Building outside the building zone</a:t>
            </a:r>
            <a:endParaRPr lang="de-CH" b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2E054A1-8A89-ED3F-E1A6-466651A5E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4" y="6181564"/>
            <a:ext cx="631959" cy="631959"/>
          </a:xfrm>
          <a:prstGeom prst="rect">
            <a:avLst/>
          </a:prstGeom>
        </p:spPr>
      </p:pic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A96D1672-F789-D173-1DC4-EDF37B64AD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467597"/>
              </p:ext>
            </p:extLst>
          </p:nvPr>
        </p:nvGraphicFramePr>
        <p:xfrm>
          <a:off x="5766351" y="1649896"/>
          <a:ext cx="5524500" cy="41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4E5AB2C3-5F36-483F-B51F-98C9602A0B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101586"/>
              </p:ext>
            </p:extLst>
          </p:nvPr>
        </p:nvGraphicFramePr>
        <p:xfrm>
          <a:off x="596347" y="1680559"/>
          <a:ext cx="5377069" cy="41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011D5D3B-66AA-FD4A-5576-900000DEA431}"/>
              </a:ext>
            </a:extLst>
          </p:cNvPr>
          <p:cNvSpPr/>
          <p:nvPr/>
        </p:nvSpPr>
        <p:spPr>
          <a:xfrm>
            <a:off x="10359706" y="6129809"/>
            <a:ext cx="2133601" cy="2358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33" dirty="0"/>
              <a:t>Datengrundlage: ARE, 2021</a:t>
            </a:r>
          </a:p>
        </p:txBody>
      </p:sp>
    </p:spTree>
    <p:extLst>
      <p:ext uri="{BB962C8B-B14F-4D97-AF65-F5344CB8AC3E}">
        <p14:creationId xmlns:p14="http://schemas.microsoft.com/office/powerpoint/2010/main" val="328275247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1B4819778BC9478AFE8C0AF0886919" ma:contentTypeVersion="13" ma:contentTypeDescription="Ein neues Dokument erstellen." ma:contentTypeScope="" ma:versionID="9f746954510719356f96e797f915ff9f">
  <xsd:schema xmlns:xsd="http://www.w3.org/2001/XMLSchema" xmlns:xs="http://www.w3.org/2001/XMLSchema" xmlns:p="http://schemas.microsoft.com/office/2006/metadata/properties" xmlns:ns2="d44dde33-0a9c-4bc5-bf3b-c23b33b0f82f" xmlns:ns3="4939695b-719b-432e-a653-c985ccb116b8" targetNamespace="http://schemas.microsoft.com/office/2006/metadata/properties" ma:root="true" ma:fieldsID="a972579fdad3407f73b4ae3ad83e4dfe" ns2:_="" ns3:_="">
    <xsd:import namespace="d44dde33-0a9c-4bc5-bf3b-c23b33b0f82f"/>
    <xsd:import namespace="4939695b-719b-432e-a653-c985ccb116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4dde33-0a9c-4bc5-bf3b-c23b33b0f8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39695b-719b-432e-a653-c985ccb116b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05E23C-BC45-4C8C-B6BD-C786D63E54CE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4939695b-719b-432e-a653-c985ccb116b8"/>
    <ds:schemaRef ds:uri="d44dde33-0a9c-4bc5-bf3b-c23b33b0f82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EC5623B-44F1-4F2D-B65C-8B7A72CDE4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4dde33-0a9c-4bc5-bf3b-c23b33b0f82f"/>
    <ds:schemaRef ds:uri="4939695b-719b-432e-a653-c985ccb116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91004C-11F0-493B-9E6E-03F09E1EA4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Breitbild</PresentationFormat>
  <Paragraphs>44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Segoe UI</vt:lpstr>
      <vt:lpstr>Segoe UI Semibold</vt:lpstr>
      <vt:lpstr>Office</vt:lpstr>
      <vt:lpstr> Flächen:sparen – soil saving strategies in Switzerland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Flächensparen Schweiz Rabe</dc:title>
  <dc:creator>Sven-Erik Rabe</dc:creator>
  <cp:lastModifiedBy>Sven-Erik Rabe</cp:lastModifiedBy>
  <cp:revision>75</cp:revision>
  <dcterms:created xsi:type="dcterms:W3CDTF">2020-01-08T19:55:41Z</dcterms:created>
  <dcterms:modified xsi:type="dcterms:W3CDTF">2022-05-13T08:57:03Z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0x010100671B4819778BC9478AFE8C0AF0886919</vt:lpwstr>
  </property>
</Properties>
</file>