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6" r:id="rId2"/>
    <p:sldMasterId id="2147483688" r:id="rId3"/>
    <p:sldMasterId id="2147483694" r:id="rId4"/>
  </p:sldMasterIdLst>
  <p:notesMasterIdLst>
    <p:notesMasterId r:id="rId23"/>
  </p:notesMasterIdLst>
  <p:sldIdLst>
    <p:sldId id="306" r:id="rId5"/>
    <p:sldId id="311" r:id="rId6"/>
    <p:sldId id="315" r:id="rId7"/>
    <p:sldId id="317" r:id="rId8"/>
    <p:sldId id="318" r:id="rId9"/>
    <p:sldId id="319" r:id="rId10"/>
    <p:sldId id="324" r:id="rId11"/>
    <p:sldId id="325" r:id="rId12"/>
    <p:sldId id="320" r:id="rId13"/>
    <p:sldId id="326" r:id="rId14"/>
    <p:sldId id="327" r:id="rId15"/>
    <p:sldId id="322" r:id="rId16"/>
    <p:sldId id="328" r:id="rId17"/>
    <p:sldId id="329" r:id="rId18"/>
    <p:sldId id="321" r:id="rId19"/>
    <p:sldId id="314" r:id="rId20"/>
    <p:sldId id="332" r:id="rId21"/>
    <p:sldId id="330" r:id="rId22"/>
  </p:sldIdLst>
  <p:sldSz cx="20104100" cy="10966450"/>
  <p:notesSz cx="20104100" cy="109664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PRA International - Maya MATHIAS" initials="CI-MM" lastIdx="6" clrIdx="0">
    <p:extLst>
      <p:ext uri="{19B8F6BF-5375-455C-9EA6-DF929625EA0E}">
        <p15:presenceInfo xmlns:p15="http://schemas.microsoft.com/office/powerpoint/2012/main" userId="S-1-5-21-1520193445-3534543754-247076808-1648" providerId="AD"/>
      </p:ext>
    </p:extLst>
  </p:cmAuthor>
  <p:cmAuthor id="2" name="Reinhardt, Patrick" initials="RP" lastIdx="9" clrIdx="1">
    <p:extLst>
      <p:ext uri="{19B8F6BF-5375-455C-9EA6-DF929625EA0E}">
        <p15:presenceInfo xmlns:p15="http://schemas.microsoft.com/office/powerpoint/2012/main" userId="S::reinhardt.patrick@guj.de::fa2d9316-182a-421f-b7e6-6429e78dd66e" providerId="AD"/>
      </p:ext>
    </p:extLst>
  </p:cmAuthor>
  <p:cmAuthor id="3" name="Maya MATHIAS" initials="MM" lastIdx="4" clrIdx="2">
    <p:extLst>
      <p:ext uri="{19B8F6BF-5375-455C-9EA6-DF929625EA0E}">
        <p15:presenceInfo xmlns:p15="http://schemas.microsoft.com/office/powerpoint/2012/main" userId="Maya MATHI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F2F"/>
    <a:srgbClr val="6E6B60"/>
    <a:srgbClr val="4DBDE5"/>
    <a:srgbClr val="007745"/>
    <a:srgbClr val="E66B8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8A2B0-FA90-4500-B62C-8851BAE145BD}" v="43" dt="2022-03-20T12:06:53.666"/>
    <p1510:client id="{E57089DD-BA1D-4091-A810-5210B3FE0558}" v="12" dt="2022-03-20T12:43:06.7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81" autoAdjust="0"/>
  </p:normalViewPr>
  <p:slideViewPr>
    <p:cSldViewPr>
      <p:cViewPr varScale="1">
        <p:scale>
          <a:sx n="50" d="100"/>
          <a:sy n="50" d="100"/>
        </p:scale>
        <p:origin x="36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lfgang Pfefferkorn" userId="5fb771c4-198e-4b9a-986d-262af713c717" providerId="ADAL" clId="{E57089DD-BA1D-4091-A810-5210B3FE0558}"/>
    <pc:docChg chg="undo custSel modSld">
      <pc:chgData name="Wolfgang Pfefferkorn" userId="5fb771c4-198e-4b9a-986d-262af713c717" providerId="ADAL" clId="{E57089DD-BA1D-4091-A810-5210B3FE0558}" dt="2022-03-20T12:43:16.403" v="143" actId="5793"/>
      <pc:docMkLst>
        <pc:docMk/>
      </pc:docMkLst>
      <pc:sldChg chg="addSp modSp mod">
        <pc:chgData name="Wolfgang Pfefferkorn" userId="5fb771c4-198e-4b9a-986d-262af713c717" providerId="ADAL" clId="{E57089DD-BA1D-4091-A810-5210B3FE0558}" dt="2022-03-20T12:40:12.577" v="83" actId="1076"/>
        <pc:sldMkLst>
          <pc:docMk/>
          <pc:sldMk cId="0" sldId="306"/>
        </pc:sldMkLst>
        <pc:spChg chg="add mod">
          <ac:chgData name="Wolfgang Pfefferkorn" userId="5fb771c4-198e-4b9a-986d-262af713c717" providerId="ADAL" clId="{E57089DD-BA1D-4091-A810-5210B3FE0558}" dt="2022-03-20T12:40:12.577" v="83" actId="1076"/>
          <ac:spMkLst>
            <pc:docMk/>
            <pc:sldMk cId="0" sldId="306"/>
            <ac:spMk id="13" creationId="{6B6B7694-0354-4155-9CBC-D5C4087A1302}"/>
          </ac:spMkLst>
        </pc:spChg>
      </pc:sldChg>
      <pc:sldChg chg="addSp modSp mod">
        <pc:chgData name="Wolfgang Pfefferkorn" userId="5fb771c4-198e-4b9a-986d-262af713c717" providerId="ADAL" clId="{E57089DD-BA1D-4091-A810-5210B3FE0558}" dt="2022-03-20T12:40:33.525" v="86" actId="20577"/>
        <pc:sldMkLst>
          <pc:docMk/>
          <pc:sldMk cId="1291346885" sldId="319"/>
        </pc:sldMkLst>
        <pc:spChg chg="mod">
          <ac:chgData name="Wolfgang Pfefferkorn" userId="5fb771c4-198e-4b9a-986d-262af713c717" providerId="ADAL" clId="{E57089DD-BA1D-4091-A810-5210B3FE0558}" dt="2022-03-20T12:40:33.525" v="86" actId="20577"/>
          <ac:spMkLst>
            <pc:docMk/>
            <pc:sldMk cId="1291346885" sldId="319"/>
            <ac:spMk id="6" creationId="{D1923FBC-9E30-46FF-A419-0EF97DC230B6}"/>
          </ac:spMkLst>
        </pc:spChg>
        <pc:picChg chg="add mod">
          <ac:chgData name="Wolfgang Pfefferkorn" userId="5fb771c4-198e-4b9a-986d-262af713c717" providerId="ADAL" clId="{E57089DD-BA1D-4091-A810-5210B3FE0558}" dt="2022-03-20T12:40:30.405" v="84"/>
          <ac:picMkLst>
            <pc:docMk/>
            <pc:sldMk cId="1291346885" sldId="319"/>
            <ac:picMk id="4" creationId="{A79A45D7-3C7D-4C47-928A-7F5D24433C4B}"/>
          </ac:picMkLst>
        </pc:picChg>
      </pc:sldChg>
      <pc:sldChg chg="addSp modSp">
        <pc:chgData name="Wolfgang Pfefferkorn" userId="5fb771c4-198e-4b9a-986d-262af713c717" providerId="ADAL" clId="{E57089DD-BA1D-4091-A810-5210B3FE0558}" dt="2022-03-20T12:40:47.434" v="91"/>
        <pc:sldMkLst>
          <pc:docMk/>
          <pc:sldMk cId="1715910100" sldId="320"/>
        </pc:sldMkLst>
        <pc:picChg chg="add mod">
          <ac:chgData name="Wolfgang Pfefferkorn" userId="5fb771c4-198e-4b9a-986d-262af713c717" providerId="ADAL" clId="{E57089DD-BA1D-4091-A810-5210B3FE0558}" dt="2022-03-20T12:40:47.434" v="91"/>
          <ac:picMkLst>
            <pc:docMk/>
            <pc:sldMk cId="1715910100" sldId="320"/>
            <ac:picMk id="4" creationId="{C0C0440D-45AE-4D87-ADCE-78B63E03BD96}"/>
          </ac:picMkLst>
        </pc:picChg>
      </pc:sldChg>
      <pc:sldChg chg="modSp mod">
        <pc:chgData name="Wolfgang Pfefferkorn" userId="5fb771c4-198e-4b9a-986d-262af713c717" providerId="ADAL" clId="{E57089DD-BA1D-4091-A810-5210B3FE0558}" dt="2022-03-20T12:42:04.520" v="111" actId="207"/>
        <pc:sldMkLst>
          <pc:docMk/>
          <pc:sldMk cId="41475581" sldId="321"/>
        </pc:sldMkLst>
        <pc:spChg chg="mod">
          <ac:chgData name="Wolfgang Pfefferkorn" userId="5fb771c4-198e-4b9a-986d-262af713c717" providerId="ADAL" clId="{E57089DD-BA1D-4091-A810-5210B3FE0558}" dt="2022-03-20T12:41:31.238" v="106" actId="20577"/>
          <ac:spMkLst>
            <pc:docMk/>
            <pc:sldMk cId="41475581" sldId="321"/>
            <ac:spMk id="6" creationId="{D1923FBC-9E30-46FF-A419-0EF97DC230B6}"/>
          </ac:spMkLst>
        </pc:spChg>
        <pc:spChg chg="mod">
          <ac:chgData name="Wolfgang Pfefferkorn" userId="5fb771c4-198e-4b9a-986d-262af713c717" providerId="ADAL" clId="{E57089DD-BA1D-4091-A810-5210B3FE0558}" dt="2022-03-20T12:42:04.520" v="111" actId="207"/>
          <ac:spMkLst>
            <pc:docMk/>
            <pc:sldMk cId="41475581" sldId="321"/>
            <ac:spMk id="7" creationId="{A685D497-C7CC-45B9-88B5-610A8EC116CE}"/>
          </ac:spMkLst>
        </pc:spChg>
      </pc:sldChg>
      <pc:sldChg chg="addSp modSp">
        <pc:chgData name="Wolfgang Pfefferkorn" userId="5fb771c4-198e-4b9a-986d-262af713c717" providerId="ADAL" clId="{E57089DD-BA1D-4091-A810-5210B3FE0558}" dt="2022-03-20T12:41:02.009" v="97"/>
        <pc:sldMkLst>
          <pc:docMk/>
          <pc:sldMk cId="310815713" sldId="322"/>
        </pc:sldMkLst>
        <pc:picChg chg="add mod">
          <ac:chgData name="Wolfgang Pfefferkorn" userId="5fb771c4-198e-4b9a-986d-262af713c717" providerId="ADAL" clId="{E57089DD-BA1D-4091-A810-5210B3FE0558}" dt="2022-03-20T12:41:02.009" v="97"/>
          <ac:picMkLst>
            <pc:docMk/>
            <pc:sldMk cId="310815713" sldId="322"/>
            <ac:picMk id="4" creationId="{FE97711E-E150-45AA-809A-7A5DA522A73D}"/>
          </ac:picMkLst>
        </pc:picChg>
      </pc:sldChg>
      <pc:sldChg chg="addSp modSp mod">
        <pc:chgData name="Wolfgang Pfefferkorn" userId="5fb771c4-198e-4b9a-986d-262af713c717" providerId="ADAL" clId="{E57089DD-BA1D-4091-A810-5210B3FE0558}" dt="2022-03-20T12:40:41.794" v="89"/>
        <pc:sldMkLst>
          <pc:docMk/>
          <pc:sldMk cId="4224861264" sldId="324"/>
        </pc:sldMkLst>
        <pc:spChg chg="mod">
          <ac:chgData name="Wolfgang Pfefferkorn" userId="5fb771c4-198e-4b9a-986d-262af713c717" providerId="ADAL" clId="{E57089DD-BA1D-4091-A810-5210B3FE0558}" dt="2022-03-20T12:40:39.082" v="88" actId="20577"/>
          <ac:spMkLst>
            <pc:docMk/>
            <pc:sldMk cId="4224861264" sldId="324"/>
            <ac:spMk id="6" creationId="{D1923FBC-9E30-46FF-A419-0EF97DC230B6}"/>
          </ac:spMkLst>
        </pc:spChg>
        <pc:picChg chg="add mod">
          <ac:chgData name="Wolfgang Pfefferkorn" userId="5fb771c4-198e-4b9a-986d-262af713c717" providerId="ADAL" clId="{E57089DD-BA1D-4091-A810-5210B3FE0558}" dt="2022-03-20T12:40:41.794" v="89"/>
          <ac:picMkLst>
            <pc:docMk/>
            <pc:sldMk cId="4224861264" sldId="324"/>
            <ac:picMk id="4" creationId="{52453B8E-5904-4041-94FA-2B9BE46AD571}"/>
          </ac:picMkLst>
        </pc:picChg>
      </pc:sldChg>
      <pc:sldChg chg="addSp modSp">
        <pc:chgData name="Wolfgang Pfefferkorn" userId="5fb771c4-198e-4b9a-986d-262af713c717" providerId="ADAL" clId="{E57089DD-BA1D-4091-A810-5210B3FE0558}" dt="2022-03-20T12:40:44.853" v="90"/>
        <pc:sldMkLst>
          <pc:docMk/>
          <pc:sldMk cId="1266364018" sldId="325"/>
        </pc:sldMkLst>
        <pc:picChg chg="add mod">
          <ac:chgData name="Wolfgang Pfefferkorn" userId="5fb771c4-198e-4b9a-986d-262af713c717" providerId="ADAL" clId="{E57089DD-BA1D-4091-A810-5210B3FE0558}" dt="2022-03-20T12:40:44.853" v="90"/>
          <ac:picMkLst>
            <pc:docMk/>
            <pc:sldMk cId="1266364018" sldId="325"/>
            <ac:picMk id="4" creationId="{E4222C35-5C1D-431D-AA42-FBCFD9945135}"/>
          </ac:picMkLst>
        </pc:picChg>
      </pc:sldChg>
      <pc:sldChg chg="addSp modSp">
        <pc:chgData name="Wolfgang Pfefferkorn" userId="5fb771c4-198e-4b9a-986d-262af713c717" providerId="ADAL" clId="{E57089DD-BA1D-4091-A810-5210B3FE0558}" dt="2022-03-20T12:40:49.614" v="92"/>
        <pc:sldMkLst>
          <pc:docMk/>
          <pc:sldMk cId="268145065" sldId="326"/>
        </pc:sldMkLst>
        <pc:picChg chg="add mod">
          <ac:chgData name="Wolfgang Pfefferkorn" userId="5fb771c4-198e-4b9a-986d-262af713c717" providerId="ADAL" clId="{E57089DD-BA1D-4091-A810-5210B3FE0558}" dt="2022-03-20T12:40:49.614" v="92"/>
          <ac:picMkLst>
            <pc:docMk/>
            <pc:sldMk cId="268145065" sldId="326"/>
            <ac:picMk id="4" creationId="{1EDC70AC-A4DB-4C34-A2BF-17DE2DF3D33E}"/>
          </ac:picMkLst>
        </pc:picChg>
      </pc:sldChg>
      <pc:sldChg chg="addSp modSp mod">
        <pc:chgData name="Wolfgang Pfefferkorn" userId="5fb771c4-198e-4b9a-986d-262af713c717" providerId="ADAL" clId="{E57089DD-BA1D-4091-A810-5210B3FE0558}" dt="2022-03-20T12:40:58.303" v="96"/>
        <pc:sldMkLst>
          <pc:docMk/>
          <pc:sldMk cId="347856679" sldId="327"/>
        </pc:sldMkLst>
        <pc:spChg chg="mod">
          <ac:chgData name="Wolfgang Pfefferkorn" userId="5fb771c4-198e-4b9a-986d-262af713c717" providerId="ADAL" clId="{E57089DD-BA1D-4091-A810-5210B3FE0558}" dt="2022-03-20T12:40:56.148" v="95" actId="20577"/>
          <ac:spMkLst>
            <pc:docMk/>
            <pc:sldMk cId="347856679" sldId="327"/>
            <ac:spMk id="6" creationId="{D1923FBC-9E30-46FF-A419-0EF97DC230B6}"/>
          </ac:spMkLst>
        </pc:spChg>
        <pc:picChg chg="add mod">
          <ac:chgData name="Wolfgang Pfefferkorn" userId="5fb771c4-198e-4b9a-986d-262af713c717" providerId="ADAL" clId="{E57089DD-BA1D-4091-A810-5210B3FE0558}" dt="2022-03-20T12:40:58.303" v="96"/>
          <ac:picMkLst>
            <pc:docMk/>
            <pc:sldMk cId="347856679" sldId="327"/>
            <ac:picMk id="4" creationId="{8020BE66-9487-43CF-9E86-CF93C3ED2E6A}"/>
          </ac:picMkLst>
        </pc:picChg>
      </pc:sldChg>
      <pc:sldChg chg="addSp modSp mod">
        <pc:chgData name="Wolfgang Pfefferkorn" userId="5fb771c4-198e-4b9a-986d-262af713c717" providerId="ADAL" clId="{E57089DD-BA1D-4091-A810-5210B3FE0558}" dt="2022-03-20T12:41:11.653" v="100" actId="20577"/>
        <pc:sldMkLst>
          <pc:docMk/>
          <pc:sldMk cId="1465130966" sldId="328"/>
        </pc:sldMkLst>
        <pc:spChg chg="mod">
          <ac:chgData name="Wolfgang Pfefferkorn" userId="5fb771c4-198e-4b9a-986d-262af713c717" providerId="ADAL" clId="{E57089DD-BA1D-4091-A810-5210B3FE0558}" dt="2022-03-20T12:41:11.653" v="100" actId="20577"/>
          <ac:spMkLst>
            <pc:docMk/>
            <pc:sldMk cId="1465130966" sldId="328"/>
            <ac:spMk id="6" creationId="{D1923FBC-9E30-46FF-A419-0EF97DC230B6}"/>
          </ac:spMkLst>
        </pc:spChg>
        <pc:picChg chg="add mod">
          <ac:chgData name="Wolfgang Pfefferkorn" userId="5fb771c4-198e-4b9a-986d-262af713c717" providerId="ADAL" clId="{E57089DD-BA1D-4091-A810-5210B3FE0558}" dt="2022-03-20T12:41:05.043" v="98"/>
          <ac:picMkLst>
            <pc:docMk/>
            <pc:sldMk cId="1465130966" sldId="328"/>
            <ac:picMk id="4" creationId="{22DF4653-7EF2-4C5A-84F8-8AAB0355AF3B}"/>
          </ac:picMkLst>
        </pc:picChg>
      </pc:sldChg>
      <pc:sldChg chg="addSp modSp mod">
        <pc:chgData name="Wolfgang Pfefferkorn" userId="5fb771c4-198e-4b9a-986d-262af713c717" providerId="ADAL" clId="{E57089DD-BA1D-4091-A810-5210B3FE0558}" dt="2022-03-20T12:43:16.403" v="143" actId="5793"/>
        <pc:sldMkLst>
          <pc:docMk/>
          <pc:sldMk cId="470595887" sldId="329"/>
        </pc:sldMkLst>
        <pc:spChg chg="mod">
          <ac:chgData name="Wolfgang Pfefferkorn" userId="5fb771c4-198e-4b9a-986d-262af713c717" providerId="ADAL" clId="{E57089DD-BA1D-4091-A810-5210B3FE0558}" dt="2022-03-20T12:41:18.729" v="102" actId="20577"/>
          <ac:spMkLst>
            <pc:docMk/>
            <pc:sldMk cId="470595887" sldId="329"/>
            <ac:spMk id="6" creationId="{D1923FBC-9E30-46FF-A419-0EF97DC230B6}"/>
          </ac:spMkLst>
        </pc:spChg>
        <pc:spChg chg="mod">
          <ac:chgData name="Wolfgang Pfefferkorn" userId="5fb771c4-198e-4b9a-986d-262af713c717" providerId="ADAL" clId="{E57089DD-BA1D-4091-A810-5210B3FE0558}" dt="2022-03-20T12:43:16.403" v="143" actId="5793"/>
          <ac:spMkLst>
            <pc:docMk/>
            <pc:sldMk cId="470595887" sldId="329"/>
            <ac:spMk id="7" creationId="{A685D497-C7CC-45B9-88B5-610A8EC116CE}"/>
          </ac:spMkLst>
        </pc:spChg>
        <pc:picChg chg="add mod">
          <ac:chgData name="Wolfgang Pfefferkorn" userId="5fb771c4-198e-4b9a-986d-262af713c717" providerId="ADAL" clId="{E57089DD-BA1D-4091-A810-5210B3FE0558}" dt="2022-03-20T12:41:26.477" v="104"/>
          <ac:picMkLst>
            <pc:docMk/>
            <pc:sldMk cId="470595887" sldId="329"/>
            <ac:picMk id="4" creationId="{85363B62-79D2-4D95-9951-6011D38EAAA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49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492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1ABE-13F3-4A07-AA3D-2DD2D51CCB08}" type="datetimeFigureOut">
              <a:rPr lang="de-LI" smtClean="0"/>
              <a:t>27.07.2022</a:t>
            </a:fld>
            <a:endParaRPr lang="de-LI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371600"/>
            <a:ext cx="6784975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LI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2009775" y="5276850"/>
            <a:ext cx="16084550" cy="4319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417175"/>
            <a:ext cx="8712200" cy="549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1387138" y="10417175"/>
            <a:ext cx="8712200" cy="549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9199F-F3D3-40E7-8A1C-5049409C1029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41960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2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195710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11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933371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12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457387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13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960154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14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70002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15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934266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16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611281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17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341834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18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40262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3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46370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4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305929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5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554749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6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130699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7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125440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8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03860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9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78387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99199F-F3D3-40E7-8A1C-5049409C1029}" type="slidenum">
              <a:rPr lang="de-LI" smtClean="0"/>
              <a:t>10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73346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gross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378E27A4-D98D-4772-AC71-93B1CDDA8891}"/>
              </a:ext>
            </a:extLst>
          </p:cNvPr>
          <p:cNvSpPr/>
          <p:nvPr userDrawn="1"/>
        </p:nvSpPr>
        <p:spPr>
          <a:xfrm>
            <a:off x="0" y="0"/>
            <a:ext cx="6031230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AEC948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24A28B21-B640-42F8-BC7E-18B0B810E6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416425"/>
            <a:ext cx="4521202" cy="196977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400"/>
            </a:lvl1pPr>
          </a:lstStyle>
          <a:p>
            <a:pPr lvl="0"/>
            <a:r>
              <a:rPr lang="de-DE" dirty="0"/>
              <a:t>Titel</a:t>
            </a:r>
          </a:p>
          <a:p>
            <a:pPr lvl="0"/>
            <a:r>
              <a:rPr lang="de-DE" dirty="0"/>
              <a:t>einfügen 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05831B2-50F9-49B7-9999-DE3EEFFEE2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1050" y="0"/>
            <a:ext cx="92333" cy="10966450"/>
          </a:xfrm>
          <a:prstGeom prst="rect">
            <a:avLst/>
          </a:prstGeo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6FDC618-260B-4AA1-A7A2-A4D62C32DEDF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98AFCD5F-0355-4373-BBA6-F599B1F06B95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CF6FFCC1-B519-4B4A-9FF3-A92012EEE9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30913" y="0"/>
            <a:ext cx="13403262" cy="109664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L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u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 und gross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378E27A4-D98D-4772-AC71-93B1CDDA8891}"/>
              </a:ext>
            </a:extLst>
          </p:cNvPr>
          <p:cNvSpPr/>
          <p:nvPr userDrawn="1"/>
        </p:nvSpPr>
        <p:spPr>
          <a:xfrm>
            <a:off x="0" y="0"/>
            <a:ext cx="6031230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007745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05831B2-50F9-49B7-9999-DE3EEFFEE2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1050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6FDC618-260B-4AA1-A7A2-A4D62C32DEDF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98AFCD5F-0355-4373-BBA6-F599B1F06B95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CF6FFCC1-B519-4B4A-9FF3-A92012EEE9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30913" y="0"/>
            <a:ext cx="13403262" cy="10966450"/>
          </a:xfrm>
        </p:spPr>
        <p:txBody>
          <a:bodyPr/>
          <a:lstStyle/>
          <a:p>
            <a:endParaRPr lang="de-LI" dirty="0"/>
          </a:p>
        </p:txBody>
      </p:sp>
      <p:sp>
        <p:nvSpPr>
          <p:cNvPr id="8" name="Textplatzhalter 22">
            <a:extLst>
              <a:ext uri="{FF2B5EF4-FFF2-40B4-BE49-F238E27FC236}">
                <a16:creationId xmlns:a16="http://schemas.microsoft.com/office/drawing/2014/main" id="{8477A812-EDE6-41A1-B672-7AA43184AE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416425"/>
            <a:ext cx="4521202" cy="1969770"/>
          </a:xfrm>
        </p:spPr>
        <p:txBody>
          <a:bodyPr anchor="ctr" anchorCtr="0"/>
          <a:lstStyle>
            <a:lvl1pPr algn="ctr">
              <a:defRPr sz="6400"/>
            </a:lvl1pPr>
          </a:lstStyle>
          <a:p>
            <a:pPr lvl="0"/>
            <a:r>
              <a:rPr lang="de-DE" dirty="0"/>
              <a:t>Titel</a:t>
            </a:r>
          </a:p>
          <a:p>
            <a:pPr lvl="0"/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1074816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feld und klein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380554E3-F949-4CFD-82EA-7D641B67E44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76ED854-77F9-4610-9904-555BE3526D05}"/>
              </a:ext>
            </a:extLst>
          </p:cNvPr>
          <p:cNvSpPr/>
          <p:nvPr userDrawn="1"/>
        </p:nvSpPr>
        <p:spPr>
          <a:xfrm>
            <a:off x="0" y="-170"/>
            <a:ext cx="13402944" cy="10966450"/>
          </a:xfrm>
          <a:custGeom>
            <a:avLst/>
            <a:gdLst/>
            <a:ahLst/>
            <a:cxnLst/>
            <a:rect l="l" t="t" r="r" b="b"/>
            <a:pathLst>
              <a:path w="13402944" h="10966450">
                <a:moveTo>
                  <a:pt x="0" y="10965871"/>
                </a:moveTo>
                <a:lnTo>
                  <a:pt x="13402732" y="10965871"/>
                </a:lnTo>
                <a:lnTo>
                  <a:pt x="134027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007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22CFD28F-403F-4207-B366-BB53CFCC1F1D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Textplatzhalter 24">
            <a:extLst>
              <a:ext uri="{FF2B5EF4-FFF2-40B4-BE49-F238E27FC236}">
                <a16:creationId xmlns:a16="http://schemas.microsoft.com/office/drawing/2014/main" id="{1276C7A9-A7CC-4297-ACF1-779C877FDF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57119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9" name="Titel 13">
            <a:extLst>
              <a:ext uri="{FF2B5EF4-FFF2-40B4-BE49-F238E27FC236}">
                <a16:creationId xmlns:a16="http://schemas.microsoft.com/office/drawing/2014/main" id="{0D610D23-5E1F-49F2-BDCF-49AB8C0F56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00" y="374400"/>
            <a:ext cx="6480000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57BBA21-23F2-4483-89EF-CB03C1F76C0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800" y="9591250"/>
            <a:ext cx="5400000" cy="1000799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0613E22A-D65F-4633-B643-C52C938234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03263" y="0"/>
            <a:ext cx="6018212" cy="10966450"/>
          </a:xfrm>
        </p:spPr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844386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mittig, Bild dah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E8E40C18-3C42-4F4E-B514-42FB34BA4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19860" cy="10966449"/>
          </a:xfrm>
          <a:custGeom>
            <a:avLst/>
            <a:gdLst>
              <a:gd name="connsiteX0" fmla="*/ 13405629 w 19419860"/>
              <a:gd name="connsiteY0" fmla="*/ 0 h 10966449"/>
              <a:gd name="connsiteX1" fmla="*/ 19419860 w 19419860"/>
              <a:gd name="connsiteY1" fmla="*/ 0 h 10966449"/>
              <a:gd name="connsiteX2" fmla="*/ 19419860 w 19419860"/>
              <a:gd name="connsiteY2" fmla="*/ 10966449 h 10966449"/>
              <a:gd name="connsiteX3" fmla="*/ 13405629 w 19419860"/>
              <a:gd name="connsiteY3" fmla="*/ 10966449 h 10966449"/>
              <a:gd name="connsiteX4" fmla="*/ 0 w 19419860"/>
              <a:gd name="connsiteY4" fmla="*/ 0 h 10966449"/>
              <a:gd name="connsiteX5" fmla="*/ 6030739 w 19419860"/>
              <a:gd name="connsiteY5" fmla="*/ 0 h 10966449"/>
              <a:gd name="connsiteX6" fmla="*/ 6030739 w 19419860"/>
              <a:gd name="connsiteY6" fmla="*/ 10966449 h 10966449"/>
              <a:gd name="connsiteX7" fmla="*/ 0 w 19419860"/>
              <a:gd name="connsiteY7" fmla="*/ 10966449 h 1096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9860" h="10966449">
                <a:moveTo>
                  <a:pt x="13405629" y="0"/>
                </a:moveTo>
                <a:lnTo>
                  <a:pt x="19419860" y="0"/>
                </a:lnTo>
                <a:lnTo>
                  <a:pt x="19419860" y="10966449"/>
                </a:lnTo>
                <a:lnTo>
                  <a:pt x="13405629" y="10966449"/>
                </a:lnTo>
                <a:close/>
                <a:moveTo>
                  <a:pt x="0" y="0"/>
                </a:moveTo>
                <a:lnTo>
                  <a:pt x="6030739" y="0"/>
                </a:lnTo>
                <a:lnTo>
                  <a:pt x="6030739" y="10966449"/>
                </a:lnTo>
                <a:lnTo>
                  <a:pt x="0" y="109664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800" b="0" i="1"/>
            </a:lvl1pPr>
          </a:lstStyle>
          <a:p>
            <a:endParaRPr lang="de-LI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3F5D34B-C3D9-4782-91CB-E1B08EC15A5A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73C12FEB-371C-49C4-A0C8-214056E3C98A}"/>
              </a:ext>
            </a:extLst>
          </p:cNvPr>
          <p:cNvSpPr txBox="1"/>
          <p:nvPr userDrawn="1"/>
        </p:nvSpPr>
        <p:spPr>
          <a:xfrm>
            <a:off x="19266896" y="-582"/>
            <a:ext cx="152965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Bild: </a:t>
            </a:r>
            <a:r>
              <a:rPr lang="de-LI"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LI" sz="6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 Heiss/Zeitenspiegel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EBEFA839-1A2A-475B-9AE3-8A29E1578BB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AB47E1C0-F890-4FFC-9C94-3474C4BC7722}"/>
              </a:ext>
            </a:extLst>
          </p:cNvPr>
          <p:cNvSpPr/>
          <p:nvPr userDrawn="1"/>
        </p:nvSpPr>
        <p:spPr>
          <a:xfrm>
            <a:off x="6031229" y="0"/>
            <a:ext cx="7374890" cy="10966450"/>
          </a:xfrm>
          <a:custGeom>
            <a:avLst/>
            <a:gdLst/>
            <a:ahLst/>
            <a:cxnLst/>
            <a:rect l="l" t="t" r="r" b="b"/>
            <a:pathLst>
              <a:path w="7374890" h="10966450">
                <a:moveTo>
                  <a:pt x="0" y="10965871"/>
                </a:moveTo>
                <a:lnTo>
                  <a:pt x="7374335" y="10965871"/>
                </a:lnTo>
                <a:lnTo>
                  <a:pt x="7374335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0077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7BE6FEA5-A3F6-4D35-B4A5-BCA62E0C08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500118" y="2841687"/>
            <a:ext cx="64236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pc="-135" dirty="0"/>
              <a:t>Titel hinzufügen</a:t>
            </a:r>
            <a:endParaRPr spc="-120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E941775E-22B8-47D7-9413-EE737479B8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3448" y="4478959"/>
            <a:ext cx="5400000" cy="1107996"/>
          </a:xfrm>
          <a:prstGeom prst="rect">
            <a:avLst/>
          </a:prstGeo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  <a:lvl2pPr marL="1028700" indent="-571500" algn="l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282121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nu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0077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317251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 und gross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378E27A4-D98D-4772-AC71-93B1CDDA8891}"/>
              </a:ext>
            </a:extLst>
          </p:cNvPr>
          <p:cNvSpPr/>
          <p:nvPr userDrawn="1"/>
        </p:nvSpPr>
        <p:spPr>
          <a:xfrm>
            <a:off x="0" y="0"/>
            <a:ext cx="6031230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E66B84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05831B2-50F9-49B7-9999-DE3EEFFEE2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1050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6FDC618-260B-4AA1-A7A2-A4D62C32DEDF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98AFCD5F-0355-4373-BBA6-F599B1F06B95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CF6FFCC1-B519-4B4A-9FF3-A92012EEE9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30913" y="0"/>
            <a:ext cx="13403262" cy="10966450"/>
          </a:xfrm>
        </p:spPr>
        <p:txBody>
          <a:bodyPr/>
          <a:lstStyle/>
          <a:p>
            <a:endParaRPr lang="de-LI" dirty="0"/>
          </a:p>
        </p:txBody>
      </p:sp>
      <p:sp>
        <p:nvSpPr>
          <p:cNvPr id="8" name="Textplatzhalter 22">
            <a:extLst>
              <a:ext uri="{FF2B5EF4-FFF2-40B4-BE49-F238E27FC236}">
                <a16:creationId xmlns:a16="http://schemas.microsoft.com/office/drawing/2014/main" id="{A82DADAA-5032-4D6E-BFD7-1E1287EA4C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416425"/>
            <a:ext cx="4521202" cy="1969770"/>
          </a:xfrm>
        </p:spPr>
        <p:txBody>
          <a:bodyPr anchor="ctr" anchorCtr="0"/>
          <a:lstStyle>
            <a:lvl1pPr algn="ctr">
              <a:defRPr sz="6400"/>
            </a:lvl1pPr>
          </a:lstStyle>
          <a:p>
            <a:pPr lvl="0"/>
            <a:r>
              <a:rPr lang="de-DE" dirty="0"/>
              <a:t>Titel</a:t>
            </a:r>
          </a:p>
          <a:p>
            <a:pPr lvl="0"/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15119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feld und klein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380554E3-F949-4CFD-82EA-7D641B67E44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76ED854-77F9-4610-9904-555BE3526D05}"/>
              </a:ext>
            </a:extLst>
          </p:cNvPr>
          <p:cNvSpPr/>
          <p:nvPr userDrawn="1"/>
        </p:nvSpPr>
        <p:spPr>
          <a:xfrm>
            <a:off x="0" y="-170"/>
            <a:ext cx="13402944" cy="10966450"/>
          </a:xfrm>
          <a:custGeom>
            <a:avLst/>
            <a:gdLst/>
            <a:ahLst/>
            <a:cxnLst/>
            <a:rect l="l" t="t" r="r" b="b"/>
            <a:pathLst>
              <a:path w="13402944" h="10966450">
                <a:moveTo>
                  <a:pt x="0" y="10965871"/>
                </a:moveTo>
                <a:lnTo>
                  <a:pt x="13402732" y="10965871"/>
                </a:lnTo>
                <a:lnTo>
                  <a:pt x="134027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E66B8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22CFD28F-403F-4207-B366-BB53CFCC1F1D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Textplatzhalter 24">
            <a:extLst>
              <a:ext uri="{FF2B5EF4-FFF2-40B4-BE49-F238E27FC236}">
                <a16:creationId xmlns:a16="http://schemas.microsoft.com/office/drawing/2014/main" id="{1276C7A9-A7CC-4297-ACF1-779C877FDF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57119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9" name="Titel 13">
            <a:extLst>
              <a:ext uri="{FF2B5EF4-FFF2-40B4-BE49-F238E27FC236}">
                <a16:creationId xmlns:a16="http://schemas.microsoft.com/office/drawing/2014/main" id="{39184DE1-4D54-4911-9CE0-4D0CD664CC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00" y="374400"/>
            <a:ext cx="6480000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B763A784-EDA2-441A-B5BF-6C2B36BC16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800" y="9591250"/>
            <a:ext cx="5400000" cy="1000799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4B113F3F-7257-4E96-A6A1-D0C01A5CA5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03263" y="0"/>
            <a:ext cx="6018212" cy="10966450"/>
          </a:xfrm>
        </p:spPr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67015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mittig, Bild dah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E8E40C18-3C42-4F4E-B514-42FB34BA4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19860" cy="10966449"/>
          </a:xfrm>
          <a:custGeom>
            <a:avLst/>
            <a:gdLst>
              <a:gd name="connsiteX0" fmla="*/ 13405629 w 19419860"/>
              <a:gd name="connsiteY0" fmla="*/ 0 h 10966449"/>
              <a:gd name="connsiteX1" fmla="*/ 19419860 w 19419860"/>
              <a:gd name="connsiteY1" fmla="*/ 0 h 10966449"/>
              <a:gd name="connsiteX2" fmla="*/ 19419860 w 19419860"/>
              <a:gd name="connsiteY2" fmla="*/ 10966449 h 10966449"/>
              <a:gd name="connsiteX3" fmla="*/ 13405629 w 19419860"/>
              <a:gd name="connsiteY3" fmla="*/ 10966449 h 10966449"/>
              <a:gd name="connsiteX4" fmla="*/ 0 w 19419860"/>
              <a:gd name="connsiteY4" fmla="*/ 0 h 10966449"/>
              <a:gd name="connsiteX5" fmla="*/ 6030739 w 19419860"/>
              <a:gd name="connsiteY5" fmla="*/ 0 h 10966449"/>
              <a:gd name="connsiteX6" fmla="*/ 6030739 w 19419860"/>
              <a:gd name="connsiteY6" fmla="*/ 10966449 h 10966449"/>
              <a:gd name="connsiteX7" fmla="*/ 0 w 19419860"/>
              <a:gd name="connsiteY7" fmla="*/ 10966449 h 1096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9860" h="10966449">
                <a:moveTo>
                  <a:pt x="13405629" y="0"/>
                </a:moveTo>
                <a:lnTo>
                  <a:pt x="19419860" y="0"/>
                </a:lnTo>
                <a:lnTo>
                  <a:pt x="19419860" y="10966449"/>
                </a:lnTo>
                <a:lnTo>
                  <a:pt x="13405629" y="10966449"/>
                </a:lnTo>
                <a:close/>
                <a:moveTo>
                  <a:pt x="0" y="0"/>
                </a:moveTo>
                <a:lnTo>
                  <a:pt x="6030739" y="0"/>
                </a:lnTo>
                <a:lnTo>
                  <a:pt x="6030739" y="10966449"/>
                </a:lnTo>
                <a:lnTo>
                  <a:pt x="0" y="109664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800" b="0" i="1"/>
            </a:lvl1pPr>
          </a:lstStyle>
          <a:p>
            <a:endParaRPr lang="de-LI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3F5D34B-C3D9-4782-91CB-E1B08EC15A5A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73C12FEB-371C-49C4-A0C8-214056E3C98A}"/>
              </a:ext>
            </a:extLst>
          </p:cNvPr>
          <p:cNvSpPr txBox="1"/>
          <p:nvPr userDrawn="1"/>
        </p:nvSpPr>
        <p:spPr>
          <a:xfrm>
            <a:off x="19266896" y="-582"/>
            <a:ext cx="152965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Bild: </a:t>
            </a:r>
            <a:r>
              <a:rPr lang="de-LI"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LI" sz="6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 Heiss/Zeitenspiegel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EBEFA839-1A2A-475B-9AE3-8A29E1578BB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AB47E1C0-F890-4FFC-9C94-3474C4BC7722}"/>
              </a:ext>
            </a:extLst>
          </p:cNvPr>
          <p:cNvSpPr/>
          <p:nvPr userDrawn="1"/>
        </p:nvSpPr>
        <p:spPr>
          <a:xfrm>
            <a:off x="6031229" y="0"/>
            <a:ext cx="7374890" cy="10966450"/>
          </a:xfrm>
          <a:custGeom>
            <a:avLst/>
            <a:gdLst/>
            <a:ahLst/>
            <a:cxnLst/>
            <a:rect l="l" t="t" r="r" b="b"/>
            <a:pathLst>
              <a:path w="7374890" h="10966450">
                <a:moveTo>
                  <a:pt x="0" y="10965871"/>
                </a:moveTo>
                <a:lnTo>
                  <a:pt x="7374335" y="10965871"/>
                </a:lnTo>
                <a:lnTo>
                  <a:pt x="7374335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E66B8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7BE6FEA5-A3F6-4D35-B4A5-BCA62E0C08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500118" y="2841687"/>
            <a:ext cx="64236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pc="-135" dirty="0"/>
              <a:t>Titel hinzufügen</a:t>
            </a:r>
            <a:endParaRPr spc="-120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E941775E-22B8-47D7-9413-EE737479B8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3448" y="4478959"/>
            <a:ext cx="5400000" cy="1107996"/>
          </a:xfrm>
          <a:prstGeom prst="rect">
            <a:avLst/>
          </a:prstGeo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  <a:lvl2pPr marL="1028700" indent="-571500" algn="l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4049242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nu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E66B8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3573525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 und gross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378E27A4-D98D-4772-AC71-93B1CDDA8891}"/>
              </a:ext>
            </a:extLst>
          </p:cNvPr>
          <p:cNvSpPr/>
          <p:nvPr userDrawn="1"/>
        </p:nvSpPr>
        <p:spPr>
          <a:xfrm>
            <a:off x="0" y="0"/>
            <a:ext cx="6031230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4DBDE5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05831B2-50F9-49B7-9999-DE3EEFFEE2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1050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6FDC618-260B-4AA1-A7A2-A4D62C32DEDF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98AFCD5F-0355-4373-BBA6-F599B1F06B95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CF6FFCC1-B519-4B4A-9FF3-A92012EEE9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30913" y="0"/>
            <a:ext cx="13403262" cy="10966450"/>
          </a:xfrm>
        </p:spPr>
        <p:txBody>
          <a:bodyPr/>
          <a:lstStyle/>
          <a:p>
            <a:endParaRPr lang="de-LI" dirty="0"/>
          </a:p>
        </p:txBody>
      </p:sp>
      <p:sp>
        <p:nvSpPr>
          <p:cNvPr id="8" name="Textplatzhalter 22">
            <a:extLst>
              <a:ext uri="{FF2B5EF4-FFF2-40B4-BE49-F238E27FC236}">
                <a16:creationId xmlns:a16="http://schemas.microsoft.com/office/drawing/2014/main" id="{885BA63D-383D-4869-A974-8AFD72F44F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416425"/>
            <a:ext cx="4521202" cy="1969770"/>
          </a:xfrm>
        </p:spPr>
        <p:txBody>
          <a:bodyPr anchor="ctr" anchorCtr="0"/>
          <a:lstStyle>
            <a:lvl1pPr algn="ctr">
              <a:defRPr sz="6400"/>
            </a:lvl1pPr>
          </a:lstStyle>
          <a:p>
            <a:pPr lvl="0"/>
            <a:r>
              <a:rPr lang="de-DE" dirty="0"/>
              <a:t>Titel</a:t>
            </a:r>
          </a:p>
          <a:p>
            <a:pPr lvl="0"/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67159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eld und klein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380554E3-F949-4CFD-82EA-7D641B67E44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76ED854-77F9-4610-9904-555BE3526D05}"/>
              </a:ext>
            </a:extLst>
          </p:cNvPr>
          <p:cNvSpPr/>
          <p:nvPr userDrawn="1"/>
        </p:nvSpPr>
        <p:spPr>
          <a:xfrm>
            <a:off x="0" y="-170"/>
            <a:ext cx="13402944" cy="10966450"/>
          </a:xfrm>
          <a:custGeom>
            <a:avLst/>
            <a:gdLst/>
            <a:ahLst/>
            <a:cxnLst/>
            <a:rect l="l" t="t" r="r" b="b"/>
            <a:pathLst>
              <a:path w="13402944" h="10966450">
                <a:moveTo>
                  <a:pt x="0" y="10965871"/>
                </a:moveTo>
                <a:lnTo>
                  <a:pt x="13402732" y="10965871"/>
                </a:lnTo>
                <a:lnTo>
                  <a:pt x="134027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A2BF2F"/>
          </a:solidFill>
        </p:spPr>
        <p:txBody>
          <a:bodyPr wrap="square" lIns="0" tIns="0" rIns="0" bIns="0" rtlCol="0" anchor="b" anchorCtr="0"/>
          <a:lstStyle/>
          <a:p>
            <a:endParaRPr dirty="0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22CFD28F-403F-4207-B366-BB53CFCC1F1D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8063D0D7-2F61-4F98-A29D-7498D3D48E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00" y="374400"/>
            <a:ext cx="6480000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20" name="Textplatzhalter 24">
            <a:extLst>
              <a:ext uri="{FF2B5EF4-FFF2-40B4-BE49-F238E27FC236}">
                <a16:creationId xmlns:a16="http://schemas.microsoft.com/office/drawing/2014/main" id="{1276C7A9-A7CC-4297-ACF1-779C877FDF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57119" y="0"/>
            <a:ext cx="92333" cy="10966450"/>
          </a:xfrm>
          <a:prstGeom prst="rect">
            <a:avLst/>
          </a:prstGeo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7D217C-A737-4BF8-9D08-867859DF25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800" y="9591250"/>
            <a:ext cx="5400000" cy="1000799"/>
          </a:xfrm>
          <a:prstGeom prst="rect">
            <a:avLst/>
          </a:prstGeo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CD5F714-EDA8-4BA8-8A90-06B1F352312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03263" y="0"/>
            <a:ext cx="6018212" cy="1096645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270043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feld und klein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380554E3-F949-4CFD-82EA-7D641B67E44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76ED854-77F9-4610-9904-555BE3526D05}"/>
              </a:ext>
            </a:extLst>
          </p:cNvPr>
          <p:cNvSpPr/>
          <p:nvPr userDrawn="1"/>
        </p:nvSpPr>
        <p:spPr>
          <a:xfrm>
            <a:off x="0" y="-170"/>
            <a:ext cx="13402944" cy="10966450"/>
          </a:xfrm>
          <a:custGeom>
            <a:avLst/>
            <a:gdLst/>
            <a:ahLst/>
            <a:cxnLst/>
            <a:rect l="l" t="t" r="r" b="b"/>
            <a:pathLst>
              <a:path w="13402944" h="10966450">
                <a:moveTo>
                  <a:pt x="0" y="10965871"/>
                </a:moveTo>
                <a:lnTo>
                  <a:pt x="13402732" y="10965871"/>
                </a:lnTo>
                <a:lnTo>
                  <a:pt x="134027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4DBDE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22CFD28F-403F-4207-B366-BB53CFCC1F1D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Textplatzhalter 24">
            <a:extLst>
              <a:ext uri="{FF2B5EF4-FFF2-40B4-BE49-F238E27FC236}">
                <a16:creationId xmlns:a16="http://schemas.microsoft.com/office/drawing/2014/main" id="{1276C7A9-A7CC-4297-ACF1-779C877FDF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57119" y="0"/>
            <a:ext cx="92333" cy="10966450"/>
          </a:xfr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9" name="Titel 13">
            <a:extLst>
              <a:ext uri="{FF2B5EF4-FFF2-40B4-BE49-F238E27FC236}">
                <a16:creationId xmlns:a16="http://schemas.microsoft.com/office/drawing/2014/main" id="{2A5B2735-9F27-4665-9FDC-53E6855647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00" y="374400"/>
            <a:ext cx="6480000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5869A99D-D9CF-467E-AB71-E3F8951FE2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800" y="9591250"/>
            <a:ext cx="5400000" cy="1000799"/>
          </a:xfr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FF404C24-172B-471B-A98E-00B7273534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03263" y="0"/>
            <a:ext cx="6018212" cy="10966450"/>
          </a:xfrm>
        </p:spPr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734994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mittig, Bild dah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E8E40C18-3C42-4F4E-B514-42FB34BA4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19860" cy="10966449"/>
          </a:xfrm>
          <a:custGeom>
            <a:avLst/>
            <a:gdLst>
              <a:gd name="connsiteX0" fmla="*/ 13405629 w 19419860"/>
              <a:gd name="connsiteY0" fmla="*/ 0 h 10966449"/>
              <a:gd name="connsiteX1" fmla="*/ 19419860 w 19419860"/>
              <a:gd name="connsiteY1" fmla="*/ 0 h 10966449"/>
              <a:gd name="connsiteX2" fmla="*/ 19419860 w 19419860"/>
              <a:gd name="connsiteY2" fmla="*/ 10966449 h 10966449"/>
              <a:gd name="connsiteX3" fmla="*/ 13405629 w 19419860"/>
              <a:gd name="connsiteY3" fmla="*/ 10966449 h 10966449"/>
              <a:gd name="connsiteX4" fmla="*/ 0 w 19419860"/>
              <a:gd name="connsiteY4" fmla="*/ 0 h 10966449"/>
              <a:gd name="connsiteX5" fmla="*/ 6030739 w 19419860"/>
              <a:gd name="connsiteY5" fmla="*/ 0 h 10966449"/>
              <a:gd name="connsiteX6" fmla="*/ 6030739 w 19419860"/>
              <a:gd name="connsiteY6" fmla="*/ 10966449 h 10966449"/>
              <a:gd name="connsiteX7" fmla="*/ 0 w 19419860"/>
              <a:gd name="connsiteY7" fmla="*/ 10966449 h 1096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9860" h="10966449">
                <a:moveTo>
                  <a:pt x="13405629" y="0"/>
                </a:moveTo>
                <a:lnTo>
                  <a:pt x="19419860" y="0"/>
                </a:lnTo>
                <a:lnTo>
                  <a:pt x="19419860" y="10966449"/>
                </a:lnTo>
                <a:lnTo>
                  <a:pt x="13405629" y="10966449"/>
                </a:lnTo>
                <a:close/>
                <a:moveTo>
                  <a:pt x="0" y="0"/>
                </a:moveTo>
                <a:lnTo>
                  <a:pt x="6030739" y="0"/>
                </a:lnTo>
                <a:lnTo>
                  <a:pt x="6030739" y="10966449"/>
                </a:lnTo>
                <a:lnTo>
                  <a:pt x="0" y="109664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800" b="0" i="1"/>
            </a:lvl1pPr>
          </a:lstStyle>
          <a:p>
            <a:endParaRPr lang="de-LI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3F5D34B-C3D9-4782-91CB-E1B08EC15A5A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73C12FEB-371C-49C4-A0C8-214056E3C98A}"/>
              </a:ext>
            </a:extLst>
          </p:cNvPr>
          <p:cNvSpPr txBox="1"/>
          <p:nvPr userDrawn="1"/>
        </p:nvSpPr>
        <p:spPr>
          <a:xfrm>
            <a:off x="19266896" y="-582"/>
            <a:ext cx="152965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Bild: </a:t>
            </a:r>
            <a:r>
              <a:rPr lang="de-LI"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LI" sz="6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 Heiss/Zeitenspiegel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EBEFA839-1A2A-475B-9AE3-8A29E1578BB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AB47E1C0-F890-4FFC-9C94-3474C4BC7722}"/>
              </a:ext>
            </a:extLst>
          </p:cNvPr>
          <p:cNvSpPr/>
          <p:nvPr userDrawn="1"/>
        </p:nvSpPr>
        <p:spPr>
          <a:xfrm>
            <a:off x="6031229" y="0"/>
            <a:ext cx="7374890" cy="10966450"/>
          </a:xfrm>
          <a:custGeom>
            <a:avLst/>
            <a:gdLst/>
            <a:ahLst/>
            <a:cxnLst/>
            <a:rect l="l" t="t" r="r" b="b"/>
            <a:pathLst>
              <a:path w="7374890" h="10966450">
                <a:moveTo>
                  <a:pt x="0" y="10965871"/>
                </a:moveTo>
                <a:lnTo>
                  <a:pt x="7374335" y="10965871"/>
                </a:lnTo>
                <a:lnTo>
                  <a:pt x="7374335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4DBDE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7BE6FEA5-A3F6-4D35-B4A5-BCA62E0C08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500118" y="2841687"/>
            <a:ext cx="64236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pc="-135" dirty="0"/>
              <a:t>Titel hinzufügen</a:t>
            </a:r>
            <a:endParaRPr spc="-120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E941775E-22B8-47D7-9413-EE737479B8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3448" y="4478959"/>
            <a:ext cx="5400000" cy="1107996"/>
          </a:xfrm>
          <a:prstGeom prst="rect">
            <a:avLst/>
          </a:prstGeo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  <a:lvl2pPr marL="1028700" indent="-571500" algn="l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1759812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nu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4DBDE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192909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mittig, Bild dah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E8E40C18-3C42-4F4E-B514-42FB34BA4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19860" cy="10966449"/>
          </a:xfrm>
          <a:custGeom>
            <a:avLst/>
            <a:gdLst>
              <a:gd name="connsiteX0" fmla="*/ 13405629 w 19419860"/>
              <a:gd name="connsiteY0" fmla="*/ 0 h 10966449"/>
              <a:gd name="connsiteX1" fmla="*/ 19419860 w 19419860"/>
              <a:gd name="connsiteY1" fmla="*/ 0 h 10966449"/>
              <a:gd name="connsiteX2" fmla="*/ 19419860 w 19419860"/>
              <a:gd name="connsiteY2" fmla="*/ 10966449 h 10966449"/>
              <a:gd name="connsiteX3" fmla="*/ 13405629 w 19419860"/>
              <a:gd name="connsiteY3" fmla="*/ 10966449 h 10966449"/>
              <a:gd name="connsiteX4" fmla="*/ 0 w 19419860"/>
              <a:gd name="connsiteY4" fmla="*/ 0 h 10966449"/>
              <a:gd name="connsiteX5" fmla="*/ 6030739 w 19419860"/>
              <a:gd name="connsiteY5" fmla="*/ 0 h 10966449"/>
              <a:gd name="connsiteX6" fmla="*/ 6030739 w 19419860"/>
              <a:gd name="connsiteY6" fmla="*/ 10966449 h 10966449"/>
              <a:gd name="connsiteX7" fmla="*/ 0 w 19419860"/>
              <a:gd name="connsiteY7" fmla="*/ 10966449 h 1096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9860" h="10966449">
                <a:moveTo>
                  <a:pt x="13405629" y="0"/>
                </a:moveTo>
                <a:lnTo>
                  <a:pt x="19419860" y="0"/>
                </a:lnTo>
                <a:lnTo>
                  <a:pt x="19419860" y="10966449"/>
                </a:lnTo>
                <a:lnTo>
                  <a:pt x="13405629" y="10966449"/>
                </a:lnTo>
                <a:close/>
                <a:moveTo>
                  <a:pt x="0" y="0"/>
                </a:moveTo>
                <a:lnTo>
                  <a:pt x="6030739" y="0"/>
                </a:lnTo>
                <a:lnTo>
                  <a:pt x="6030739" y="10966449"/>
                </a:lnTo>
                <a:lnTo>
                  <a:pt x="0" y="109664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800" b="0" i="1"/>
            </a:lvl1pPr>
          </a:lstStyle>
          <a:p>
            <a:r>
              <a:rPr lang="de-DE"/>
              <a:t>Bild durch Klicken auf Symbol hinzufügen</a:t>
            </a:r>
            <a:endParaRPr lang="de-LI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3F5D34B-C3D9-4782-91CB-E1B08EC15A5A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73C12FEB-371C-49C4-A0C8-214056E3C98A}"/>
              </a:ext>
            </a:extLst>
          </p:cNvPr>
          <p:cNvSpPr txBox="1"/>
          <p:nvPr userDrawn="1"/>
        </p:nvSpPr>
        <p:spPr>
          <a:xfrm>
            <a:off x="19266896" y="-582"/>
            <a:ext cx="152965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Bild: </a:t>
            </a:r>
            <a:r>
              <a:rPr lang="de-LI"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LI" sz="6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 Heiss/Zeitenspiegel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EBEFA839-1A2A-475B-9AE3-8A29E1578BB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AB47E1C0-F890-4FFC-9C94-3474C4BC7722}"/>
              </a:ext>
            </a:extLst>
          </p:cNvPr>
          <p:cNvSpPr/>
          <p:nvPr userDrawn="1"/>
        </p:nvSpPr>
        <p:spPr>
          <a:xfrm>
            <a:off x="6031229" y="0"/>
            <a:ext cx="7374890" cy="10966450"/>
          </a:xfrm>
          <a:custGeom>
            <a:avLst/>
            <a:gdLst/>
            <a:ahLst/>
            <a:cxnLst/>
            <a:rect l="l" t="t" r="r" b="b"/>
            <a:pathLst>
              <a:path w="7374890" h="10966450">
                <a:moveTo>
                  <a:pt x="0" y="10965871"/>
                </a:moveTo>
                <a:lnTo>
                  <a:pt x="7374335" y="10965871"/>
                </a:lnTo>
                <a:lnTo>
                  <a:pt x="7374335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A2BF2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7BE6FEA5-A3F6-4D35-B4A5-BCA62E0C08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500118" y="2841687"/>
            <a:ext cx="64236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pc="-135" dirty="0"/>
              <a:t>Titel hinzufügen</a:t>
            </a:r>
            <a:endParaRPr spc="-120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E941775E-22B8-47D7-9413-EE737479B8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3448" y="4478959"/>
            <a:ext cx="5400000" cy="1107996"/>
          </a:xfrm>
          <a:prstGeom prst="rect">
            <a:avLst/>
          </a:prstGeo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  <a:lvl2pPr marL="1028700" indent="-571500" algn="l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280927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A2BF2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19782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ext_wei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0" y="0"/>
            <a:ext cx="3175" cy="10966450"/>
          </a:xfrm>
          <a:custGeom>
            <a:avLst/>
            <a:gdLst/>
            <a:ahLst/>
            <a:cxnLst/>
            <a:rect l="l" t="t" r="r" b="b"/>
            <a:pathLst>
              <a:path w="3175" h="10966450">
                <a:moveTo>
                  <a:pt x="0" y="10965871"/>
                </a:moveTo>
                <a:lnTo>
                  <a:pt x="2832" y="10965871"/>
                </a:lnTo>
                <a:lnTo>
                  <a:pt x="28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1ADEEBC4-E9C6-4D6D-82C4-8ABA13773759}"/>
              </a:ext>
            </a:extLst>
          </p:cNvPr>
          <p:cNvSpPr/>
          <p:nvPr userDrawn="1"/>
        </p:nvSpPr>
        <p:spPr>
          <a:xfrm>
            <a:off x="0" y="0"/>
            <a:ext cx="19433948" cy="10966450"/>
          </a:xfrm>
          <a:custGeom>
            <a:avLst/>
            <a:gdLst/>
            <a:ahLst/>
            <a:cxnLst/>
            <a:rect l="l" t="t" r="r" b="b"/>
            <a:pathLst>
              <a:path w="20104100" h="10966450">
                <a:moveTo>
                  <a:pt x="0" y="10965871"/>
                </a:moveTo>
                <a:lnTo>
                  <a:pt x="20104098" y="10965871"/>
                </a:lnTo>
                <a:lnTo>
                  <a:pt x="20104098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8291D89-3AED-4E5D-9F4F-94859116919B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C2186A5-221D-4750-A7E5-B522DA38C03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el 13">
            <a:extLst>
              <a:ext uri="{FF2B5EF4-FFF2-40B4-BE49-F238E27FC236}">
                <a16:creationId xmlns:a16="http://schemas.microsoft.com/office/drawing/2014/main" id="{6ED8B36C-20B1-4566-92C0-BA28FFAA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99" y="374400"/>
            <a:ext cx="9390075" cy="1000800"/>
          </a:xfrm>
        </p:spPr>
        <p:txBody>
          <a:bodyPr/>
          <a:lstStyle>
            <a:lvl1pPr>
              <a:defRPr>
                <a:solidFill>
                  <a:srgbClr val="6E6B60"/>
                </a:solidFill>
              </a:defRPr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C62837F-05E3-4E65-BF77-D31A9F0ED13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799" y="2359026"/>
            <a:ext cx="17914947" cy="1107996"/>
          </a:xfrm>
          <a:prstGeom prst="rect">
            <a:avLst/>
          </a:prstGeom>
        </p:spPr>
        <p:txBody>
          <a:bodyPr anchor="t" anchorCtr="0"/>
          <a:lstStyle>
            <a:lvl1pPr>
              <a:defRPr sz="3600">
                <a:solidFill>
                  <a:srgbClr val="6E6B60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rgbClr val="6E6B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12216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433962" y="0"/>
            <a:ext cx="670560" cy="10966450"/>
          </a:xfrm>
          <a:custGeom>
            <a:avLst/>
            <a:gdLst/>
            <a:ahLst/>
            <a:cxnLst/>
            <a:rect l="l" t="t" r="r" b="b"/>
            <a:pathLst>
              <a:path w="670559" h="10966450">
                <a:moveTo>
                  <a:pt x="0" y="10965871"/>
                </a:moveTo>
                <a:lnTo>
                  <a:pt x="670136" y="10965871"/>
                </a:lnTo>
                <a:lnTo>
                  <a:pt x="670136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ABE5DC4E-80C8-4A54-818B-B5E468CD8811}"/>
              </a:ext>
            </a:extLst>
          </p:cNvPr>
          <p:cNvSpPr/>
          <p:nvPr userDrawn="1"/>
        </p:nvSpPr>
        <p:spPr>
          <a:xfrm>
            <a:off x="19433950" y="22225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 b="1" dirty="0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5F5E106-2120-4C43-A769-1CFA8DEDB79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9">
            <a:extLst>
              <a:ext uri="{FF2B5EF4-FFF2-40B4-BE49-F238E27FC236}">
                <a16:creationId xmlns:a16="http://schemas.microsoft.com/office/drawing/2014/main" id="{E10F2CD1-E49B-4BA5-8EAE-A37D51BF520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D00F71DD-AAD5-4B01-987E-6D86ADA02E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34175" cy="109664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LI"/>
          </a:p>
        </p:txBody>
      </p:sp>
      <p:sp>
        <p:nvSpPr>
          <p:cNvPr id="18" name="Textplatzhalter 24">
            <a:extLst>
              <a:ext uri="{FF2B5EF4-FFF2-40B4-BE49-F238E27FC236}">
                <a16:creationId xmlns:a16="http://schemas.microsoft.com/office/drawing/2014/main" id="{98183F49-63E9-4A7B-81E9-9A4C5BE0A8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247988" y="22225"/>
            <a:ext cx="92333" cy="10966450"/>
          </a:xfrm>
          <a:prstGeom prst="rect">
            <a:avLst/>
          </a:prstGeo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 und grosses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3">
            <a:extLst>
              <a:ext uri="{FF2B5EF4-FFF2-40B4-BE49-F238E27FC236}">
                <a16:creationId xmlns:a16="http://schemas.microsoft.com/office/drawing/2014/main" id="{378E27A4-D98D-4772-AC71-93B1CDDA8891}"/>
              </a:ext>
            </a:extLst>
          </p:cNvPr>
          <p:cNvSpPr/>
          <p:nvPr userDrawn="1"/>
        </p:nvSpPr>
        <p:spPr>
          <a:xfrm>
            <a:off x="0" y="0"/>
            <a:ext cx="6031230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6E6B60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705831B2-50F9-49B7-9999-DE3EEFFEE2B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61050" y="0"/>
            <a:ext cx="92333" cy="10966450"/>
          </a:xfrm>
          <a:prstGeom prst="rect">
            <a:avLst/>
          </a:prstGeo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8" name="object 2">
            <a:extLst>
              <a:ext uri="{FF2B5EF4-FFF2-40B4-BE49-F238E27FC236}">
                <a16:creationId xmlns:a16="http://schemas.microsoft.com/office/drawing/2014/main" id="{F6FDC618-260B-4AA1-A7A2-A4D62C32DEDF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98AFCD5F-0355-4373-BBA6-F599B1F06B95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CF6FFCC1-B519-4B4A-9FF3-A92012EEE9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30913" y="0"/>
            <a:ext cx="13403262" cy="109664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LI" dirty="0"/>
          </a:p>
        </p:txBody>
      </p:sp>
      <p:sp>
        <p:nvSpPr>
          <p:cNvPr id="8" name="Textplatzhalter 22">
            <a:extLst>
              <a:ext uri="{FF2B5EF4-FFF2-40B4-BE49-F238E27FC236}">
                <a16:creationId xmlns:a16="http://schemas.microsoft.com/office/drawing/2014/main" id="{9378D17E-9F25-47B2-B3F3-A7AC34B2D6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416425"/>
            <a:ext cx="4521202" cy="1969770"/>
          </a:xfrm>
          <a:prstGeom prst="rect">
            <a:avLst/>
          </a:prstGeom>
        </p:spPr>
        <p:txBody>
          <a:bodyPr anchor="ctr" anchorCtr="0"/>
          <a:lstStyle>
            <a:lvl1pPr algn="ctr">
              <a:defRPr sz="6400"/>
            </a:lvl1pPr>
          </a:lstStyle>
          <a:p>
            <a:pPr lvl="0"/>
            <a:r>
              <a:rPr lang="de-DE" dirty="0"/>
              <a:t>Titel</a:t>
            </a:r>
          </a:p>
          <a:p>
            <a:pPr lvl="0"/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2068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eld und klein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380554E3-F949-4CFD-82EA-7D641B67E44E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76ED854-77F9-4610-9904-555BE3526D05}"/>
              </a:ext>
            </a:extLst>
          </p:cNvPr>
          <p:cNvSpPr/>
          <p:nvPr userDrawn="1"/>
        </p:nvSpPr>
        <p:spPr>
          <a:xfrm>
            <a:off x="0" y="-170"/>
            <a:ext cx="13402944" cy="10966450"/>
          </a:xfrm>
          <a:custGeom>
            <a:avLst/>
            <a:gdLst/>
            <a:ahLst/>
            <a:cxnLst/>
            <a:rect l="l" t="t" r="r" b="b"/>
            <a:pathLst>
              <a:path w="13402944" h="10966450">
                <a:moveTo>
                  <a:pt x="0" y="10965871"/>
                </a:moveTo>
                <a:lnTo>
                  <a:pt x="13402732" y="10965871"/>
                </a:lnTo>
                <a:lnTo>
                  <a:pt x="13402732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22CFD28F-403F-4207-B366-BB53CFCC1F1D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Textplatzhalter 24">
            <a:extLst>
              <a:ext uri="{FF2B5EF4-FFF2-40B4-BE49-F238E27FC236}">
                <a16:creationId xmlns:a16="http://schemas.microsoft.com/office/drawing/2014/main" id="{1276C7A9-A7CC-4297-ACF1-779C877FDF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57119" y="0"/>
            <a:ext cx="92333" cy="10966450"/>
          </a:xfrm>
          <a:prstGeom prst="rect">
            <a:avLst/>
          </a:prstGeom>
        </p:spPr>
        <p:txBody>
          <a:bodyPr vert="vert270"/>
          <a:lstStyle>
            <a:lvl1pPr algn="ctr">
              <a:defRPr sz="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Bild </a:t>
            </a:r>
            <a:r>
              <a:rPr lang="de-DE" dirty="0" err="1"/>
              <a:t>Credit</a:t>
            </a:r>
            <a:r>
              <a:rPr lang="de-DE" dirty="0"/>
              <a:t> hinzufügen</a:t>
            </a:r>
            <a:endParaRPr lang="de-LI" dirty="0"/>
          </a:p>
        </p:txBody>
      </p:sp>
      <p:sp>
        <p:nvSpPr>
          <p:cNvPr id="21" name="Titel 13">
            <a:extLst>
              <a:ext uri="{FF2B5EF4-FFF2-40B4-BE49-F238E27FC236}">
                <a16:creationId xmlns:a16="http://schemas.microsoft.com/office/drawing/2014/main" id="{477A2AE8-6629-4746-9718-1150533DAB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00" y="374400"/>
            <a:ext cx="6480000" cy="10008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de-LI" dirty="0"/>
          </a:p>
        </p:txBody>
      </p:sp>
      <p:sp>
        <p:nvSpPr>
          <p:cNvPr id="22" name="Textplatzhalter 4">
            <a:extLst>
              <a:ext uri="{FF2B5EF4-FFF2-40B4-BE49-F238E27FC236}">
                <a16:creationId xmlns:a16="http://schemas.microsoft.com/office/drawing/2014/main" id="{49E75881-C98B-4972-BC30-2A066C0C3D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800" y="9591250"/>
            <a:ext cx="5400000" cy="1000799"/>
          </a:xfrm>
          <a:prstGeom prst="rect">
            <a:avLst/>
          </a:prstGeom>
        </p:spPr>
        <p:txBody>
          <a:bodyPr anchor="b" anchorCtr="0"/>
          <a:lstStyle>
            <a:lvl1pPr>
              <a:defRPr sz="3600">
                <a:solidFill>
                  <a:schemeClr val="bg1"/>
                </a:solidFill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  <p:sp>
        <p:nvSpPr>
          <p:cNvPr id="9" name="Bildplatzhalter 2">
            <a:extLst>
              <a:ext uri="{FF2B5EF4-FFF2-40B4-BE49-F238E27FC236}">
                <a16:creationId xmlns:a16="http://schemas.microsoft.com/office/drawing/2014/main" id="{C8C9BE2E-2812-4AD1-9B08-8E9E104BA7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03263" y="0"/>
            <a:ext cx="6018212" cy="1096645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3917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mittig, Bild dahi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E8E40C18-3C42-4F4E-B514-42FB34BA4A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419860" cy="10966449"/>
          </a:xfrm>
          <a:custGeom>
            <a:avLst/>
            <a:gdLst>
              <a:gd name="connsiteX0" fmla="*/ 13405629 w 19419860"/>
              <a:gd name="connsiteY0" fmla="*/ 0 h 10966449"/>
              <a:gd name="connsiteX1" fmla="*/ 19419860 w 19419860"/>
              <a:gd name="connsiteY1" fmla="*/ 0 h 10966449"/>
              <a:gd name="connsiteX2" fmla="*/ 19419860 w 19419860"/>
              <a:gd name="connsiteY2" fmla="*/ 10966449 h 10966449"/>
              <a:gd name="connsiteX3" fmla="*/ 13405629 w 19419860"/>
              <a:gd name="connsiteY3" fmla="*/ 10966449 h 10966449"/>
              <a:gd name="connsiteX4" fmla="*/ 0 w 19419860"/>
              <a:gd name="connsiteY4" fmla="*/ 0 h 10966449"/>
              <a:gd name="connsiteX5" fmla="*/ 6030739 w 19419860"/>
              <a:gd name="connsiteY5" fmla="*/ 0 h 10966449"/>
              <a:gd name="connsiteX6" fmla="*/ 6030739 w 19419860"/>
              <a:gd name="connsiteY6" fmla="*/ 10966449 h 10966449"/>
              <a:gd name="connsiteX7" fmla="*/ 0 w 19419860"/>
              <a:gd name="connsiteY7" fmla="*/ 10966449 h 1096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19860" h="10966449">
                <a:moveTo>
                  <a:pt x="13405629" y="0"/>
                </a:moveTo>
                <a:lnTo>
                  <a:pt x="19419860" y="0"/>
                </a:lnTo>
                <a:lnTo>
                  <a:pt x="19419860" y="10966449"/>
                </a:lnTo>
                <a:lnTo>
                  <a:pt x="13405629" y="10966449"/>
                </a:lnTo>
                <a:close/>
                <a:moveTo>
                  <a:pt x="0" y="0"/>
                </a:moveTo>
                <a:lnTo>
                  <a:pt x="6030739" y="0"/>
                </a:lnTo>
                <a:lnTo>
                  <a:pt x="6030739" y="10966449"/>
                </a:lnTo>
                <a:lnTo>
                  <a:pt x="0" y="1096644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800" b="0" i="1"/>
            </a:lvl1pPr>
          </a:lstStyle>
          <a:p>
            <a:r>
              <a:rPr lang="de-DE"/>
              <a:t>Bild durch Klicken auf Symbol hinzufügen</a:t>
            </a:r>
            <a:endParaRPr lang="de-LI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3F5D34B-C3D9-4782-91CB-E1B08EC15A5A}"/>
              </a:ext>
            </a:extLst>
          </p:cNvPr>
          <p:cNvSpPr/>
          <p:nvPr userDrawn="1"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73C12FEB-371C-49C4-A0C8-214056E3C98A}"/>
              </a:ext>
            </a:extLst>
          </p:cNvPr>
          <p:cNvSpPr txBox="1"/>
          <p:nvPr userDrawn="1"/>
        </p:nvSpPr>
        <p:spPr>
          <a:xfrm>
            <a:off x="19266896" y="-582"/>
            <a:ext cx="152965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Bild: </a:t>
            </a:r>
            <a:r>
              <a:rPr lang="de-LI" sz="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LI" sz="600" spc="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 Heiss/Zeitenspiegel</a:t>
            </a:r>
            <a:endParaRPr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EBEFA839-1A2A-475B-9AE3-8A29E1578BBC}"/>
              </a:ext>
            </a:extLst>
          </p:cNvPr>
          <p:cNvSpPr/>
          <p:nvPr userDrawn="1"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AB47E1C0-F890-4FFC-9C94-3474C4BC7722}"/>
              </a:ext>
            </a:extLst>
          </p:cNvPr>
          <p:cNvSpPr/>
          <p:nvPr userDrawn="1"/>
        </p:nvSpPr>
        <p:spPr>
          <a:xfrm>
            <a:off x="6031229" y="0"/>
            <a:ext cx="7374890" cy="10966450"/>
          </a:xfrm>
          <a:custGeom>
            <a:avLst/>
            <a:gdLst/>
            <a:ahLst/>
            <a:cxnLst/>
            <a:rect l="l" t="t" r="r" b="b"/>
            <a:pathLst>
              <a:path w="7374890" h="10966450">
                <a:moveTo>
                  <a:pt x="0" y="10965871"/>
                </a:moveTo>
                <a:lnTo>
                  <a:pt x="7374335" y="10965871"/>
                </a:lnTo>
                <a:lnTo>
                  <a:pt x="7374335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6E6B6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7BE6FEA5-A3F6-4D35-B4A5-BCA62E0C08E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6500118" y="2841687"/>
            <a:ext cx="642366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pc="-135" dirty="0"/>
              <a:t>Titel hinzufügen</a:t>
            </a:r>
            <a:endParaRPr spc="-120" dirty="0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E941775E-22B8-47D7-9413-EE737479B8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33448" y="4478959"/>
            <a:ext cx="5400000" cy="1107996"/>
          </a:xfrm>
          <a:prstGeom prst="rect">
            <a:avLst/>
          </a:prstGeom>
        </p:spPr>
        <p:txBody>
          <a:bodyPr anchor="t" anchorCtr="0"/>
          <a:lstStyle>
            <a:lvl1pPr algn="ctr">
              <a:defRPr sz="3600">
                <a:solidFill>
                  <a:schemeClr val="bg1"/>
                </a:solidFill>
              </a:defRPr>
            </a:lvl1pPr>
            <a:lvl2pPr marL="1028700" indent="-571500" algn="l">
              <a:buFont typeface="Arial" panose="020B0604020202020204" pitchFamily="34" charset="0"/>
              <a:buChar char="•"/>
              <a:defRPr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322552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4329" y="388795"/>
            <a:ext cx="6415440" cy="2625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273" y="4235924"/>
            <a:ext cx="10751553" cy="221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5" r:id="rId2"/>
    <p:sldLayoutId id="2147483698" r:id="rId3"/>
    <p:sldLayoutId id="2147483699" r:id="rId4"/>
    <p:sldLayoutId id="2147483708" r:id="rId5"/>
    <p:sldLayoutId id="2147483664" r:id="rId6"/>
    <p:sldLayoutId id="2147483666" r:id="rId7"/>
    <p:sldLayoutId id="2147483670" r:id="rId8"/>
    <p:sldLayoutId id="2147483703" r:id="rId9"/>
    <p:sldLayoutId id="214748366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4329" y="388795"/>
            <a:ext cx="6415440" cy="2625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273" y="4235924"/>
            <a:ext cx="10751553" cy="221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191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705" r:id="rId3"/>
    <p:sldLayoutId id="2147483700" r:id="rId4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4329" y="388795"/>
            <a:ext cx="6415440" cy="2625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273" y="4235924"/>
            <a:ext cx="10751553" cy="221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358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4" r:id="rId3"/>
    <p:sldLayoutId id="2147483701" r:id="rId4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44329" y="388795"/>
            <a:ext cx="6415440" cy="2625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273" y="4235924"/>
            <a:ext cx="10751553" cy="221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8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706" r:id="rId3"/>
    <p:sldLayoutId id="2147483702" r:id="rId4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www.bafu.admin.ch/bafu/en/home/topics/soil/info-specialists/soil-protection-measures/swiss-national-soil-strategy.html" TargetMode="Externa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://ortschafftort.landluft.at/die-gemeinden.html?file=files/ortschafftort/pdf%20Gemeinden/Weyarn_BMVBS.pdf" TargetMode="Externa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paysgrandbrianconnais.fr/detail/le-pole-dequilibre-territorial-et-rural-1" TargetMode="Externa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://ortschafftort.landluft.at/die-gemeinden.html?file=files/ortschafftort/pdf%20Gemeinden/Zwischenwasser_LandLuft.pdf" TargetMode="Externa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www.bodenfreiheit.at/" TargetMode="Externa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anon.Wallenberger@cipra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mailto:Wolfgang.Pfefferkorn@cipra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www.bodeninfo.net/projekte/links4soils/" TargetMode="Externa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ec.europa.eu/environment/soil/pdf/guidelines/pub/soil_en.pdf" TargetMode="Externa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hyperlink" Target="https://aktion-flaeche.de/aktionsplan-flaechensparen-veroeffentlicht" TargetMode="Externa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hyperlink" Target="https://www.strategie.gouv.fr/sites/strategie.gouv.fr/files/atoms/files/fs-dp-artificialisation-juillet-2019_0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>
            <a:extLst>
              <a:ext uri="{FF2B5EF4-FFF2-40B4-BE49-F238E27FC236}">
                <a16:creationId xmlns:a16="http://schemas.microsoft.com/office/drawing/2014/main" id="{5CF36451-8521-9846-BB78-6444201C1552}"/>
              </a:ext>
            </a:extLst>
          </p:cNvPr>
          <p:cNvSpPr/>
          <p:nvPr/>
        </p:nvSpPr>
        <p:spPr>
          <a:xfrm>
            <a:off x="19459255" y="4067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632CBEA3-ED3B-B945-AAF3-6EBDF08E2BA0}"/>
              </a:ext>
            </a:extLst>
          </p:cNvPr>
          <p:cNvSpPr/>
          <p:nvPr/>
        </p:nvSpPr>
        <p:spPr>
          <a:xfrm>
            <a:off x="19433948" y="0"/>
            <a:ext cx="670150" cy="10966450"/>
          </a:xfrm>
          <a:custGeom>
            <a:avLst/>
            <a:gdLst/>
            <a:ahLst/>
            <a:cxnLst/>
            <a:rect l="l" t="t" r="r" b="b"/>
            <a:pathLst>
              <a:path w="14072869" h="10966450">
                <a:moveTo>
                  <a:pt x="0" y="10965871"/>
                </a:moveTo>
                <a:lnTo>
                  <a:pt x="14072869" y="10965871"/>
                </a:lnTo>
                <a:lnTo>
                  <a:pt x="1407286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F4F3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" y="0"/>
            <a:ext cx="19459255" cy="10966450"/>
          </a:xfrm>
          <a:custGeom>
            <a:avLst/>
            <a:gdLst/>
            <a:ahLst/>
            <a:cxnLst/>
            <a:rect l="l" t="t" r="r" b="b"/>
            <a:pathLst>
              <a:path w="6031230" h="10966450">
                <a:moveTo>
                  <a:pt x="0" y="10965871"/>
                </a:moveTo>
                <a:lnTo>
                  <a:pt x="6031229" y="10965871"/>
                </a:lnTo>
                <a:lnTo>
                  <a:pt x="6031229" y="0"/>
                </a:lnTo>
                <a:lnTo>
                  <a:pt x="0" y="0"/>
                </a:lnTo>
                <a:lnTo>
                  <a:pt x="0" y="10965871"/>
                </a:lnTo>
                <a:close/>
              </a:path>
            </a:pathLst>
          </a:custGeom>
          <a:solidFill>
            <a:srgbClr val="AEC94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9588385" y="529509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19" h="375920">
                <a:moveTo>
                  <a:pt x="66577" y="294829"/>
                </a:moveTo>
                <a:lnTo>
                  <a:pt x="79614" y="341337"/>
                </a:lnTo>
                <a:lnTo>
                  <a:pt x="148662" y="371584"/>
                </a:lnTo>
                <a:lnTo>
                  <a:pt x="187841" y="375682"/>
                </a:lnTo>
                <a:lnTo>
                  <a:pt x="237776" y="368972"/>
                </a:lnTo>
                <a:lnTo>
                  <a:pt x="282647" y="350036"/>
                </a:lnTo>
                <a:lnTo>
                  <a:pt x="283214" y="349598"/>
                </a:lnTo>
                <a:lnTo>
                  <a:pt x="187841" y="349598"/>
                </a:lnTo>
                <a:lnTo>
                  <a:pt x="152684" y="345760"/>
                </a:lnTo>
                <a:lnTo>
                  <a:pt x="120210" y="334801"/>
                </a:lnTo>
                <a:lnTo>
                  <a:pt x="91235" y="317548"/>
                </a:lnTo>
                <a:lnTo>
                  <a:pt x="66577" y="294829"/>
                </a:lnTo>
                <a:close/>
              </a:path>
              <a:path w="375919" h="375920">
                <a:moveTo>
                  <a:pt x="278110" y="166153"/>
                </a:moveTo>
                <a:lnTo>
                  <a:pt x="258794" y="166153"/>
                </a:lnTo>
                <a:lnTo>
                  <a:pt x="328519" y="267638"/>
                </a:lnTo>
                <a:lnTo>
                  <a:pt x="303285" y="301086"/>
                </a:lnTo>
                <a:lnTo>
                  <a:pt x="270364" y="326967"/>
                </a:lnTo>
                <a:lnTo>
                  <a:pt x="231351" y="343672"/>
                </a:lnTo>
                <a:lnTo>
                  <a:pt x="187841" y="349598"/>
                </a:lnTo>
                <a:lnTo>
                  <a:pt x="283214" y="349598"/>
                </a:lnTo>
                <a:lnTo>
                  <a:pt x="320664" y="320664"/>
                </a:lnTo>
                <a:lnTo>
                  <a:pt x="350036" y="282647"/>
                </a:lnTo>
                <a:lnTo>
                  <a:pt x="363183" y="251494"/>
                </a:lnTo>
                <a:lnTo>
                  <a:pt x="336571" y="251494"/>
                </a:lnTo>
                <a:lnTo>
                  <a:pt x="278110" y="166153"/>
                </a:lnTo>
                <a:close/>
              </a:path>
              <a:path w="375919" h="375920">
                <a:moveTo>
                  <a:pt x="187841" y="0"/>
                </a:moveTo>
                <a:lnTo>
                  <a:pt x="137906" y="6710"/>
                </a:lnTo>
                <a:lnTo>
                  <a:pt x="93035" y="25646"/>
                </a:lnTo>
                <a:lnTo>
                  <a:pt x="55018" y="55018"/>
                </a:lnTo>
                <a:lnTo>
                  <a:pt x="25646" y="93035"/>
                </a:lnTo>
                <a:lnTo>
                  <a:pt x="6710" y="137906"/>
                </a:lnTo>
                <a:lnTo>
                  <a:pt x="0" y="187841"/>
                </a:lnTo>
                <a:lnTo>
                  <a:pt x="982" y="207157"/>
                </a:lnTo>
                <a:lnTo>
                  <a:pt x="3848" y="225851"/>
                </a:lnTo>
                <a:lnTo>
                  <a:pt x="8515" y="243921"/>
                </a:lnTo>
                <a:lnTo>
                  <a:pt x="14885" y="261241"/>
                </a:lnTo>
                <a:lnTo>
                  <a:pt x="47687" y="213458"/>
                </a:lnTo>
                <a:lnTo>
                  <a:pt x="28166" y="213458"/>
                </a:lnTo>
                <a:lnTo>
                  <a:pt x="27279" y="207157"/>
                </a:lnTo>
                <a:lnTo>
                  <a:pt x="26626" y="200787"/>
                </a:lnTo>
                <a:lnTo>
                  <a:pt x="26222" y="194348"/>
                </a:lnTo>
                <a:lnTo>
                  <a:pt x="26084" y="187841"/>
                </a:lnTo>
                <a:lnTo>
                  <a:pt x="31862" y="144841"/>
                </a:lnTo>
                <a:lnTo>
                  <a:pt x="48170" y="106201"/>
                </a:lnTo>
                <a:lnTo>
                  <a:pt x="73463" y="73463"/>
                </a:lnTo>
                <a:lnTo>
                  <a:pt x="106201" y="48170"/>
                </a:lnTo>
                <a:lnTo>
                  <a:pt x="144841" y="31862"/>
                </a:lnTo>
                <a:lnTo>
                  <a:pt x="187841" y="26084"/>
                </a:lnTo>
                <a:lnTo>
                  <a:pt x="283214" y="26084"/>
                </a:lnTo>
                <a:lnTo>
                  <a:pt x="282647" y="25646"/>
                </a:lnTo>
                <a:lnTo>
                  <a:pt x="237776" y="6710"/>
                </a:lnTo>
                <a:lnTo>
                  <a:pt x="187841" y="0"/>
                </a:lnTo>
                <a:close/>
              </a:path>
              <a:path w="375919" h="375920">
                <a:moveTo>
                  <a:pt x="283214" y="26084"/>
                </a:moveTo>
                <a:lnTo>
                  <a:pt x="187841" y="26084"/>
                </a:lnTo>
                <a:lnTo>
                  <a:pt x="230841" y="31862"/>
                </a:lnTo>
                <a:lnTo>
                  <a:pt x="269481" y="48170"/>
                </a:lnTo>
                <a:lnTo>
                  <a:pt x="302218" y="73463"/>
                </a:lnTo>
                <a:lnTo>
                  <a:pt x="327512" y="106201"/>
                </a:lnTo>
                <a:lnTo>
                  <a:pt x="343819" y="144841"/>
                </a:lnTo>
                <a:lnTo>
                  <a:pt x="349598" y="187841"/>
                </a:lnTo>
                <a:lnTo>
                  <a:pt x="348739" y="204575"/>
                </a:lnTo>
                <a:lnTo>
                  <a:pt x="346222" y="220817"/>
                </a:lnTo>
                <a:lnTo>
                  <a:pt x="342136" y="236485"/>
                </a:lnTo>
                <a:lnTo>
                  <a:pt x="336571" y="251494"/>
                </a:lnTo>
                <a:lnTo>
                  <a:pt x="363183" y="251494"/>
                </a:lnTo>
                <a:lnTo>
                  <a:pt x="368972" y="237776"/>
                </a:lnTo>
                <a:lnTo>
                  <a:pt x="375682" y="187841"/>
                </a:lnTo>
                <a:lnTo>
                  <a:pt x="368972" y="137906"/>
                </a:lnTo>
                <a:lnTo>
                  <a:pt x="350036" y="93035"/>
                </a:lnTo>
                <a:lnTo>
                  <a:pt x="320664" y="55018"/>
                </a:lnTo>
                <a:lnTo>
                  <a:pt x="283214" y="26084"/>
                </a:lnTo>
                <a:close/>
              </a:path>
              <a:path w="375919" h="375920">
                <a:moveTo>
                  <a:pt x="141666" y="104683"/>
                </a:moveTo>
                <a:lnTo>
                  <a:pt x="122360" y="104683"/>
                </a:lnTo>
                <a:lnTo>
                  <a:pt x="211580" y="234811"/>
                </a:lnTo>
                <a:lnTo>
                  <a:pt x="230942" y="206655"/>
                </a:lnTo>
                <a:lnTo>
                  <a:pt x="211610" y="206655"/>
                </a:lnTo>
                <a:lnTo>
                  <a:pt x="169646" y="145490"/>
                </a:lnTo>
                <a:lnTo>
                  <a:pt x="179189" y="131356"/>
                </a:lnTo>
                <a:lnTo>
                  <a:pt x="159949" y="131356"/>
                </a:lnTo>
                <a:lnTo>
                  <a:pt x="141666" y="104683"/>
                </a:lnTo>
                <a:close/>
              </a:path>
              <a:path w="375919" h="375920">
                <a:moveTo>
                  <a:pt x="122360" y="76517"/>
                </a:moveTo>
                <a:lnTo>
                  <a:pt x="28166" y="213458"/>
                </a:lnTo>
                <a:lnTo>
                  <a:pt x="47687" y="213458"/>
                </a:lnTo>
                <a:lnTo>
                  <a:pt x="122360" y="104683"/>
                </a:lnTo>
                <a:lnTo>
                  <a:pt x="141666" y="104683"/>
                </a:lnTo>
                <a:lnTo>
                  <a:pt x="122360" y="76517"/>
                </a:lnTo>
                <a:close/>
              </a:path>
              <a:path w="375919" h="375920">
                <a:moveTo>
                  <a:pt x="207582" y="117852"/>
                </a:moveTo>
                <a:lnTo>
                  <a:pt x="188308" y="117852"/>
                </a:lnTo>
                <a:lnTo>
                  <a:pt x="230242" y="179515"/>
                </a:lnTo>
                <a:lnTo>
                  <a:pt x="211610" y="206655"/>
                </a:lnTo>
                <a:lnTo>
                  <a:pt x="230942" y="206655"/>
                </a:lnTo>
                <a:lnTo>
                  <a:pt x="258794" y="166153"/>
                </a:lnTo>
                <a:lnTo>
                  <a:pt x="278110" y="166153"/>
                </a:lnTo>
                <a:lnTo>
                  <a:pt x="277602" y="165412"/>
                </a:lnTo>
                <a:lnTo>
                  <a:pt x="239939" y="165412"/>
                </a:lnTo>
                <a:lnTo>
                  <a:pt x="207582" y="117852"/>
                </a:lnTo>
                <a:close/>
              </a:path>
              <a:path w="375919" h="375920">
                <a:moveTo>
                  <a:pt x="258794" y="137956"/>
                </a:moveTo>
                <a:lnTo>
                  <a:pt x="239939" y="165412"/>
                </a:lnTo>
                <a:lnTo>
                  <a:pt x="277602" y="165412"/>
                </a:lnTo>
                <a:lnTo>
                  <a:pt x="258794" y="137956"/>
                </a:lnTo>
                <a:close/>
              </a:path>
              <a:path w="375919" h="375920">
                <a:moveTo>
                  <a:pt x="188267" y="89463"/>
                </a:moveTo>
                <a:lnTo>
                  <a:pt x="159949" y="131356"/>
                </a:lnTo>
                <a:lnTo>
                  <a:pt x="179189" y="131356"/>
                </a:lnTo>
                <a:lnTo>
                  <a:pt x="188308" y="117852"/>
                </a:lnTo>
                <a:lnTo>
                  <a:pt x="207582" y="117852"/>
                </a:lnTo>
                <a:lnTo>
                  <a:pt x="188267" y="89463"/>
                </a:lnTo>
                <a:close/>
              </a:path>
            </a:pathLst>
          </a:custGeom>
          <a:solidFill>
            <a:srgbClr val="817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551BE640-DE27-A74F-923B-C0C45E74A26C}"/>
              </a:ext>
            </a:extLst>
          </p:cNvPr>
          <p:cNvSpPr txBox="1"/>
          <p:nvPr/>
        </p:nvSpPr>
        <p:spPr>
          <a:xfrm flipH="1">
            <a:off x="11849638" y="-4067"/>
            <a:ext cx="503940" cy="10967031"/>
          </a:xfrm>
          <a:prstGeom prst="rect">
            <a:avLst/>
          </a:prstGeom>
        </p:spPr>
        <p:txBody>
          <a:bodyPr vert="vert270" wrap="square" lIns="0" tIns="14604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de-DE" sz="1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de-DE" sz="1600" spc="2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600" spc="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CB02AAA-DF04-4D14-A6FE-3C069AFAE7F9}"/>
              </a:ext>
            </a:extLst>
          </p:cNvPr>
          <p:cNvSpPr txBox="1"/>
          <p:nvPr/>
        </p:nvSpPr>
        <p:spPr>
          <a:xfrm>
            <a:off x="635180" y="1378769"/>
            <a:ext cx="91823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I" sz="6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Saving:Soils</a:t>
            </a:r>
            <a:endParaRPr lang="de-CH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B47E22D-0686-4B7E-A88E-5F0321DD07A1}"/>
              </a:ext>
            </a:extLst>
          </p:cNvPr>
          <p:cNvSpPr txBox="1"/>
          <p:nvPr/>
        </p:nvSpPr>
        <p:spPr>
          <a:xfrm>
            <a:off x="635180" y="3178969"/>
            <a:ext cx="8784976" cy="698159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 trend reversal in the use of land in peri-urban areas</a:t>
            </a:r>
            <a:endParaRPr lang="de-DE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endParaRPr lang="de-DE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Financed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by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the Federal Ministry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the Environment, Nature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Conservation</a:t>
            </a:r>
            <a:r>
              <a:rPr lang="de-DE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Nuclear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Safety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Consumer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Production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within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the </a:t>
            </a:r>
            <a:r>
              <a:rPr lang="de-DE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framework</a:t>
            </a:r>
            <a:r>
              <a:rPr lang="de-DE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the EURENI initiative</a:t>
            </a:r>
            <a:endParaRPr lang="de-DE" sz="32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18.03.2022</a:t>
            </a:r>
            <a:b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Wolfgang Pfefferkorn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597C845-5324-4FFA-9838-3BD5D45E33F7}"/>
              </a:ext>
            </a:extLst>
          </p:cNvPr>
          <p:cNvSpPr txBox="1"/>
          <p:nvPr/>
        </p:nvSpPr>
        <p:spPr>
          <a:xfrm>
            <a:off x="12693620" y="3394993"/>
            <a:ext cx="563935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LI" sz="6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Bild/Grafik ergänzen</a:t>
            </a:r>
            <a:endParaRPr lang="de-CH" sz="6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4A0DFB64-C109-4997-9750-CE40E3A56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2" t="-244" r="30851" b="244"/>
          <a:stretch/>
        </p:blipFill>
        <p:spPr>
          <a:xfrm>
            <a:off x="12213986" y="-133399"/>
            <a:ext cx="8008433" cy="111352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1A66F3C-DF03-4F17-BD9F-3C8CF621A3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555" y="7787034"/>
            <a:ext cx="3582521" cy="23774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Soil strategy Switzerland (CH, 2020)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026841"/>
            <a:ext cx="17731134" cy="8925520"/>
          </a:xfrm>
        </p:spPr>
        <p:txBody>
          <a:bodyPr/>
          <a:lstStyle/>
          <a:p>
            <a:pPr marL="571500" lvl="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Targets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Use less soil (net zero by 2050), loss of soil functions: Compensate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Guide soil use: consider in planning and balancing of interests. Basis: soil information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Protect soil from harmful impacts: Avoid impairment of soil functions</a:t>
            </a:r>
            <a:endParaRPr lang="de-CH" sz="2800" b="0" dirty="0">
              <a:solidFill>
                <a:schemeClr val="tx1"/>
              </a:solidFill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Consider current condition and sensitivity of soil: Preserve soil functions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Improve the perception of the value and sensitivity of soil (awareness raising)</a:t>
            </a:r>
            <a:endParaRPr lang="de-DE" sz="2800" b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 err="1">
                <a:solidFill>
                  <a:schemeClr val="tx1"/>
                </a:solidFill>
              </a:rPr>
              <a:t>Strengthen</a:t>
            </a:r>
            <a:r>
              <a:rPr lang="de-CH" sz="2800" b="0" dirty="0">
                <a:solidFill>
                  <a:schemeClr val="tx1"/>
                </a:solidFill>
              </a:rPr>
              <a:t> international </a:t>
            </a:r>
            <a:r>
              <a:rPr lang="de-CH" sz="2800" b="0" dirty="0" err="1">
                <a:solidFill>
                  <a:schemeClr val="tx1"/>
                </a:solidFill>
              </a:rPr>
              <a:t>commitment</a:t>
            </a:r>
            <a:endParaRPr lang="de-CH" sz="2800" b="0" dirty="0">
              <a:solidFill>
                <a:schemeClr val="tx1"/>
              </a:solidFill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Important implementation aspects (directions of action)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Soil information, monitoring, good practice examples, incentives, legal framework and requirements, subject planning, approval procedures, awareness-raising, soil-conserving agriculture and forestry (topic erosion), green field events, soils in settlement areas, rehabilitation of polluted soils</a:t>
            </a: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2800" b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information: </a:t>
            </a:r>
            <a:r>
              <a:rPr lang="en-US" sz="2800" b="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https://www.bafu.admin.ch/bafu/en/home/topics/soil/info-specialists/soil-protection-measures/swiss-national-soil-strategy.html</a:t>
            </a:r>
            <a:endParaRPr lang="en-US" sz="2800" b="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endParaRPr lang="en-US" sz="3400" b="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DC70AC-A4DB-4C34-A2BF-17DE2DF3D3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4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6522043" cy="1661993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</a:t>
            </a:r>
            <a:r>
              <a:rPr lang="en-US" sz="5400" dirty="0">
                <a:solidFill>
                  <a:srgbClr val="A2BF2F"/>
                </a:solidFill>
              </a:rPr>
              <a:t>Preparation of an Austrian Soil Strategy </a:t>
            </a:r>
            <a:r>
              <a:rPr lang="en-GB" sz="5400" dirty="0">
                <a:solidFill>
                  <a:srgbClr val="A2BF2F"/>
                </a:solidFill>
              </a:rPr>
              <a:t>(AT 2021)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8" y="2529955"/>
            <a:ext cx="18034211" cy="8433078"/>
          </a:xfrm>
        </p:spPr>
        <p:txBody>
          <a:bodyPr/>
          <a:lstStyle/>
          <a:p>
            <a:pPr marL="571500" lvl="0" indent="-388938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Topics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ea typeface="Calibri" panose="020F0502020204030204" pitchFamily="34" charset="0"/>
              </a:rPr>
              <a:t>Reduction to 2.5ha/day plus unsealing, net zero by 2050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ea typeface="Calibri" panose="020F0502020204030204" pitchFamily="34" charset="0"/>
              </a:rPr>
              <a:t>Data analysis, definitions and common language, stakeholder and environment analysis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ea typeface="Calibri" panose="020F0502020204030204" pitchFamily="34" charset="0"/>
              </a:rPr>
              <a:t>Trend and target scenarios: Population trends, building development, multi-locality, concrete gold, traffic infrastructures, land requirements for renewable energy sources</a:t>
            </a:r>
          </a:p>
          <a:p>
            <a:pPr marL="572400" lvl="1" indent="-3600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ea typeface="Calibri" panose="020F0502020204030204" pitchFamily="34" charset="0"/>
              </a:rPr>
              <a:t>High effectiveness of measures :</a:t>
            </a:r>
          </a:p>
          <a:p>
            <a:pPr marL="1657350" lvl="5" indent="-5746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Clear quantitative, legal,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targets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Contingents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certificates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quantitative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targets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657350" lvl="5" indent="-5746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Boundaries for settlement area and delimitation of green space: settlement boundaries, priority zones</a:t>
            </a:r>
            <a:endParaRPr lang="de-AT" sz="2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657350" lvl="5" indent="-5746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Local development concepts or zoning planning</a:t>
            </a:r>
          </a:p>
          <a:p>
            <a:pPr marL="1657350" lvl="5" indent="-5746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Limitation of commercial developments, in particular parking space development</a:t>
            </a:r>
            <a:endParaRPr lang="de-AT" sz="2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657350" lvl="5" indent="-5746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Targeted use of brownfield sites and vacant properties</a:t>
            </a:r>
            <a:endParaRPr lang="de-AT" sz="2400" b="0" dirty="0"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571500" lvl="1" indent="-358775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ea typeface="Calibri" panose="020F0502020204030204" pitchFamily="34" charset="0"/>
              </a:rPr>
              <a:t>Success factors and barriers (analyses, interviews):</a:t>
            </a:r>
            <a:endParaRPr lang="en-US" b="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1657350" lvl="5" indent="-574675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Interaction of several aspects: Package of measures over several years, supported by several actors (incl. politicians, mayors) and continuously refined, incl. legal measures</a:t>
            </a:r>
          </a:p>
          <a:p>
            <a:pPr marL="1657350" lvl="5" indent="-574675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High degree of problem pressure</a:t>
            </a:r>
          </a:p>
          <a:p>
            <a:pPr marL="1657350" lvl="5" indent="-574675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Good examples (especially among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neighbours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657350" lvl="5" indent="-574675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Individuals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politics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sz="24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020BE66-9487-43CF-9E86-CF93C3ED2E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856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Good Practice Example: </a:t>
            </a:r>
            <a:r>
              <a:rPr lang="en-GB" sz="5400" dirty="0" err="1">
                <a:solidFill>
                  <a:srgbClr val="A2BF2F"/>
                </a:solidFill>
              </a:rPr>
              <a:t>Weyarn</a:t>
            </a:r>
            <a:r>
              <a:rPr lang="en-GB" sz="5400" dirty="0">
                <a:solidFill>
                  <a:srgbClr val="A2BF2F"/>
                </a:solidFill>
              </a:rPr>
              <a:t> (DE, since 1999)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170857"/>
            <a:ext cx="17914947" cy="9633406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District of </a:t>
            </a: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Miesbach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approx. 35 km south of Munich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Foresighted instead of reactive planning; initiator: municipality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1990s: Decline in local supply, increase in commuter traffic, rising land prices (settlement pressure from Munich)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Future model with 3 scenarios: Do nothing, suburban community of new residents, rural community (-&gt; selected)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Critical examination of individual projects on the basis of the model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Mobilisation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construction land by the municipality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Objectives: Reduce land consumption, affordable housing, high quality of life in a rural context. 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Special features: Heritable building rights, local model (resident for 12/16 years, proof of needs, family income), establishment of businesses also permitted in small local districts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Success factors: continuity over many years, high level of voluntary commitment, steady citizen participation, stable economic situation of the community</a:t>
            </a:r>
          </a:p>
          <a:p>
            <a:pPr>
              <a:spcBef>
                <a:spcPts val="1200"/>
              </a:spcBef>
            </a:pPr>
            <a:endParaRPr lang="en-US" sz="28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information: </a:t>
            </a:r>
            <a:r>
              <a:rPr lang="en-US" sz="2800" b="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http://ortschafftort.landluft.at/die-gemeinden.html?file=files/ortschafftort/pdf%20Gemeinden/Weyarn_BMVBS.pdf</a:t>
            </a:r>
            <a:endParaRPr lang="en-US" sz="2800" b="0" dirty="0">
              <a:solidFill>
                <a:schemeClr val="accent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de-LI" sz="34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E97711E-E150-45AA-809A-7A5DA522A7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15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332398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Good Practice Example: Puy – Saint André</a:t>
            </a:r>
            <a:br>
              <a:rPr lang="en-GB" sz="5400" dirty="0">
                <a:solidFill>
                  <a:srgbClr val="A2BF2F"/>
                </a:solidFill>
              </a:rPr>
            </a:br>
            <a:r>
              <a:rPr lang="en-GB" sz="5400" dirty="0">
                <a:solidFill>
                  <a:srgbClr val="A2BF2F"/>
                </a:solidFill>
              </a:rPr>
              <a:t>(FR, since 2008)</a:t>
            </a:r>
            <a:br>
              <a:rPr lang="en-GB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5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4986" y="2818929"/>
            <a:ext cx="17914947" cy="8002191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Reduction of the dedicated construction land from 14ha to 4ha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Participative process: 2 years (2016-2018), 14 meetings; initiator: municipality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Regulation concerning land whose owners had been deceased for more than 30 years and for which no transfers had been made -&gt; property of the municipality 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Important aspects: 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Reduce land consumption, prevent speculation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Improving the quality of life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Reorganisation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of construction land, building densification, creation of 1,000 ha of grassland  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Success factors: political agreement, continuity over 10 years, participation process</a:t>
            </a: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28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information:</a:t>
            </a:r>
            <a:r>
              <a:rPr lang="en-US" sz="2800" b="0" dirty="0">
                <a:solidFill>
                  <a:schemeClr val="accent1"/>
                </a:solidFill>
              </a:rPr>
              <a:t> </a:t>
            </a:r>
            <a:r>
              <a:rPr lang="en-US" sz="2800" b="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https://paysgrandbrianconnais.fr/detail/le-pole-dequilibre-territorial-et-rural-1</a:t>
            </a:r>
            <a:endParaRPr lang="en-US" sz="28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de-LI" sz="34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2DF4653-7EF2-4C5A-84F8-8AAB0355AF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130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1661993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Good Practice Example: </a:t>
            </a:r>
            <a:r>
              <a:rPr lang="en-GB" sz="5400" dirty="0" err="1">
                <a:solidFill>
                  <a:srgbClr val="A2BF2F"/>
                </a:solidFill>
              </a:rPr>
              <a:t>Zwischenwasser</a:t>
            </a:r>
            <a:br>
              <a:rPr lang="en-GB" sz="5400" dirty="0">
                <a:solidFill>
                  <a:srgbClr val="A2BF2F"/>
                </a:solidFill>
              </a:rPr>
            </a:br>
            <a:r>
              <a:rPr lang="en-GB" sz="5400" dirty="0">
                <a:solidFill>
                  <a:srgbClr val="A2BF2F"/>
                </a:solidFill>
              </a:rPr>
              <a:t>(AT, since 1980)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161" y="2818929"/>
            <a:ext cx="17914947" cy="9079409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Rheintal</a:t>
            </a: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Vorarlberg, near </a:t>
            </a:r>
            <a:r>
              <a:rPr lang="en-US" sz="3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Feldkirch</a:t>
            </a: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Since 1980: Wide range of measures against urban sprawl, rezoning of construction land, strengthening of the </a:t>
            </a:r>
            <a:r>
              <a:rPr lang="en-US" sz="3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centre</a:t>
            </a: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climate protection (e5 municipality), conversion of buildings, construction culture (timber and clay construction, passive house standard, high-quality public spaces) 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Many awards since then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Success factors: continuity over many years (mayor), committed citizens, a lot of voluntary work, exemplary public buildings, good economic situation of the municipality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Mehr</a:t>
            </a: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Information: </a:t>
            </a:r>
            <a:r>
              <a:rPr lang="en-US" sz="3400" b="0" dirty="0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http://ortschafftort.landluft.at/die-gemeinden.html?file=files/ortschafftort/pdf%20Gemeinden/Zwischenwasser_LandLuft.pdf</a:t>
            </a:r>
            <a:endParaRPr lang="en-US" sz="3400" b="0" dirty="0">
              <a:solidFill>
                <a:schemeClr val="accent5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200"/>
              </a:spcBef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de-LI" sz="34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5363B62-79D2-4D95-9951-6011D38EAA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059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1661993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Good Practice: Initiative </a:t>
            </a:r>
            <a:r>
              <a:rPr lang="en-GB" sz="5400" dirty="0" err="1">
                <a:solidFill>
                  <a:srgbClr val="A2BF2F"/>
                </a:solidFill>
              </a:rPr>
              <a:t>Bodenfreiheit</a:t>
            </a:r>
            <a:br>
              <a:rPr lang="en-GB" sz="5400" dirty="0">
                <a:solidFill>
                  <a:srgbClr val="A2BF2F"/>
                </a:solidFill>
              </a:rPr>
            </a:br>
            <a:r>
              <a:rPr lang="en-GB" sz="5400" dirty="0">
                <a:solidFill>
                  <a:srgbClr val="A2BF2F"/>
                </a:solidFill>
              </a:rPr>
              <a:t>(AT, since 2011)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4986" y="2594643"/>
            <a:ext cx="17914947" cy="7971413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Association for the Preservation of Open Spaces, Vorarlberg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Goals: 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Reducing soil consumption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Preserve open spaces and ensure accessibility in the long term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Activities: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Acquisition of strategically important areas, use for general public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Support strategies for building land </a:t>
            </a:r>
            <a:r>
              <a:rPr lang="en-US" sz="3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mobilisation</a:t>
            </a: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vacant land use, etc.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Awareness raising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Membership fee: 10 € / month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Various prizes and awards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information:</a:t>
            </a:r>
            <a:r>
              <a:rPr lang="en-US" sz="3400" b="0" dirty="0">
                <a:solidFill>
                  <a:schemeClr val="accent5"/>
                </a:solidFill>
              </a:rPr>
              <a:t> </a:t>
            </a:r>
            <a:r>
              <a:rPr lang="en-US" sz="3400" b="0" dirty="0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https://www.bodenfreiheit.at/</a:t>
            </a:r>
            <a:endParaRPr lang="en-US" sz="3400" b="0" dirty="0">
              <a:solidFill>
                <a:schemeClr val="accent5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C1D389E-022E-4317-B05E-A25F506082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5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First findings and conclusions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242865"/>
            <a:ext cx="17731134" cy="7971413"/>
          </a:xfrm>
        </p:spPr>
        <p:txBody>
          <a:bodyPr/>
          <a:lstStyle/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Topic is highly relevant and urgent, many new strategies in the period 2018-2021 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Focus of strategies on soil sealing and immediate spatial planning issues</a:t>
            </a:r>
          </a:p>
          <a:p>
            <a:pPr marL="1601100" lvl="1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Legal, fiscal measures</a:t>
            </a:r>
          </a:p>
          <a:p>
            <a:pPr marL="1601100" lvl="1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Land restrictions and delimitations</a:t>
            </a:r>
          </a:p>
          <a:p>
            <a:pPr marL="1601100" lvl="1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Good Practice, raising awareness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Aspects related to the climate crisis are only mentioned in rudimentary form:</a:t>
            </a:r>
          </a:p>
          <a:p>
            <a:pPr marL="1601100" lvl="1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Climate protection: land use conflicts with renewable energies</a:t>
            </a:r>
          </a:p>
          <a:p>
            <a:pPr marL="1601100" lvl="1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Climate change adaptation: unsealing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Success factors</a:t>
            </a:r>
          </a:p>
          <a:p>
            <a:pPr marL="1601100" lvl="1" indent="-572400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Continuity in politics and administration in the municipality, patience</a:t>
            </a:r>
          </a:p>
          <a:p>
            <a:pPr marL="1601100" lvl="1" indent="-572400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Leadership role of individuals</a:t>
            </a:r>
          </a:p>
          <a:p>
            <a:pPr marL="1601100" lvl="1" indent="-572400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Citizen participation, voluntary involvement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7C1A13-9670-443A-8B6C-FD58F7B959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958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Dates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242865"/>
            <a:ext cx="17731134" cy="4524315"/>
          </a:xfrm>
        </p:spPr>
        <p:txBody>
          <a:bodyPr/>
          <a:lstStyle/>
          <a:p>
            <a:pPr marL="57240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Auerbergland, Allgäu (DE)		25.03.2022, </a:t>
            </a:r>
            <a:r>
              <a:rPr lang="de-DE" sz="2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Time?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Workshop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Hombrechtikon (CH)		29.03.2022, 16.00-18.00 (online)	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Pays Grand </a:t>
            </a:r>
            <a:r>
              <a:rPr lang="de-DE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Brianconnais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(FR)		01.04.2022, 9h15-12h30 		</a:t>
            </a:r>
            <a:endParaRPr lang="de-DE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2800" b="0" dirty="0">
              <a:solidFill>
                <a:schemeClr val="tx1"/>
              </a:solidFill>
            </a:endParaRP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Youth-Workshop (FR)					</a:t>
            </a: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.03.2022, 9h-12h und 15h-18h</a:t>
            </a:r>
            <a:endParaRPr lang="en-US" sz="2800" b="0" dirty="0">
              <a:solidFill>
                <a:schemeClr val="tx1"/>
              </a:solidFill>
            </a:endParaRP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Transnational Online Workshop 1			27.04.2022, 16.30-18.30</a:t>
            </a: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28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2400" lvl="0" indent="-5724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Transnational Online Workshop 2			19.05.2022, 16.30-18.30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C1F152E-CC0A-4C16-ABD6-B8EAEB532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276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31169" y="2242865"/>
            <a:ext cx="16258763" cy="6155531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sz="4800" dirty="0">
                <a:solidFill>
                  <a:srgbClr val="A2BF2F"/>
                </a:solidFill>
              </a:rPr>
              <a:t>Thank you for your attention!</a:t>
            </a: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200"/>
              </a:spcBef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200"/>
              </a:spcBef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Contact:</a:t>
            </a:r>
          </a:p>
          <a:p>
            <a:pPr marL="441325" lvl="0" indent="-441325">
              <a:spcBef>
                <a:spcPts val="1200"/>
              </a:spcBef>
            </a:pPr>
            <a:r>
              <a:rPr lang="en-US" sz="3400" b="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Manon.Wallenberger@cipra</a:t>
            </a:r>
            <a:r>
              <a:rPr lang="en-US" sz="3400" b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.org</a:t>
            </a:r>
            <a:endParaRPr lang="en-US" sz="3400" b="0" dirty="0">
              <a:solidFill>
                <a:schemeClr val="accent1"/>
              </a:solidFill>
            </a:endParaRPr>
          </a:p>
          <a:p>
            <a:pPr marL="441325" lvl="0" indent="-441325">
              <a:spcBef>
                <a:spcPts val="1200"/>
              </a:spcBef>
            </a:pPr>
            <a:r>
              <a:rPr lang="en-US" sz="3400" b="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Wolfgang.Pfefferkorn@cipra.org</a:t>
            </a:r>
            <a:endParaRPr lang="en-US" sz="3400" b="0" dirty="0">
              <a:solidFill>
                <a:schemeClr val="accent1"/>
              </a:solidFill>
            </a:endParaRPr>
          </a:p>
          <a:p>
            <a:pPr lvl="0">
              <a:spcBef>
                <a:spcPts val="1200"/>
              </a:spcBef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200"/>
              </a:spcBef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spcBef>
                <a:spcPts val="1200"/>
              </a:spcBef>
            </a:pPr>
            <a:r>
              <a:rPr lang="en-US" sz="3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information:</a:t>
            </a:r>
          </a:p>
          <a:p>
            <a:pPr lvl="0">
              <a:spcBef>
                <a:spcPts val="1200"/>
              </a:spcBef>
            </a:pPr>
            <a:r>
              <a:rPr lang="en-US" sz="3400" b="0" dirty="0">
                <a:solidFill>
                  <a:schemeClr val="accent1"/>
                </a:solidFill>
              </a:rPr>
              <a:t>www.cipra.org/saving-soils</a:t>
            </a: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B27FB8C-045D-4CA6-B5FF-C613E40769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87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89"/>
            <a:ext cx="15873971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Background</a:t>
            </a:r>
            <a:endParaRPr lang="en-GB" dirty="0">
              <a:solidFill>
                <a:srgbClr val="A2BF2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1810817"/>
            <a:ext cx="17914947" cy="7663636"/>
          </a:xfrm>
        </p:spPr>
        <p:txBody>
          <a:bodyPr/>
          <a:lstStyle/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Europe-wide enormous soil sealing for housing, business parks, leisure facilities, traffic, especially in peri-urban areas; impacts from agriculture, </a:t>
            </a:r>
            <a:r>
              <a:rPr lang="en-US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immissions</a:t>
            </a:r>
            <a:endParaRPr lang="en-US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transition: additional land required for facilities using wind, water, biomass and solar power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Intensification of conflicts of use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Soil loss due to sealing often irreversible, regeneration takes an extremely slow course!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Economical use of land is more important today than ever before! 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EU-report „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Soils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0" i="0" u="none" strike="noStrike" baseline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Life“: 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Target: by 2030, at least 75% of soils in each EU country must be healthy or show significant improvement</a:t>
            </a:r>
            <a:endParaRPr lang="de-DE" sz="2800" b="0" i="0" u="none" strike="noStrik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Soil strategies from transnational to local levels</a:t>
            </a: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Germany: Reduction to 30ha/day by 2030, net zero by 2050. 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Austria: From approx. 12ha/day today to 2.5ha by 2030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Switzerland Soil Strategy 2020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matter of getting this strategy quickly and concretely “on the soil"</a:t>
            </a: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endParaRPr lang="de-LI" sz="34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1FA14-B939-4DFB-8C5F-B8EE26D86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688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89"/>
            <a:ext cx="15873971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Project goals and activities</a:t>
            </a:r>
            <a:endParaRPr lang="en-GB" dirty="0">
              <a:solidFill>
                <a:srgbClr val="A2BF2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1810817"/>
            <a:ext cx="17914947" cy="8617744"/>
          </a:xfrm>
        </p:spPr>
        <p:txBody>
          <a:bodyPr/>
          <a:lstStyle/>
          <a:p>
            <a:pPr marL="211500">
              <a:spcBef>
                <a:spcPts val="1200"/>
              </a:spcBef>
            </a:pPr>
            <a:r>
              <a:rPr lang="de-CH" sz="2800" b="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Goals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 from current strategies and implementation projects, gain insights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Exchange and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disseminate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</a:t>
            </a: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Raise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awareness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soil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saving</a:t>
            </a: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Stimulate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projects</a:t>
            </a: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1500">
              <a:spcBef>
                <a:spcPts val="1200"/>
              </a:spcBef>
            </a:pP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1500">
              <a:spcBef>
                <a:spcPts val="1200"/>
              </a:spcBef>
            </a:pPr>
            <a:r>
              <a:rPr lang="de-CH" sz="2800" b="0" u="sng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Activities</a:t>
            </a:r>
            <a:r>
              <a:rPr lang="de-CH" sz="2800" b="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and elaborate strategies (approx. 10)</a:t>
            </a:r>
            <a:endParaRPr lang="de-DE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prepare good practice examples (approx. 10)</a:t>
            </a:r>
            <a:endParaRPr lang="de-DE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Deepen experiences in 3 pilot regions </a:t>
            </a:r>
            <a:r>
              <a:rPr lang="de-DE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Hombrechtikon, Zürichsee (CH)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Auerbergland, Allgäu (DE)</a:t>
            </a:r>
          </a:p>
          <a:p>
            <a:pPr marL="1600200" lvl="1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Pays Grand </a:t>
            </a:r>
            <a:r>
              <a:rPr lang="de-DE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Brianconnais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800" b="0" dirty="0">
                <a:solidFill>
                  <a:schemeClr val="tx1"/>
                </a:solidFill>
                <a:ea typeface="Calibri" panose="020F0502020204030204" pitchFamily="34" charset="0"/>
              </a:rPr>
              <a:t>in the French Alps </a:t>
            </a:r>
            <a:r>
              <a:rPr lang="de-DE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(FR)</a:t>
            </a:r>
            <a:endParaRPr lang="de-DE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Transfer knowledge in 3 trans-national online workshops/trainings, 1 workshop with young people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Summarize and disseminate results in a "Compact", input to Alpine committees.</a:t>
            </a:r>
            <a:endParaRPr lang="de-DE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1FA14-B939-4DFB-8C5F-B8EE26D86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243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89"/>
            <a:ext cx="15873971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Research strategies</a:t>
            </a:r>
            <a:endParaRPr lang="en-GB" dirty="0">
              <a:solidFill>
                <a:srgbClr val="A2BF2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1810817"/>
            <a:ext cx="17914947" cy="9171742"/>
          </a:xfrm>
        </p:spPr>
        <p:txBody>
          <a:bodyPr/>
          <a:lstStyle/>
          <a:p>
            <a:pPr marL="211500">
              <a:spcBef>
                <a:spcPts val="1200"/>
              </a:spcBef>
            </a:pPr>
            <a:r>
              <a:rPr lang="de-CH" sz="2800" b="0" u="sng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</a:t>
            </a:r>
            <a:endParaRPr lang="de-CH" sz="2800" b="0" u="sng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Guidelines on best practice to limit, mitigate or compensate soil sealing (EU 2012)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Biodiversity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Strategy</a:t>
            </a: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2030 (EU, 2020)</a:t>
            </a:r>
            <a:endParaRPr lang="en-GB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Sustainable soil management in the Alpine area (Alpine Convention, 2020)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Aktionsplan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Flächensparen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(UBA DE, 2018)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 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Sustainability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(DE, 2021)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„Flächensparoffensive Bayern“</a:t>
            </a:r>
            <a:r>
              <a:rPr lang="fr-FR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(DE, 2021)</a:t>
            </a:r>
            <a:endParaRPr lang="de-LI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Goal</a:t>
            </a:r>
            <a:r>
              <a:rPr lang="fr-FR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fr-FR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Zéro artificialisation nette: quels leviers pour protéger les sols</a:t>
            </a:r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?” (</a:t>
            </a:r>
            <a:r>
              <a:rPr lang="fr-FR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FR, 2019)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strike="sngStrik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Austrian </a:t>
            </a:r>
            <a:r>
              <a:rPr lang="de-LI" sz="2800" b="0" strike="sngStrike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soil</a:t>
            </a:r>
            <a:r>
              <a:rPr lang="de-LI" sz="2800" b="0" strike="sngStrik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LI" sz="2800" b="0" strike="sngStrike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de-LI" sz="2800" b="0" strike="sngStrik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(AT, 2021)</a:t>
            </a:r>
            <a:endParaRPr lang="de-DE" sz="2800" b="0" strike="sngStrike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Mission 2030 – The Austrian Climate- and </a:t>
            </a:r>
            <a:r>
              <a:rPr lang="de-LI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energy</a:t>
            </a: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strategy</a:t>
            </a: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(AT, 2018)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Soil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strategy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Switzerland</a:t>
            </a:r>
            <a:r>
              <a:rPr lang="fr-FR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(CH, 2020)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trategie 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achhaltige 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ntwicklung 2030</a:t>
            </a:r>
            <a:r>
              <a:rPr lang="en-US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(CH, 2021)</a:t>
            </a:r>
            <a:endParaRPr lang="de-DE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1500">
              <a:spcBef>
                <a:spcPts val="1200"/>
              </a:spcBef>
            </a:pPr>
            <a:endParaRPr lang="de-LI" sz="1800" b="1" cap="all" dirty="0">
              <a:solidFill>
                <a:srgbClr val="6D1F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cap="all" dirty="0">
              <a:solidFill>
                <a:srgbClr val="6D1F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b="1" cap="all" dirty="0">
              <a:solidFill>
                <a:srgbClr val="6D1F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b="1" cap="all" dirty="0">
              <a:solidFill>
                <a:srgbClr val="6D1F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1FA14-B939-4DFB-8C5F-B8EE26D86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72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89"/>
            <a:ext cx="15873971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Recherche Good Practice</a:t>
            </a:r>
            <a:endParaRPr lang="en-GB" dirty="0">
              <a:solidFill>
                <a:srgbClr val="A2BF2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0560" y="1810817"/>
            <a:ext cx="17903186" cy="10341293"/>
          </a:xfrm>
        </p:spPr>
        <p:txBody>
          <a:bodyPr/>
          <a:lstStyle/>
          <a:p>
            <a:pPr marL="211500">
              <a:spcBef>
                <a:spcPts val="1200"/>
              </a:spcBef>
            </a:pPr>
            <a:r>
              <a:rPr lang="de-CH" sz="2800" b="0" u="sng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</a:t>
            </a:r>
            <a:r>
              <a:rPr lang="de-CH" sz="2800" b="0" u="sng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Practice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 </a:t>
            </a:r>
            <a:r>
              <a:rPr lang="en-GB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Weyarn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(DE,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1999)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Oberkessach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(DE,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2000)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</a:t>
            </a:r>
            <a:r>
              <a:rPr lang="en-GB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Puy–Saint-André (FR,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en-GB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2008)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Spatial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planning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toolbox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Adapt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Mont Blanc (FR,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2017)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 </a:t>
            </a:r>
            <a:r>
              <a:rPr lang="en-GB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Zwischenwasser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(AT,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1980)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Initiative „Bodenfreiheit“ (AT,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de-LI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2011)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Unsealing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Tarviser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Straße, Arnoldstein (AT, 2015)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Municipality </a:t>
            </a:r>
            <a:r>
              <a:rPr lang="en-GB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Valendas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Surselva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(CH,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en-GB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2007) </a:t>
            </a:r>
            <a:endParaRPr lang="en-GB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Affordable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residences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Zermatt (CH,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since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2014)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Second-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home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initiative (CH, seit 2016)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Platform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Land, (South </a:t>
            </a:r>
            <a:r>
              <a:rPr lang="de-LI" sz="2800" b="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Tyrol</a:t>
            </a:r>
            <a:r>
              <a:rPr lang="de-LI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IT, seit 2017)</a:t>
            </a: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cap="all" dirty="0">
              <a:solidFill>
                <a:srgbClr val="6D1F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cap="all" dirty="0">
              <a:solidFill>
                <a:srgbClr val="6D1F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b="1" cap="all" dirty="0">
              <a:solidFill>
                <a:srgbClr val="6D1F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LI" sz="1800" b="1" cap="all" dirty="0">
              <a:solidFill>
                <a:srgbClr val="6D1F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3600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2D1FA14-B939-4DFB-8C5F-B8EE26D86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562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6738067" cy="1661993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</a:t>
            </a:r>
            <a:r>
              <a:rPr lang="en-US" sz="5400" dirty="0">
                <a:solidFill>
                  <a:srgbClr val="A2BF2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Sustainable soil management in the Alpine area </a:t>
            </a:r>
            <a:r>
              <a:rPr lang="en-GB" sz="5400" dirty="0">
                <a:solidFill>
                  <a:srgbClr val="A2BF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(Alpine Convention, 2020)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800" y="2890937"/>
            <a:ext cx="17731134" cy="3877985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 of the current progress on the topic of land use and consumption in the Alpine countries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Detailed facts and figures, quantitative and qualitative targets, solutions and measures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Legally binding qualitative restrictions, targets for soil use and the most important current challenges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</a:rPr>
              <a:t>Great importance of good practice examples and concrete implementation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de-DE" sz="2800" b="0" dirty="0">
              <a:solidFill>
                <a:schemeClr val="tx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800" b="0" dirty="0">
                <a:solidFill>
                  <a:schemeClr val="tx1"/>
                </a:solidFill>
              </a:rPr>
              <a:t>More </a:t>
            </a:r>
            <a:r>
              <a:rPr lang="de-DE" sz="2800" b="0" dirty="0" err="1">
                <a:solidFill>
                  <a:schemeClr val="tx1"/>
                </a:solidFill>
              </a:rPr>
              <a:t>information</a:t>
            </a:r>
            <a:r>
              <a:rPr lang="de-DE" sz="2800" b="0" dirty="0">
                <a:solidFill>
                  <a:schemeClr val="tx1"/>
                </a:solidFill>
              </a:rPr>
              <a:t>: </a:t>
            </a:r>
            <a:r>
              <a:rPr lang="de-DE" sz="2800" b="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https://www.bodeninfo.net/projekte/links4soils/</a:t>
            </a:r>
            <a:endParaRPr lang="en-US" sz="3400" b="0" dirty="0">
              <a:solidFill>
                <a:schemeClr val="accent1"/>
              </a:solidFill>
            </a:endParaRPr>
          </a:p>
          <a:p>
            <a:endParaRPr lang="de-LI" sz="34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79A45D7-3C7D-4C47-928A-7F5D24433C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134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1661993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</a:t>
            </a:r>
            <a:r>
              <a:rPr lang="en-GB" sz="5400" dirty="0">
                <a:solidFill>
                  <a:srgbClr val="A2BF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Guidelines on best practice to limit,</a:t>
            </a:r>
            <a:br>
              <a:rPr lang="en-GB" sz="5400" dirty="0">
                <a:solidFill>
                  <a:srgbClr val="A2BF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5400" dirty="0">
                <a:solidFill>
                  <a:srgbClr val="A2BF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mitigate or compensate soil sealing (EU, 2012)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913363"/>
            <a:ext cx="17482899" cy="8063746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Overview of the problem of soil sealing in the EU member states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b="0" dirty="0" err="1">
                <a:solidFill>
                  <a:schemeClr val="tx1"/>
                </a:solidFill>
              </a:rPr>
              <a:t>Good</a:t>
            </a:r>
            <a:r>
              <a:rPr lang="de-DE" sz="2400" b="0" dirty="0">
                <a:solidFill>
                  <a:schemeClr val="tx1"/>
                </a:solidFill>
              </a:rPr>
              <a:t> Practice </a:t>
            </a:r>
            <a:r>
              <a:rPr lang="de-DE" sz="2400" b="0" dirty="0" err="1">
                <a:solidFill>
                  <a:schemeClr val="tx1"/>
                </a:solidFill>
              </a:rPr>
              <a:t>Examples</a:t>
            </a:r>
            <a:endParaRPr lang="de-DE" sz="2400" b="0" dirty="0">
              <a:solidFill>
                <a:schemeClr val="tx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b="0" dirty="0" err="1">
                <a:solidFill>
                  <a:schemeClr val="tx1"/>
                </a:solidFill>
              </a:rPr>
              <a:t>Measures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against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soil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sealing</a:t>
            </a:r>
            <a:r>
              <a:rPr lang="de-DE" sz="2400" b="0" dirty="0">
                <a:solidFill>
                  <a:schemeClr val="tx1"/>
                </a:solidFill>
              </a:rPr>
              <a:t>: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Integrated spatial planning involving all relevant public bodies and public participation, conversion of existing buildings and of commercial brownfields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b="0" dirty="0" err="1">
                <a:solidFill>
                  <a:schemeClr val="tx1"/>
                </a:solidFill>
              </a:rPr>
              <a:t>Introduction</a:t>
            </a:r>
            <a:r>
              <a:rPr lang="de-DE" sz="2400" b="0" dirty="0">
                <a:solidFill>
                  <a:schemeClr val="tx1"/>
                </a:solidFill>
              </a:rPr>
              <a:t> of </a:t>
            </a:r>
            <a:r>
              <a:rPr lang="de-DE" sz="2400" b="0" dirty="0" err="1">
                <a:solidFill>
                  <a:schemeClr val="tx1"/>
                </a:solidFill>
              </a:rPr>
              <a:t>key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figures</a:t>
            </a:r>
            <a:r>
              <a:rPr lang="de-DE" sz="2400" b="0" dirty="0">
                <a:solidFill>
                  <a:schemeClr val="tx1"/>
                </a:solidFill>
              </a:rPr>
              <a:t>, </a:t>
            </a:r>
            <a:r>
              <a:rPr lang="de-DE" sz="2400" b="0" dirty="0" err="1">
                <a:solidFill>
                  <a:schemeClr val="tx1"/>
                </a:solidFill>
              </a:rPr>
              <a:t>monitoring</a:t>
            </a:r>
            <a:endParaRPr lang="de-DE" sz="2400" b="0" dirty="0">
              <a:solidFill>
                <a:schemeClr val="tx1"/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Reduction of subsidies that stimulate land use and soil sealing (especially in private housing and green spaces)</a:t>
            </a:r>
            <a:endParaRPr lang="de-DE" sz="2400" b="0" dirty="0">
              <a:solidFill>
                <a:schemeClr val="tx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Limitation before mitigation (better management of green spaces) before compensation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b="0" dirty="0">
                <a:solidFill>
                  <a:schemeClr val="tx1"/>
                </a:solidFill>
              </a:rPr>
              <a:t>4 </a:t>
            </a:r>
            <a:r>
              <a:rPr lang="de-DE" sz="2400" b="0" dirty="0" err="1">
                <a:solidFill>
                  <a:schemeClr val="tx1"/>
                </a:solidFill>
              </a:rPr>
              <a:t>approaches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to</a:t>
            </a:r>
            <a:r>
              <a:rPr lang="de-DE" sz="2400" b="0" dirty="0">
                <a:solidFill>
                  <a:schemeClr val="tx1"/>
                </a:solidFill>
              </a:rPr>
              <a:t> </a:t>
            </a:r>
            <a:r>
              <a:rPr lang="de-DE" sz="2400" b="0" dirty="0" err="1">
                <a:solidFill>
                  <a:schemeClr val="tx1"/>
                </a:solidFill>
              </a:rPr>
              <a:t>compensation</a:t>
            </a:r>
            <a:r>
              <a:rPr lang="de-DE" sz="2400" b="0" dirty="0">
                <a:solidFill>
                  <a:schemeClr val="tx1"/>
                </a:solidFill>
              </a:rPr>
              <a:t>: 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Reuse of excavated native soil elsewhere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Unsealing of a specific area as compensation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Eco-accounts and trading of development certificates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Collection of "soil sealing fees" e.g. to be used for soil conservation projects</a:t>
            </a:r>
            <a:endParaRPr lang="de-DE" sz="2400" b="0" dirty="0">
              <a:solidFill>
                <a:schemeClr val="tx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schemeClr val="tx1"/>
                </a:solidFill>
              </a:rPr>
              <a:t>Raising awareness as an important key</a:t>
            </a:r>
            <a:endParaRPr lang="de-AT" sz="2400" b="0" dirty="0">
              <a:solidFill>
                <a:schemeClr val="tx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AT" sz="2400" b="0" dirty="0">
                <a:solidFill>
                  <a:schemeClr val="tx1"/>
                </a:solidFill>
              </a:rPr>
              <a:t>More </a:t>
            </a:r>
            <a:r>
              <a:rPr lang="de-AT" sz="2400" b="0" dirty="0" err="1">
                <a:solidFill>
                  <a:schemeClr val="tx1"/>
                </a:solidFill>
              </a:rPr>
              <a:t>information</a:t>
            </a:r>
            <a:r>
              <a:rPr lang="de-AT" sz="2400" b="0" dirty="0">
                <a:solidFill>
                  <a:schemeClr val="tx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https://ec.europa.eu/environment/soil/pdf/guidelines/pub/soil_en.pdf</a:t>
            </a:r>
            <a:endParaRPr lang="en-US" sz="2400" b="0" dirty="0">
              <a:solidFill>
                <a:schemeClr val="accent1"/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2400" b="0" dirty="0">
              <a:solidFill>
                <a:schemeClr val="accent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2453B8E-5904-4041-94FA-2B9BE46AD5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86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332398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“</a:t>
            </a:r>
            <a:r>
              <a:rPr lang="en-GB" sz="5400" dirty="0" err="1">
                <a:solidFill>
                  <a:srgbClr val="A2BF2F"/>
                </a:solidFill>
              </a:rPr>
              <a:t>Aktionsplan</a:t>
            </a:r>
            <a:r>
              <a:rPr lang="en-GB" sz="5400" dirty="0">
                <a:solidFill>
                  <a:srgbClr val="A2BF2F"/>
                </a:solidFill>
              </a:rPr>
              <a:t> </a:t>
            </a:r>
            <a:r>
              <a:rPr lang="en-GB" sz="5400" dirty="0" err="1">
                <a:solidFill>
                  <a:srgbClr val="A2BF2F"/>
                </a:solidFill>
              </a:rPr>
              <a:t>Flächensparen</a:t>
            </a:r>
            <a:r>
              <a:rPr lang="en-GB" sz="5400" dirty="0">
                <a:solidFill>
                  <a:srgbClr val="A2BF2F"/>
                </a:solidFill>
              </a:rPr>
              <a:t>” (UBA DE, 2018)</a:t>
            </a:r>
            <a:br>
              <a:rPr lang="en-GB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5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8799" y="2430967"/>
            <a:ext cx="17731134" cy="7909858"/>
          </a:xfrm>
        </p:spPr>
        <p:txBody>
          <a:bodyPr/>
          <a:lstStyle/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Targets: reduction to 30ha/day by 2030, net zero by 2050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Mid-term targets 2020 were not achieved, causes</a:t>
            </a:r>
            <a:r>
              <a:rPr lang="de-DE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Possibilities of existing instruments are not fully utilized at local level, offer too little incentive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Mechanisms for inter-municipal burden and utilization equalization hardly taken advantage of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Information on existing land potential often unknown at local level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Furthermore, reasons such as high land consumption due to local and regional framework conditions, conflicting goals on a local level are mentioned</a:t>
            </a:r>
            <a:r>
              <a:rPr lang="de-DE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Inner development before outer development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Instruments in the areas of environmental law, planning law, cooperation, tax law, promotion and subsidies, and public relations work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Action plan with three packages of measures</a:t>
            </a:r>
            <a:r>
              <a:rPr lang="de-DE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Mobilization of existing construction land and buildings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Increasing the efficiency of land use: Compact urban structures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00200" lvl="1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Effective limitation and control of land consumption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Consistent use of the toolbox at local, regional, state and federal level</a:t>
            </a:r>
            <a:endParaRPr lang="de-DE" sz="2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lvl="0" indent="-571500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DE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More </a:t>
            </a:r>
            <a:r>
              <a:rPr lang="de-DE" sz="24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information</a:t>
            </a:r>
            <a:r>
              <a:rPr lang="de-DE" sz="24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</a:t>
            </a:r>
            <a:r>
              <a:rPr lang="en-GB" sz="2400" b="0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https://aktion-flaeche.de/aktionsplan-flaechensparen-veroeffentlicht</a:t>
            </a:r>
            <a:endParaRPr lang="de-DE" sz="2400" b="0" u="sng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4222C35-5C1D-431D-AA42-FBCFD99451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36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D1923FBC-9E30-46FF-A419-0EF97DC2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99" y="658690"/>
            <a:ext cx="18250235" cy="830997"/>
          </a:xfrm>
        </p:spPr>
        <p:txBody>
          <a:bodyPr/>
          <a:lstStyle/>
          <a:p>
            <a:r>
              <a:rPr lang="en-GB" sz="5400" dirty="0">
                <a:solidFill>
                  <a:srgbClr val="A2BF2F"/>
                </a:solidFill>
              </a:rPr>
              <a:t>Strategies: “Zero artificialisation </a:t>
            </a:r>
            <a:r>
              <a:rPr lang="en-GB" sz="5400" dirty="0" err="1">
                <a:solidFill>
                  <a:srgbClr val="A2BF2F"/>
                </a:solidFill>
              </a:rPr>
              <a:t>nette</a:t>
            </a:r>
            <a:r>
              <a:rPr lang="en-GB" sz="5400" dirty="0">
                <a:solidFill>
                  <a:srgbClr val="A2BF2F"/>
                </a:solidFill>
              </a:rPr>
              <a:t>” (FR, 2018)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685D497-C7CC-45B9-88B5-610A8EC116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1255" y="1954833"/>
            <a:ext cx="17731134" cy="8556188"/>
          </a:xfrm>
        </p:spPr>
        <p:txBody>
          <a:bodyPr/>
          <a:lstStyle/>
          <a:p>
            <a:pPr marL="571500" lvl="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 of the Biodiversity Strategy 2018</a:t>
            </a:r>
          </a:p>
          <a:p>
            <a:pPr marL="571500" lvl="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Analyse</a:t>
            </a: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2 key factors: Land prices and intensity of building use</a:t>
            </a:r>
          </a:p>
          <a:p>
            <a:pPr marL="571500" lvl="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Approaches:</a:t>
            </a: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Slowing down of land use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 err="1">
                <a:solidFill>
                  <a:schemeClr val="tx1"/>
                </a:solidFill>
                <a:ea typeface="Calibri" panose="020F0502020204030204" pitchFamily="34" charset="0"/>
              </a:rPr>
              <a:t>Densification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>
                <a:solidFill>
                  <a:schemeClr val="tx1"/>
                </a:solidFill>
                <a:ea typeface="Calibri" panose="020F0502020204030204" pitchFamily="34" charset="0"/>
              </a:rPr>
              <a:t>Renovation of </a:t>
            </a:r>
            <a:r>
              <a:rPr lang="de-CH" sz="2800" b="0" dirty="0" err="1">
                <a:solidFill>
                  <a:schemeClr val="tx1"/>
                </a:solidFill>
                <a:ea typeface="Calibri" panose="020F0502020204030204" pitchFamily="34" charset="0"/>
              </a:rPr>
              <a:t>existing</a:t>
            </a:r>
            <a:r>
              <a:rPr lang="de-CH" sz="2800" b="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ea typeface="Calibri" panose="020F0502020204030204" pitchFamily="34" charset="0"/>
              </a:rPr>
              <a:t>buildings</a:t>
            </a: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areas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Improve knowledge of land use dynamics and knowledge of the potential and cost of renaturation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 lvl="1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ea typeface="Calibri" panose="020F0502020204030204" pitchFamily="34" charset="0"/>
              </a:rPr>
              <a:t>Regulatory and fiscal instruments for densification as well as renovation and reuse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600200" lvl="1" algn="l">
              <a:spcBef>
                <a:spcPts val="1200"/>
              </a:spcBef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de-CH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Renaturation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de-CH" sz="28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CH" sz="2800" b="0" dirty="0" err="1">
                <a:solidFill>
                  <a:schemeClr val="tx1"/>
                </a:solidFill>
                <a:ea typeface="Calibri" panose="020F0502020204030204" pitchFamily="34" charset="0"/>
              </a:rPr>
              <a:t>c</a:t>
            </a:r>
            <a:r>
              <a:rPr lang="de-CH" sz="28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ompensation</a:t>
            </a:r>
            <a:endParaRPr lang="de-CH" sz="2800" b="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center for land consumption</a:t>
            </a:r>
            <a:endParaRPr lang="de-CH" sz="2800" b="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calls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2019 and 2020</a:t>
            </a: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</a:t>
            </a:r>
            <a:r>
              <a:rPr lang="de-CH" sz="2800" b="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</a:t>
            </a:r>
            <a:r>
              <a:rPr lang="de-CH" sz="28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CH" sz="2800" b="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https://www.strategie.gouv.fr/sites/strategie.gouv.fr/files/atoms/files/fs-dp-artificialisation-juillet-2019_0.pdf</a:t>
            </a:r>
            <a:endParaRPr lang="de-CH" sz="2800" b="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endParaRPr lang="en-US" sz="3400" b="0" dirty="0">
              <a:solidFill>
                <a:prstClr val="black">
                  <a:lumMod val="75000"/>
                  <a:lumOff val="25000"/>
                </a:prst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0C0440D-45AE-4D87-ADCE-78B63E03BD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0842" y="384730"/>
            <a:ext cx="1902316" cy="694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910100"/>
      </p:ext>
    </p:extLst>
  </p:cSld>
  <p:clrMapOvr>
    <a:masterClrMapping/>
  </p:clrMapOvr>
</p:sld>
</file>

<file path=ppt/theme/theme1.xml><?xml version="1.0" encoding="utf-8"?>
<a:theme xmlns:a="http://schemas.openxmlformats.org/drawingml/2006/main" name="CIPRA allgeme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PRA Präsentation 2020 de" id="{E1F0C0D9-6927-4590-A183-24701F287B94}" vid="{184433A5-77C2-42A4-A03E-B34E37CDC3CA}"/>
    </a:ext>
  </a:extLst>
</a:theme>
</file>

<file path=ppt/theme/theme2.xml><?xml version="1.0" encoding="utf-8"?>
<a:theme xmlns:a="http://schemas.openxmlformats.org/drawingml/2006/main" name="Natur und Mens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PRA Präsentation 2020 de" id="{E1F0C0D9-6927-4590-A183-24701F287B94}" vid="{203AC08D-E383-4B6A-9B6F-03E47A999582}"/>
    </a:ext>
  </a:extLst>
</a:theme>
</file>

<file path=ppt/theme/theme3.xml><?xml version="1.0" encoding="utf-8"?>
<a:theme xmlns:a="http://schemas.openxmlformats.org/drawingml/2006/main" name="Soziale Innov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PRA Präsentation 2020 de" id="{E1F0C0D9-6927-4590-A183-24701F287B94}" vid="{2359922A-9EFE-467F-B815-9CA5C21F8774}"/>
    </a:ext>
  </a:extLst>
</a:theme>
</file>

<file path=ppt/theme/theme4.xml><?xml version="1.0" encoding="utf-8"?>
<a:theme xmlns:a="http://schemas.openxmlformats.org/drawingml/2006/main" name="Wirtschaft im Wan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PRA Präsentation 2020 de" id="{E1F0C0D9-6927-4590-A183-24701F287B94}" vid="{C364F0C8-31A4-47D8-880F-8224322167EF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CIPRA Präsentation 2020 de</Template>
  <TotalTime>0</TotalTime>
  <Words>2202</Words>
  <Application>Microsoft Office PowerPoint</Application>
  <PresentationFormat>Benutzerdefiniert</PresentationFormat>
  <Paragraphs>244</Paragraphs>
  <Slides>18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CIPRA allgemein</vt:lpstr>
      <vt:lpstr>Natur und Mensch</vt:lpstr>
      <vt:lpstr>Soziale Innovation</vt:lpstr>
      <vt:lpstr>Wirtschaft im Wandel</vt:lpstr>
      <vt:lpstr>PowerPoint-Präsentation</vt:lpstr>
      <vt:lpstr>Background</vt:lpstr>
      <vt:lpstr>Project goals and activities</vt:lpstr>
      <vt:lpstr>Research strategies</vt:lpstr>
      <vt:lpstr>Recherche Good Practice</vt:lpstr>
      <vt:lpstr>Strategies: Sustainable soil management in the Alpine area  (Alpine Convention, 2020)</vt:lpstr>
      <vt:lpstr>Strategies: Guidelines on best practice to limit, mitigate or compensate soil sealing (EU, 2012)</vt:lpstr>
      <vt:lpstr>Strategies: “Aktionsplan Flächensparen” (UBA DE, 2018)  </vt:lpstr>
      <vt:lpstr>Strategies: “Zero artificialisation nette” (FR, 2018)</vt:lpstr>
      <vt:lpstr>Strategies: Soil strategy Switzerland (CH, 2020)</vt:lpstr>
      <vt:lpstr>Strategies: Preparation of an Austrian Soil Strategy (AT 2021)</vt:lpstr>
      <vt:lpstr>Good Practice Example: Weyarn (DE, since 1999)</vt:lpstr>
      <vt:lpstr>Good Practice Example: Puy – Saint André (FR, since 2008)  </vt:lpstr>
      <vt:lpstr>Good Practice Example: Zwischenwasser (AT, since 1980)</vt:lpstr>
      <vt:lpstr>Good Practice: Initiative Bodenfreiheit (AT, since 2011)</vt:lpstr>
      <vt:lpstr>First findings and conclusions</vt:lpstr>
      <vt:lpstr>Dates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Pfefferkorn</dc:creator>
  <cp:lastModifiedBy>CIPRA INTERNATIONAL - Veronika HRIBERNIK</cp:lastModifiedBy>
  <cp:revision>25</cp:revision>
  <dcterms:created xsi:type="dcterms:W3CDTF">2022-03-19T09:57:11Z</dcterms:created>
  <dcterms:modified xsi:type="dcterms:W3CDTF">2022-07-27T08:15:52Z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2020-07-25T00:00:00Z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2020-07-25T00:00:00Z</vt:filetime>
  </property>
</Properties>
</file>