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84" r:id="rId3"/>
    <p:sldId id="491" r:id="rId4"/>
    <p:sldId id="489" r:id="rId5"/>
    <p:sldId id="490" r:id="rId6"/>
    <p:sldId id="477" r:id="rId7"/>
    <p:sldId id="493" r:id="rId8"/>
    <p:sldId id="476" r:id="rId9"/>
    <p:sldId id="485" r:id="rId10"/>
    <p:sldId id="495" r:id="rId11"/>
    <p:sldId id="494" r:id="rId12"/>
    <p:sldId id="492" r:id="rId13"/>
    <p:sldId id="49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33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E189459-7789-4FD5-9714-CD7EB86AE0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EEED3C-3CB1-4C45-90E0-8AEEA4E5B6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776D4-D5F2-4DC3-9680-4DBB4D1D451D}" type="datetimeFigureOut">
              <a:rPr lang="fr-FR" smtClean="0"/>
              <a:pPr/>
              <a:t>19/05/2022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59F47-2D42-4BFD-A41A-4580016CCF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8D2C37-248F-428F-8315-656EE248BD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52516-C521-4140-8C5F-F7F484D474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094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2977C-7D6B-4751-9C6B-84744361F583}" type="datetimeFigureOut">
              <a:rPr lang="fr-FR" smtClean="0"/>
              <a:pPr/>
              <a:t>19/05/2022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EC449-3E7A-4E35-9B01-8EA1517512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43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5175" cy="6866467"/>
            <a:chOff x="0" y="-8467"/>
            <a:chExt cx="12195175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418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4651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6617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7675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42174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9BB0C7-373F-40E3-8ACE-CDD5D417B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134" y="2031330"/>
            <a:ext cx="8799870" cy="2717982"/>
          </a:xfrm>
        </p:spPr>
        <p:txBody>
          <a:bodyPr/>
          <a:lstStyle/>
          <a:p>
            <a:r>
              <a:rPr lang="fr-FR" dirty="0">
                <a:effectLst/>
                <a:latin typeface="Arial" panose="020B0604020202020204" pitchFamily="34" charset="0"/>
              </a:rPr>
              <a:t>Densifier et </a:t>
            </a:r>
            <a:r>
              <a:rPr lang="fr-FR" dirty="0" err="1">
                <a:effectLst/>
                <a:latin typeface="Arial" panose="020B0604020202020204" pitchFamily="34" charset="0"/>
              </a:rPr>
              <a:t>desimperméabiliser</a:t>
            </a:r>
            <a:r>
              <a:rPr lang="fr-FR" dirty="0">
                <a:effectLst/>
                <a:latin typeface="Arial" panose="020B0604020202020204" pitchFamily="34" charset="0"/>
              </a:rPr>
              <a:t>: </a:t>
            </a:r>
            <a:br>
              <a:rPr lang="fr-FR" dirty="0">
                <a:effectLst/>
                <a:latin typeface="Arial" panose="020B0604020202020204" pitchFamily="34" charset="0"/>
              </a:rPr>
            </a:br>
            <a:r>
              <a:rPr lang="fr-FR" sz="4400" i="1" dirty="0">
                <a:effectLst/>
                <a:latin typeface="Arial" panose="020B0604020202020204" pitchFamily="34" charset="0"/>
              </a:rPr>
              <a:t>Pistes d'apprentissage pratique</a:t>
            </a:r>
            <a:br>
              <a:rPr lang="fr-FR" sz="4400" i="1" dirty="0">
                <a:effectLst/>
                <a:latin typeface="Arial" panose="020B0604020202020204" pitchFamily="34" charset="0"/>
              </a:rPr>
            </a:br>
            <a:r>
              <a:rPr lang="fr-FR" sz="4400" i="1" dirty="0">
                <a:effectLst/>
                <a:latin typeface="Arial" panose="020B0604020202020204" pitchFamily="34" charset="0"/>
              </a:rPr>
              <a:t>Densification </a:t>
            </a:r>
            <a:endParaRPr lang="fr-FR" sz="4400" i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607A7E-CC65-4EBA-94F9-6AEAC1D2B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749313"/>
            <a:ext cx="7766936" cy="831130"/>
          </a:xfrm>
        </p:spPr>
        <p:txBody>
          <a:bodyPr>
            <a:normAutofit/>
          </a:bodyPr>
          <a:lstStyle/>
          <a:p>
            <a:r>
              <a:rPr lang="fr-FR" dirty="0"/>
              <a:t>19 mai 2022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284F9CA-D12E-63A9-10AA-F5FF1E73B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4" y="5325044"/>
            <a:ext cx="1256377" cy="125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7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1">
            <a:extLst>
              <a:ext uri="{FF2B5EF4-FFF2-40B4-BE49-F238E27FC236}">
                <a16:creationId xmlns:a16="http://schemas.microsoft.com/office/drawing/2014/main" id="{47386FD2-E78F-D1D7-14AC-CB9DC8169699}"/>
              </a:ext>
            </a:extLst>
          </p:cNvPr>
          <p:cNvSpPr txBox="1">
            <a:spLocks/>
          </p:cNvSpPr>
          <p:nvPr/>
        </p:nvSpPr>
        <p:spPr>
          <a:xfrm>
            <a:off x="826733" y="183577"/>
            <a:ext cx="10042700" cy="141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3200" dirty="0"/>
              <a:t>Identifier les facteurs de réussite =&gt; </a:t>
            </a:r>
            <a:br>
              <a:rPr lang="fr-FR" sz="3200" dirty="0"/>
            </a:br>
            <a:r>
              <a:rPr lang="fr-FR" sz="2400" dirty="0"/>
              <a:t>Densifier le bâti individuel existant</a:t>
            </a:r>
            <a:br>
              <a:rPr lang="fr-FR" sz="2400" dirty="0"/>
            </a:br>
            <a:r>
              <a:rPr lang="fr-FR" sz="2400" dirty="0"/>
              <a:t>Retour d’expérience de Périgueux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A345C6D-53B3-AA70-E7C1-A6BD2534F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656" y="4022660"/>
            <a:ext cx="3770811" cy="118243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13C6B3C-BC65-F826-81C2-22C47E8C5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33" y="2689372"/>
            <a:ext cx="7179733" cy="398505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1DC4AC3-49FB-12CE-0748-0C1DF7190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097" y="5181204"/>
            <a:ext cx="3824370" cy="1127101"/>
          </a:xfrm>
          <a:prstGeom prst="rect">
            <a:avLst/>
          </a:prstGeom>
        </p:spPr>
      </p:pic>
      <p:sp>
        <p:nvSpPr>
          <p:cNvPr id="34" name="Titre 1">
            <a:extLst>
              <a:ext uri="{FF2B5EF4-FFF2-40B4-BE49-F238E27FC236}">
                <a16:creationId xmlns:a16="http://schemas.microsoft.com/office/drawing/2014/main" id="{2451146B-2DCC-89B2-F11A-5F735B632238}"/>
              </a:ext>
            </a:extLst>
          </p:cNvPr>
          <p:cNvSpPr txBox="1">
            <a:spLocks/>
          </p:cNvSpPr>
          <p:nvPr/>
        </p:nvSpPr>
        <p:spPr>
          <a:xfrm>
            <a:off x="922691" y="1586161"/>
            <a:ext cx="7735888" cy="1033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4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Mise en place d’une démarche de type « </a:t>
            </a:r>
            <a:r>
              <a:rPr lang="fr-FR" sz="1400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BimBy</a:t>
            </a:r>
            <a:r>
              <a:rPr lang="fr-FR" sz="14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» - « </a:t>
            </a:r>
            <a:r>
              <a:rPr lang="fr-FR" sz="1400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build</a:t>
            </a:r>
            <a:r>
              <a:rPr lang="fr-FR" sz="14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400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my</a:t>
            </a:r>
            <a:r>
              <a:rPr lang="fr-FR" sz="14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backyard</a:t>
            </a:r>
            <a:r>
              <a:rPr lang="fr-FR" sz="14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» </a:t>
            </a:r>
          </a:p>
          <a:p>
            <a:pPr algn="l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commune a missionné une équipe d’AMO mise à disposition gratuitement de sa population pour offrir un accompagnement individualisé aux porteurs de projet : conseil, étude du projet, modélisation 3D, accompagnement dans les démarches administratives  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39785860-7600-15E2-3EED-92BC5F5EA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7562" y="6363638"/>
            <a:ext cx="207144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bimby.perigueux.fr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77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re 1">
            <a:extLst>
              <a:ext uri="{FF2B5EF4-FFF2-40B4-BE49-F238E27FC236}">
                <a16:creationId xmlns:a16="http://schemas.microsoft.com/office/drawing/2014/main" id="{22CDB108-1D73-830F-6740-85E1EE068CDF}"/>
              </a:ext>
            </a:extLst>
          </p:cNvPr>
          <p:cNvSpPr txBox="1">
            <a:spLocks/>
          </p:cNvSpPr>
          <p:nvPr/>
        </p:nvSpPr>
        <p:spPr>
          <a:xfrm>
            <a:off x="826733" y="82993"/>
            <a:ext cx="8213298" cy="11595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3200" dirty="0"/>
              <a:t>Identifier les facteurs de réussite =&gt; </a:t>
            </a:r>
            <a:r>
              <a:rPr lang="fr-FR" sz="2800" dirty="0"/>
              <a:t>Densifier le bâti individuel existant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CDD2E0-DFB0-BB21-A4D0-D41579FA8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2" y="1242517"/>
            <a:ext cx="10454054" cy="5372133"/>
          </a:xfrm>
          <a:prstGeom prst="rect">
            <a:avLst/>
          </a:prstGeom>
        </p:spPr>
      </p:pic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75ED136B-E455-478B-7246-D2C15C3A88E3}"/>
              </a:ext>
            </a:extLst>
          </p:cNvPr>
          <p:cNvSpPr/>
          <p:nvPr/>
        </p:nvSpPr>
        <p:spPr>
          <a:xfrm>
            <a:off x="939800" y="2260600"/>
            <a:ext cx="736600" cy="1339850"/>
          </a:xfrm>
          <a:custGeom>
            <a:avLst/>
            <a:gdLst>
              <a:gd name="connsiteX0" fmla="*/ 196850 w 736600"/>
              <a:gd name="connsiteY0" fmla="*/ 0 h 1339850"/>
              <a:gd name="connsiteX1" fmla="*/ 736600 w 736600"/>
              <a:gd name="connsiteY1" fmla="*/ 82550 h 1339850"/>
              <a:gd name="connsiteX2" fmla="*/ 571500 w 736600"/>
              <a:gd name="connsiteY2" fmla="*/ 1339850 h 1339850"/>
              <a:gd name="connsiteX3" fmla="*/ 0 w 736600"/>
              <a:gd name="connsiteY3" fmla="*/ 1257300 h 1339850"/>
              <a:gd name="connsiteX4" fmla="*/ 196850 w 736600"/>
              <a:gd name="connsiteY4" fmla="*/ 0 h 13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1339850">
                <a:moveTo>
                  <a:pt x="196850" y="0"/>
                </a:moveTo>
                <a:lnTo>
                  <a:pt x="736600" y="82550"/>
                </a:lnTo>
                <a:lnTo>
                  <a:pt x="571500" y="1339850"/>
                </a:lnTo>
                <a:lnTo>
                  <a:pt x="0" y="1257300"/>
                </a:lnTo>
                <a:lnTo>
                  <a:pt x="19685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4051B16-7734-17A5-8BC6-A8DEA64CF780}"/>
              </a:ext>
            </a:extLst>
          </p:cNvPr>
          <p:cNvSpPr/>
          <p:nvPr/>
        </p:nvSpPr>
        <p:spPr>
          <a:xfrm>
            <a:off x="6172200" y="2241550"/>
            <a:ext cx="774700" cy="1358900"/>
          </a:xfrm>
          <a:custGeom>
            <a:avLst/>
            <a:gdLst>
              <a:gd name="connsiteX0" fmla="*/ 196850 w 736600"/>
              <a:gd name="connsiteY0" fmla="*/ 0 h 1339850"/>
              <a:gd name="connsiteX1" fmla="*/ 736600 w 736600"/>
              <a:gd name="connsiteY1" fmla="*/ 82550 h 1339850"/>
              <a:gd name="connsiteX2" fmla="*/ 571500 w 736600"/>
              <a:gd name="connsiteY2" fmla="*/ 1339850 h 1339850"/>
              <a:gd name="connsiteX3" fmla="*/ 0 w 736600"/>
              <a:gd name="connsiteY3" fmla="*/ 1257300 h 1339850"/>
              <a:gd name="connsiteX4" fmla="*/ 196850 w 736600"/>
              <a:gd name="connsiteY4" fmla="*/ 0 h 1339850"/>
              <a:gd name="connsiteX0" fmla="*/ 234950 w 774700"/>
              <a:gd name="connsiteY0" fmla="*/ 0 h 1339850"/>
              <a:gd name="connsiteX1" fmla="*/ 774700 w 774700"/>
              <a:gd name="connsiteY1" fmla="*/ 82550 h 1339850"/>
              <a:gd name="connsiteX2" fmla="*/ 609600 w 774700"/>
              <a:gd name="connsiteY2" fmla="*/ 1339850 h 1339850"/>
              <a:gd name="connsiteX3" fmla="*/ 0 w 774700"/>
              <a:gd name="connsiteY3" fmla="*/ 1257300 h 1339850"/>
              <a:gd name="connsiteX4" fmla="*/ 234950 w 774700"/>
              <a:gd name="connsiteY4" fmla="*/ 0 h 1339850"/>
              <a:gd name="connsiteX0" fmla="*/ 184150 w 774700"/>
              <a:gd name="connsiteY0" fmla="*/ 0 h 1358900"/>
              <a:gd name="connsiteX1" fmla="*/ 774700 w 774700"/>
              <a:gd name="connsiteY1" fmla="*/ 101600 h 1358900"/>
              <a:gd name="connsiteX2" fmla="*/ 609600 w 774700"/>
              <a:gd name="connsiteY2" fmla="*/ 1358900 h 1358900"/>
              <a:gd name="connsiteX3" fmla="*/ 0 w 774700"/>
              <a:gd name="connsiteY3" fmla="*/ 1276350 h 1358900"/>
              <a:gd name="connsiteX4" fmla="*/ 184150 w 774700"/>
              <a:gd name="connsiteY4" fmla="*/ 0 h 135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" h="1358900">
                <a:moveTo>
                  <a:pt x="184150" y="0"/>
                </a:moveTo>
                <a:lnTo>
                  <a:pt x="774700" y="101600"/>
                </a:lnTo>
                <a:lnTo>
                  <a:pt x="609600" y="1358900"/>
                </a:lnTo>
                <a:lnTo>
                  <a:pt x="0" y="1276350"/>
                </a:lnTo>
                <a:lnTo>
                  <a:pt x="18415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85B6A8BB-7469-1ACD-273B-1DB918AEE991}"/>
              </a:ext>
            </a:extLst>
          </p:cNvPr>
          <p:cNvSpPr/>
          <p:nvPr/>
        </p:nvSpPr>
        <p:spPr>
          <a:xfrm>
            <a:off x="774700" y="4133850"/>
            <a:ext cx="241300" cy="330200"/>
          </a:xfrm>
          <a:custGeom>
            <a:avLst/>
            <a:gdLst>
              <a:gd name="connsiteX0" fmla="*/ 31750 w 241300"/>
              <a:gd name="connsiteY0" fmla="*/ 0 h 330200"/>
              <a:gd name="connsiteX1" fmla="*/ 241300 w 241300"/>
              <a:gd name="connsiteY1" fmla="*/ 38100 h 330200"/>
              <a:gd name="connsiteX2" fmla="*/ 215900 w 241300"/>
              <a:gd name="connsiteY2" fmla="*/ 330200 h 330200"/>
              <a:gd name="connsiteX3" fmla="*/ 0 w 241300"/>
              <a:gd name="connsiteY3" fmla="*/ 311150 h 330200"/>
              <a:gd name="connsiteX4" fmla="*/ 31750 w 241300"/>
              <a:gd name="connsiteY4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00" h="330200">
                <a:moveTo>
                  <a:pt x="31750" y="0"/>
                </a:moveTo>
                <a:lnTo>
                  <a:pt x="241300" y="38100"/>
                </a:lnTo>
                <a:lnTo>
                  <a:pt x="215900" y="330200"/>
                </a:lnTo>
                <a:lnTo>
                  <a:pt x="0" y="311150"/>
                </a:lnTo>
                <a:lnTo>
                  <a:pt x="3175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29E4C12-5DA9-E36B-E469-E833E3B12CD0}"/>
              </a:ext>
            </a:extLst>
          </p:cNvPr>
          <p:cNvSpPr/>
          <p:nvPr/>
        </p:nvSpPr>
        <p:spPr>
          <a:xfrm>
            <a:off x="6032500" y="4133850"/>
            <a:ext cx="241300" cy="330200"/>
          </a:xfrm>
          <a:custGeom>
            <a:avLst/>
            <a:gdLst>
              <a:gd name="connsiteX0" fmla="*/ 31750 w 241300"/>
              <a:gd name="connsiteY0" fmla="*/ 0 h 330200"/>
              <a:gd name="connsiteX1" fmla="*/ 241300 w 241300"/>
              <a:gd name="connsiteY1" fmla="*/ 38100 h 330200"/>
              <a:gd name="connsiteX2" fmla="*/ 215900 w 241300"/>
              <a:gd name="connsiteY2" fmla="*/ 330200 h 330200"/>
              <a:gd name="connsiteX3" fmla="*/ 0 w 241300"/>
              <a:gd name="connsiteY3" fmla="*/ 311150 h 330200"/>
              <a:gd name="connsiteX4" fmla="*/ 31750 w 241300"/>
              <a:gd name="connsiteY4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00" h="330200">
                <a:moveTo>
                  <a:pt x="31750" y="0"/>
                </a:moveTo>
                <a:lnTo>
                  <a:pt x="241300" y="38100"/>
                </a:lnTo>
                <a:lnTo>
                  <a:pt x="215900" y="330200"/>
                </a:lnTo>
                <a:lnTo>
                  <a:pt x="0" y="311150"/>
                </a:lnTo>
                <a:lnTo>
                  <a:pt x="3175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F34905FD-308C-651F-4E05-956646CACC30}"/>
              </a:ext>
            </a:extLst>
          </p:cNvPr>
          <p:cNvSpPr/>
          <p:nvPr/>
        </p:nvSpPr>
        <p:spPr>
          <a:xfrm>
            <a:off x="2152650" y="4521200"/>
            <a:ext cx="361950" cy="323850"/>
          </a:xfrm>
          <a:custGeom>
            <a:avLst/>
            <a:gdLst>
              <a:gd name="connsiteX0" fmla="*/ 31750 w 361950"/>
              <a:gd name="connsiteY0" fmla="*/ 0 h 323850"/>
              <a:gd name="connsiteX1" fmla="*/ 0 w 361950"/>
              <a:gd name="connsiteY1" fmla="*/ 273050 h 323850"/>
              <a:gd name="connsiteX2" fmla="*/ 311150 w 361950"/>
              <a:gd name="connsiteY2" fmla="*/ 323850 h 323850"/>
              <a:gd name="connsiteX3" fmla="*/ 361950 w 361950"/>
              <a:gd name="connsiteY3" fmla="*/ 50800 h 323850"/>
              <a:gd name="connsiteX4" fmla="*/ 31750 w 361950"/>
              <a:gd name="connsiteY4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50" h="323850">
                <a:moveTo>
                  <a:pt x="31750" y="0"/>
                </a:moveTo>
                <a:lnTo>
                  <a:pt x="0" y="273050"/>
                </a:lnTo>
                <a:lnTo>
                  <a:pt x="311150" y="323850"/>
                </a:lnTo>
                <a:lnTo>
                  <a:pt x="361950" y="50800"/>
                </a:lnTo>
                <a:lnTo>
                  <a:pt x="3175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4117AE42-338F-1DBC-ADD3-4D6FCE3526E0}"/>
              </a:ext>
            </a:extLst>
          </p:cNvPr>
          <p:cNvSpPr/>
          <p:nvPr/>
        </p:nvSpPr>
        <p:spPr>
          <a:xfrm>
            <a:off x="7366000" y="4540250"/>
            <a:ext cx="361950" cy="323850"/>
          </a:xfrm>
          <a:custGeom>
            <a:avLst/>
            <a:gdLst>
              <a:gd name="connsiteX0" fmla="*/ 31750 w 361950"/>
              <a:gd name="connsiteY0" fmla="*/ 0 h 323850"/>
              <a:gd name="connsiteX1" fmla="*/ 0 w 361950"/>
              <a:gd name="connsiteY1" fmla="*/ 273050 h 323850"/>
              <a:gd name="connsiteX2" fmla="*/ 311150 w 361950"/>
              <a:gd name="connsiteY2" fmla="*/ 323850 h 323850"/>
              <a:gd name="connsiteX3" fmla="*/ 361950 w 361950"/>
              <a:gd name="connsiteY3" fmla="*/ 50800 h 323850"/>
              <a:gd name="connsiteX4" fmla="*/ 31750 w 361950"/>
              <a:gd name="connsiteY4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50" h="323850">
                <a:moveTo>
                  <a:pt x="31750" y="0"/>
                </a:moveTo>
                <a:lnTo>
                  <a:pt x="0" y="273050"/>
                </a:lnTo>
                <a:lnTo>
                  <a:pt x="311150" y="323850"/>
                </a:lnTo>
                <a:lnTo>
                  <a:pt x="361950" y="50800"/>
                </a:lnTo>
                <a:lnTo>
                  <a:pt x="3175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13754FE2-B931-B204-2FBB-F6F890F71DC1}"/>
              </a:ext>
            </a:extLst>
          </p:cNvPr>
          <p:cNvSpPr/>
          <p:nvPr/>
        </p:nvSpPr>
        <p:spPr>
          <a:xfrm>
            <a:off x="1504950" y="3797300"/>
            <a:ext cx="1130300" cy="762000"/>
          </a:xfrm>
          <a:custGeom>
            <a:avLst/>
            <a:gdLst>
              <a:gd name="connsiteX0" fmla="*/ 88900 w 1130300"/>
              <a:gd name="connsiteY0" fmla="*/ 0 h 762000"/>
              <a:gd name="connsiteX1" fmla="*/ 1130300 w 1130300"/>
              <a:gd name="connsiteY1" fmla="*/ 158750 h 762000"/>
              <a:gd name="connsiteX2" fmla="*/ 1003300 w 1130300"/>
              <a:gd name="connsiteY2" fmla="*/ 762000 h 762000"/>
              <a:gd name="connsiteX3" fmla="*/ 0 w 1130300"/>
              <a:gd name="connsiteY3" fmla="*/ 596900 h 762000"/>
              <a:gd name="connsiteX4" fmla="*/ 88900 w 11303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300" h="762000">
                <a:moveTo>
                  <a:pt x="88900" y="0"/>
                </a:moveTo>
                <a:lnTo>
                  <a:pt x="1130300" y="158750"/>
                </a:lnTo>
                <a:lnTo>
                  <a:pt x="1003300" y="762000"/>
                </a:lnTo>
                <a:lnTo>
                  <a:pt x="0" y="596900"/>
                </a:lnTo>
                <a:lnTo>
                  <a:pt x="8890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3D495323-D7FF-CE8C-F76F-B171C4099EE4}"/>
              </a:ext>
            </a:extLst>
          </p:cNvPr>
          <p:cNvSpPr/>
          <p:nvPr/>
        </p:nvSpPr>
        <p:spPr>
          <a:xfrm>
            <a:off x="6743700" y="3816350"/>
            <a:ext cx="1085850" cy="762000"/>
          </a:xfrm>
          <a:custGeom>
            <a:avLst/>
            <a:gdLst>
              <a:gd name="connsiteX0" fmla="*/ 88900 w 1130300"/>
              <a:gd name="connsiteY0" fmla="*/ 0 h 762000"/>
              <a:gd name="connsiteX1" fmla="*/ 1130300 w 1130300"/>
              <a:gd name="connsiteY1" fmla="*/ 158750 h 762000"/>
              <a:gd name="connsiteX2" fmla="*/ 1003300 w 1130300"/>
              <a:gd name="connsiteY2" fmla="*/ 762000 h 762000"/>
              <a:gd name="connsiteX3" fmla="*/ 0 w 1130300"/>
              <a:gd name="connsiteY3" fmla="*/ 596900 h 762000"/>
              <a:gd name="connsiteX4" fmla="*/ 88900 w 1130300"/>
              <a:gd name="connsiteY4" fmla="*/ 0 h 762000"/>
              <a:gd name="connsiteX0" fmla="*/ 88900 w 1085850"/>
              <a:gd name="connsiteY0" fmla="*/ 0 h 762000"/>
              <a:gd name="connsiteX1" fmla="*/ 1085850 w 1085850"/>
              <a:gd name="connsiteY1" fmla="*/ 133350 h 762000"/>
              <a:gd name="connsiteX2" fmla="*/ 1003300 w 1085850"/>
              <a:gd name="connsiteY2" fmla="*/ 762000 h 762000"/>
              <a:gd name="connsiteX3" fmla="*/ 0 w 1085850"/>
              <a:gd name="connsiteY3" fmla="*/ 596900 h 762000"/>
              <a:gd name="connsiteX4" fmla="*/ 88900 w 108585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0" h="762000">
                <a:moveTo>
                  <a:pt x="88900" y="0"/>
                </a:moveTo>
                <a:lnTo>
                  <a:pt x="1085850" y="133350"/>
                </a:lnTo>
                <a:lnTo>
                  <a:pt x="1003300" y="762000"/>
                </a:lnTo>
                <a:lnTo>
                  <a:pt x="0" y="596900"/>
                </a:lnTo>
                <a:lnTo>
                  <a:pt x="8890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7E802BCD-F016-4FDE-680E-E48F78693E60}"/>
              </a:ext>
            </a:extLst>
          </p:cNvPr>
          <p:cNvSpPr/>
          <p:nvPr/>
        </p:nvSpPr>
        <p:spPr>
          <a:xfrm>
            <a:off x="1390650" y="3937000"/>
            <a:ext cx="165100" cy="196850"/>
          </a:xfrm>
          <a:custGeom>
            <a:avLst/>
            <a:gdLst>
              <a:gd name="connsiteX0" fmla="*/ 165100 w 165100"/>
              <a:gd name="connsiteY0" fmla="*/ 25400 h 196850"/>
              <a:gd name="connsiteX1" fmla="*/ 6350 w 165100"/>
              <a:gd name="connsiteY1" fmla="*/ 0 h 196850"/>
              <a:gd name="connsiteX2" fmla="*/ 0 w 165100"/>
              <a:gd name="connsiteY2" fmla="*/ 177800 h 196850"/>
              <a:gd name="connsiteX3" fmla="*/ 146050 w 165100"/>
              <a:gd name="connsiteY3" fmla="*/ 196850 h 196850"/>
              <a:gd name="connsiteX4" fmla="*/ 165100 w 165100"/>
              <a:gd name="connsiteY4" fmla="*/ 2540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00" h="196850">
                <a:moveTo>
                  <a:pt x="165100" y="25400"/>
                </a:moveTo>
                <a:lnTo>
                  <a:pt x="6350" y="0"/>
                </a:lnTo>
                <a:lnTo>
                  <a:pt x="0" y="177800"/>
                </a:lnTo>
                <a:lnTo>
                  <a:pt x="146050" y="196850"/>
                </a:lnTo>
                <a:lnTo>
                  <a:pt x="165100" y="2540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22A6174B-0E0B-6F8D-86EB-BAC268B6A10E}"/>
              </a:ext>
            </a:extLst>
          </p:cNvPr>
          <p:cNvSpPr/>
          <p:nvPr/>
        </p:nvSpPr>
        <p:spPr>
          <a:xfrm>
            <a:off x="6636483" y="3981450"/>
            <a:ext cx="165100" cy="196850"/>
          </a:xfrm>
          <a:custGeom>
            <a:avLst/>
            <a:gdLst>
              <a:gd name="connsiteX0" fmla="*/ 165100 w 165100"/>
              <a:gd name="connsiteY0" fmla="*/ 25400 h 196850"/>
              <a:gd name="connsiteX1" fmla="*/ 6350 w 165100"/>
              <a:gd name="connsiteY1" fmla="*/ 0 h 196850"/>
              <a:gd name="connsiteX2" fmla="*/ 0 w 165100"/>
              <a:gd name="connsiteY2" fmla="*/ 177800 h 196850"/>
              <a:gd name="connsiteX3" fmla="*/ 146050 w 165100"/>
              <a:gd name="connsiteY3" fmla="*/ 196850 h 196850"/>
              <a:gd name="connsiteX4" fmla="*/ 165100 w 165100"/>
              <a:gd name="connsiteY4" fmla="*/ 2540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00" h="196850">
                <a:moveTo>
                  <a:pt x="165100" y="25400"/>
                </a:moveTo>
                <a:lnTo>
                  <a:pt x="6350" y="0"/>
                </a:lnTo>
                <a:lnTo>
                  <a:pt x="0" y="177800"/>
                </a:lnTo>
                <a:lnTo>
                  <a:pt x="146050" y="196850"/>
                </a:lnTo>
                <a:lnTo>
                  <a:pt x="165100" y="2540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3D66D2A6-AAC2-18F5-F693-1645FD0B793D}"/>
              </a:ext>
            </a:extLst>
          </p:cNvPr>
          <p:cNvSpPr/>
          <p:nvPr/>
        </p:nvSpPr>
        <p:spPr>
          <a:xfrm>
            <a:off x="2520950" y="5111750"/>
            <a:ext cx="177800" cy="120650"/>
          </a:xfrm>
          <a:custGeom>
            <a:avLst/>
            <a:gdLst>
              <a:gd name="connsiteX0" fmla="*/ 6350 w 177800"/>
              <a:gd name="connsiteY0" fmla="*/ 0 h 120650"/>
              <a:gd name="connsiteX1" fmla="*/ 177800 w 177800"/>
              <a:gd name="connsiteY1" fmla="*/ 38100 h 120650"/>
              <a:gd name="connsiteX2" fmla="*/ 165100 w 177800"/>
              <a:gd name="connsiteY2" fmla="*/ 120650 h 120650"/>
              <a:gd name="connsiteX3" fmla="*/ 38100 w 177800"/>
              <a:gd name="connsiteY3" fmla="*/ 95250 h 120650"/>
              <a:gd name="connsiteX4" fmla="*/ 0 w 177800"/>
              <a:gd name="connsiteY4" fmla="*/ 50800 h 120650"/>
              <a:gd name="connsiteX5" fmla="*/ 6350 w 177800"/>
              <a:gd name="connsiteY5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800" h="120650">
                <a:moveTo>
                  <a:pt x="6350" y="0"/>
                </a:moveTo>
                <a:lnTo>
                  <a:pt x="177800" y="38100"/>
                </a:lnTo>
                <a:lnTo>
                  <a:pt x="165100" y="120650"/>
                </a:lnTo>
                <a:lnTo>
                  <a:pt x="38100" y="95250"/>
                </a:lnTo>
                <a:lnTo>
                  <a:pt x="0" y="50800"/>
                </a:lnTo>
                <a:lnTo>
                  <a:pt x="635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7A9031B8-17A4-18B3-9F3D-2070FF08D36F}"/>
              </a:ext>
            </a:extLst>
          </p:cNvPr>
          <p:cNvSpPr/>
          <p:nvPr/>
        </p:nvSpPr>
        <p:spPr>
          <a:xfrm>
            <a:off x="7747000" y="5099050"/>
            <a:ext cx="177800" cy="120650"/>
          </a:xfrm>
          <a:custGeom>
            <a:avLst/>
            <a:gdLst>
              <a:gd name="connsiteX0" fmla="*/ 6350 w 177800"/>
              <a:gd name="connsiteY0" fmla="*/ 0 h 120650"/>
              <a:gd name="connsiteX1" fmla="*/ 177800 w 177800"/>
              <a:gd name="connsiteY1" fmla="*/ 38100 h 120650"/>
              <a:gd name="connsiteX2" fmla="*/ 165100 w 177800"/>
              <a:gd name="connsiteY2" fmla="*/ 120650 h 120650"/>
              <a:gd name="connsiteX3" fmla="*/ 38100 w 177800"/>
              <a:gd name="connsiteY3" fmla="*/ 95250 h 120650"/>
              <a:gd name="connsiteX4" fmla="*/ 0 w 177800"/>
              <a:gd name="connsiteY4" fmla="*/ 50800 h 120650"/>
              <a:gd name="connsiteX5" fmla="*/ 6350 w 177800"/>
              <a:gd name="connsiteY5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800" h="120650">
                <a:moveTo>
                  <a:pt x="6350" y="0"/>
                </a:moveTo>
                <a:lnTo>
                  <a:pt x="177800" y="38100"/>
                </a:lnTo>
                <a:lnTo>
                  <a:pt x="165100" y="120650"/>
                </a:lnTo>
                <a:lnTo>
                  <a:pt x="38100" y="95250"/>
                </a:lnTo>
                <a:lnTo>
                  <a:pt x="0" y="50800"/>
                </a:lnTo>
                <a:lnTo>
                  <a:pt x="635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721A8722-495B-FD28-A098-C62A91077FA8}"/>
              </a:ext>
            </a:extLst>
          </p:cNvPr>
          <p:cNvSpPr/>
          <p:nvPr/>
        </p:nvSpPr>
        <p:spPr>
          <a:xfrm>
            <a:off x="2743200" y="5359400"/>
            <a:ext cx="419100" cy="622300"/>
          </a:xfrm>
          <a:custGeom>
            <a:avLst/>
            <a:gdLst>
              <a:gd name="connsiteX0" fmla="*/ 107950 w 419100"/>
              <a:gd name="connsiteY0" fmla="*/ 0 h 622300"/>
              <a:gd name="connsiteX1" fmla="*/ 419100 w 419100"/>
              <a:gd name="connsiteY1" fmla="*/ 69850 h 622300"/>
              <a:gd name="connsiteX2" fmla="*/ 330200 w 419100"/>
              <a:gd name="connsiteY2" fmla="*/ 558800 h 622300"/>
              <a:gd name="connsiteX3" fmla="*/ 171450 w 419100"/>
              <a:gd name="connsiteY3" fmla="*/ 533400 h 622300"/>
              <a:gd name="connsiteX4" fmla="*/ 152400 w 419100"/>
              <a:gd name="connsiteY4" fmla="*/ 622300 h 622300"/>
              <a:gd name="connsiteX5" fmla="*/ 0 w 419100"/>
              <a:gd name="connsiteY5" fmla="*/ 596900 h 622300"/>
              <a:gd name="connsiteX6" fmla="*/ 107950 w 419100"/>
              <a:gd name="connsiteY6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100" h="622300">
                <a:moveTo>
                  <a:pt x="107950" y="0"/>
                </a:moveTo>
                <a:lnTo>
                  <a:pt x="419100" y="69850"/>
                </a:lnTo>
                <a:lnTo>
                  <a:pt x="330200" y="558800"/>
                </a:lnTo>
                <a:lnTo>
                  <a:pt x="171450" y="533400"/>
                </a:lnTo>
                <a:lnTo>
                  <a:pt x="152400" y="622300"/>
                </a:lnTo>
                <a:lnTo>
                  <a:pt x="0" y="596900"/>
                </a:lnTo>
                <a:lnTo>
                  <a:pt x="10795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E0C28F10-B0D7-3973-0577-D6057060BDCA}"/>
              </a:ext>
            </a:extLst>
          </p:cNvPr>
          <p:cNvSpPr/>
          <p:nvPr/>
        </p:nvSpPr>
        <p:spPr>
          <a:xfrm>
            <a:off x="7975600" y="5359400"/>
            <a:ext cx="419100" cy="622300"/>
          </a:xfrm>
          <a:custGeom>
            <a:avLst/>
            <a:gdLst>
              <a:gd name="connsiteX0" fmla="*/ 107950 w 419100"/>
              <a:gd name="connsiteY0" fmla="*/ 0 h 622300"/>
              <a:gd name="connsiteX1" fmla="*/ 419100 w 419100"/>
              <a:gd name="connsiteY1" fmla="*/ 69850 h 622300"/>
              <a:gd name="connsiteX2" fmla="*/ 330200 w 419100"/>
              <a:gd name="connsiteY2" fmla="*/ 558800 h 622300"/>
              <a:gd name="connsiteX3" fmla="*/ 171450 w 419100"/>
              <a:gd name="connsiteY3" fmla="*/ 533400 h 622300"/>
              <a:gd name="connsiteX4" fmla="*/ 152400 w 419100"/>
              <a:gd name="connsiteY4" fmla="*/ 622300 h 622300"/>
              <a:gd name="connsiteX5" fmla="*/ 0 w 419100"/>
              <a:gd name="connsiteY5" fmla="*/ 596900 h 622300"/>
              <a:gd name="connsiteX6" fmla="*/ 107950 w 419100"/>
              <a:gd name="connsiteY6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100" h="622300">
                <a:moveTo>
                  <a:pt x="107950" y="0"/>
                </a:moveTo>
                <a:lnTo>
                  <a:pt x="419100" y="69850"/>
                </a:lnTo>
                <a:lnTo>
                  <a:pt x="330200" y="558800"/>
                </a:lnTo>
                <a:lnTo>
                  <a:pt x="171450" y="533400"/>
                </a:lnTo>
                <a:lnTo>
                  <a:pt x="152400" y="622300"/>
                </a:lnTo>
                <a:lnTo>
                  <a:pt x="0" y="596900"/>
                </a:lnTo>
                <a:lnTo>
                  <a:pt x="10795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5E744AEC-4868-B6B9-A5EB-CC68212FFBEA}"/>
              </a:ext>
            </a:extLst>
          </p:cNvPr>
          <p:cNvSpPr/>
          <p:nvPr/>
        </p:nvSpPr>
        <p:spPr>
          <a:xfrm>
            <a:off x="2755900" y="3175000"/>
            <a:ext cx="254000" cy="666750"/>
          </a:xfrm>
          <a:custGeom>
            <a:avLst/>
            <a:gdLst>
              <a:gd name="connsiteX0" fmla="*/ 63500 w 254000"/>
              <a:gd name="connsiteY0" fmla="*/ 0 h 666750"/>
              <a:gd name="connsiteX1" fmla="*/ 254000 w 254000"/>
              <a:gd name="connsiteY1" fmla="*/ 50800 h 666750"/>
              <a:gd name="connsiteX2" fmla="*/ 190500 w 254000"/>
              <a:gd name="connsiteY2" fmla="*/ 666750 h 666750"/>
              <a:gd name="connsiteX3" fmla="*/ 0 w 254000"/>
              <a:gd name="connsiteY3" fmla="*/ 628650 h 666750"/>
              <a:gd name="connsiteX4" fmla="*/ 63500 w 254000"/>
              <a:gd name="connsiteY4" fmla="*/ 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00" h="666750">
                <a:moveTo>
                  <a:pt x="63500" y="0"/>
                </a:moveTo>
                <a:lnTo>
                  <a:pt x="254000" y="50800"/>
                </a:lnTo>
                <a:lnTo>
                  <a:pt x="190500" y="666750"/>
                </a:lnTo>
                <a:lnTo>
                  <a:pt x="0" y="628650"/>
                </a:lnTo>
                <a:lnTo>
                  <a:pt x="6350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5E3C901C-B11A-7522-09B5-A25B77AE6D40}"/>
              </a:ext>
            </a:extLst>
          </p:cNvPr>
          <p:cNvSpPr/>
          <p:nvPr/>
        </p:nvSpPr>
        <p:spPr>
          <a:xfrm>
            <a:off x="7994650" y="3162300"/>
            <a:ext cx="254000" cy="666750"/>
          </a:xfrm>
          <a:custGeom>
            <a:avLst/>
            <a:gdLst>
              <a:gd name="connsiteX0" fmla="*/ 63500 w 254000"/>
              <a:gd name="connsiteY0" fmla="*/ 0 h 666750"/>
              <a:gd name="connsiteX1" fmla="*/ 254000 w 254000"/>
              <a:gd name="connsiteY1" fmla="*/ 50800 h 666750"/>
              <a:gd name="connsiteX2" fmla="*/ 190500 w 254000"/>
              <a:gd name="connsiteY2" fmla="*/ 666750 h 666750"/>
              <a:gd name="connsiteX3" fmla="*/ 0 w 254000"/>
              <a:gd name="connsiteY3" fmla="*/ 628650 h 666750"/>
              <a:gd name="connsiteX4" fmla="*/ 63500 w 254000"/>
              <a:gd name="connsiteY4" fmla="*/ 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00" h="666750">
                <a:moveTo>
                  <a:pt x="63500" y="0"/>
                </a:moveTo>
                <a:lnTo>
                  <a:pt x="254000" y="50800"/>
                </a:lnTo>
                <a:lnTo>
                  <a:pt x="190500" y="666750"/>
                </a:lnTo>
                <a:lnTo>
                  <a:pt x="0" y="628650"/>
                </a:lnTo>
                <a:lnTo>
                  <a:pt x="6350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044AEBCA-0FDC-A66D-18EB-9B1660845379}"/>
              </a:ext>
            </a:extLst>
          </p:cNvPr>
          <p:cNvSpPr/>
          <p:nvPr/>
        </p:nvSpPr>
        <p:spPr>
          <a:xfrm>
            <a:off x="1200150" y="5124450"/>
            <a:ext cx="311150" cy="393700"/>
          </a:xfrm>
          <a:custGeom>
            <a:avLst/>
            <a:gdLst>
              <a:gd name="connsiteX0" fmla="*/ 44450 w 311150"/>
              <a:gd name="connsiteY0" fmla="*/ 0 h 393700"/>
              <a:gd name="connsiteX1" fmla="*/ 311150 w 311150"/>
              <a:gd name="connsiteY1" fmla="*/ 38100 h 393700"/>
              <a:gd name="connsiteX2" fmla="*/ 254000 w 311150"/>
              <a:gd name="connsiteY2" fmla="*/ 393700 h 393700"/>
              <a:gd name="connsiteX3" fmla="*/ 0 w 311150"/>
              <a:gd name="connsiteY3" fmla="*/ 336550 h 393700"/>
              <a:gd name="connsiteX4" fmla="*/ 44450 w 311150"/>
              <a:gd name="connsiteY4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50" h="393700">
                <a:moveTo>
                  <a:pt x="44450" y="0"/>
                </a:moveTo>
                <a:lnTo>
                  <a:pt x="311150" y="38100"/>
                </a:lnTo>
                <a:lnTo>
                  <a:pt x="254000" y="393700"/>
                </a:lnTo>
                <a:lnTo>
                  <a:pt x="0" y="336550"/>
                </a:lnTo>
                <a:lnTo>
                  <a:pt x="4445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AE3C23FB-4E22-45ED-8BE1-9A03C2E030FF}"/>
              </a:ext>
            </a:extLst>
          </p:cNvPr>
          <p:cNvSpPr/>
          <p:nvPr/>
        </p:nvSpPr>
        <p:spPr>
          <a:xfrm>
            <a:off x="6403975" y="5099050"/>
            <a:ext cx="311150" cy="393700"/>
          </a:xfrm>
          <a:custGeom>
            <a:avLst/>
            <a:gdLst>
              <a:gd name="connsiteX0" fmla="*/ 44450 w 311150"/>
              <a:gd name="connsiteY0" fmla="*/ 0 h 393700"/>
              <a:gd name="connsiteX1" fmla="*/ 311150 w 311150"/>
              <a:gd name="connsiteY1" fmla="*/ 38100 h 393700"/>
              <a:gd name="connsiteX2" fmla="*/ 254000 w 311150"/>
              <a:gd name="connsiteY2" fmla="*/ 393700 h 393700"/>
              <a:gd name="connsiteX3" fmla="*/ 0 w 311150"/>
              <a:gd name="connsiteY3" fmla="*/ 336550 h 393700"/>
              <a:gd name="connsiteX4" fmla="*/ 44450 w 311150"/>
              <a:gd name="connsiteY4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50" h="393700">
                <a:moveTo>
                  <a:pt x="44450" y="0"/>
                </a:moveTo>
                <a:lnTo>
                  <a:pt x="311150" y="38100"/>
                </a:lnTo>
                <a:lnTo>
                  <a:pt x="254000" y="393700"/>
                </a:lnTo>
                <a:lnTo>
                  <a:pt x="0" y="336550"/>
                </a:lnTo>
                <a:lnTo>
                  <a:pt x="4445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621E63BE-2AC5-C426-BE34-174212373FA7}"/>
              </a:ext>
            </a:extLst>
          </p:cNvPr>
          <p:cNvSpPr/>
          <p:nvPr/>
        </p:nvSpPr>
        <p:spPr>
          <a:xfrm>
            <a:off x="1695450" y="5861050"/>
            <a:ext cx="558800" cy="596900"/>
          </a:xfrm>
          <a:custGeom>
            <a:avLst/>
            <a:gdLst>
              <a:gd name="connsiteX0" fmla="*/ 50800 w 260350"/>
              <a:gd name="connsiteY0" fmla="*/ 0 h 323850"/>
              <a:gd name="connsiteX1" fmla="*/ 0 w 260350"/>
              <a:gd name="connsiteY1" fmla="*/ 292100 h 323850"/>
              <a:gd name="connsiteX2" fmla="*/ 203200 w 260350"/>
              <a:gd name="connsiteY2" fmla="*/ 323850 h 323850"/>
              <a:gd name="connsiteX3" fmla="*/ 260350 w 260350"/>
              <a:gd name="connsiteY3" fmla="*/ 19050 h 323850"/>
              <a:gd name="connsiteX4" fmla="*/ 50800 w 260350"/>
              <a:gd name="connsiteY4" fmla="*/ 0 h 323850"/>
              <a:gd name="connsiteX0" fmla="*/ 114300 w 260350"/>
              <a:gd name="connsiteY0" fmla="*/ 0 h 596900"/>
              <a:gd name="connsiteX1" fmla="*/ 0 w 260350"/>
              <a:gd name="connsiteY1" fmla="*/ 565150 h 596900"/>
              <a:gd name="connsiteX2" fmla="*/ 203200 w 260350"/>
              <a:gd name="connsiteY2" fmla="*/ 596900 h 596900"/>
              <a:gd name="connsiteX3" fmla="*/ 260350 w 260350"/>
              <a:gd name="connsiteY3" fmla="*/ 292100 h 596900"/>
              <a:gd name="connsiteX4" fmla="*/ 114300 w 260350"/>
              <a:gd name="connsiteY4" fmla="*/ 0 h 596900"/>
              <a:gd name="connsiteX0" fmla="*/ 114300 w 558800"/>
              <a:gd name="connsiteY0" fmla="*/ 0 h 596900"/>
              <a:gd name="connsiteX1" fmla="*/ 0 w 558800"/>
              <a:gd name="connsiteY1" fmla="*/ 565150 h 596900"/>
              <a:gd name="connsiteX2" fmla="*/ 203200 w 558800"/>
              <a:gd name="connsiteY2" fmla="*/ 596900 h 596900"/>
              <a:gd name="connsiteX3" fmla="*/ 558800 w 558800"/>
              <a:gd name="connsiteY3" fmla="*/ 38100 h 596900"/>
              <a:gd name="connsiteX4" fmla="*/ 114300 w 558800"/>
              <a:gd name="connsiteY4" fmla="*/ 0 h 596900"/>
              <a:gd name="connsiteX0" fmla="*/ 114300 w 558800"/>
              <a:gd name="connsiteY0" fmla="*/ 0 h 596900"/>
              <a:gd name="connsiteX1" fmla="*/ 0 w 558800"/>
              <a:gd name="connsiteY1" fmla="*/ 565150 h 596900"/>
              <a:gd name="connsiteX2" fmla="*/ 203200 w 558800"/>
              <a:gd name="connsiteY2" fmla="*/ 596900 h 596900"/>
              <a:gd name="connsiteX3" fmla="*/ 501650 w 558800"/>
              <a:gd name="connsiteY3" fmla="*/ 279400 h 596900"/>
              <a:gd name="connsiteX4" fmla="*/ 558800 w 558800"/>
              <a:gd name="connsiteY4" fmla="*/ 38100 h 596900"/>
              <a:gd name="connsiteX5" fmla="*/ 114300 w 558800"/>
              <a:gd name="connsiteY5" fmla="*/ 0 h 596900"/>
              <a:gd name="connsiteX0" fmla="*/ 114300 w 558800"/>
              <a:gd name="connsiteY0" fmla="*/ 0 h 596900"/>
              <a:gd name="connsiteX1" fmla="*/ 0 w 558800"/>
              <a:gd name="connsiteY1" fmla="*/ 565150 h 596900"/>
              <a:gd name="connsiteX2" fmla="*/ 203200 w 558800"/>
              <a:gd name="connsiteY2" fmla="*/ 596900 h 596900"/>
              <a:gd name="connsiteX3" fmla="*/ 273050 w 558800"/>
              <a:gd name="connsiteY3" fmla="*/ 317500 h 596900"/>
              <a:gd name="connsiteX4" fmla="*/ 501650 w 558800"/>
              <a:gd name="connsiteY4" fmla="*/ 279400 h 596900"/>
              <a:gd name="connsiteX5" fmla="*/ 558800 w 558800"/>
              <a:gd name="connsiteY5" fmla="*/ 38100 h 596900"/>
              <a:gd name="connsiteX6" fmla="*/ 114300 w 558800"/>
              <a:gd name="connsiteY6" fmla="*/ 0 h 596900"/>
              <a:gd name="connsiteX0" fmla="*/ 114300 w 558800"/>
              <a:gd name="connsiteY0" fmla="*/ 0 h 596900"/>
              <a:gd name="connsiteX1" fmla="*/ 0 w 558800"/>
              <a:gd name="connsiteY1" fmla="*/ 565150 h 596900"/>
              <a:gd name="connsiteX2" fmla="*/ 203200 w 558800"/>
              <a:gd name="connsiteY2" fmla="*/ 596900 h 596900"/>
              <a:gd name="connsiteX3" fmla="*/ 234950 w 558800"/>
              <a:gd name="connsiteY3" fmla="*/ 520700 h 596900"/>
              <a:gd name="connsiteX4" fmla="*/ 273050 w 558800"/>
              <a:gd name="connsiteY4" fmla="*/ 317500 h 596900"/>
              <a:gd name="connsiteX5" fmla="*/ 501650 w 558800"/>
              <a:gd name="connsiteY5" fmla="*/ 279400 h 596900"/>
              <a:gd name="connsiteX6" fmla="*/ 558800 w 558800"/>
              <a:gd name="connsiteY6" fmla="*/ 38100 h 596900"/>
              <a:gd name="connsiteX7" fmla="*/ 114300 w 558800"/>
              <a:gd name="connsiteY7" fmla="*/ 0 h 596900"/>
              <a:gd name="connsiteX0" fmla="*/ 114300 w 558800"/>
              <a:gd name="connsiteY0" fmla="*/ 0 h 596900"/>
              <a:gd name="connsiteX1" fmla="*/ 0 w 558800"/>
              <a:gd name="connsiteY1" fmla="*/ 565150 h 596900"/>
              <a:gd name="connsiteX2" fmla="*/ 203200 w 558800"/>
              <a:gd name="connsiteY2" fmla="*/ 596900 h 596900"/>
              <a:gd name="connsiteX3" fmla="*/ 234950 w 558800"/>
              <a:gd name="connsiteY3" fmla="*/ 520700 h 596900"/>
              <a:gd name="connsiteX4" fmla="*/ 273050 w 558800"/>
              <a:gd name="connsiteY4" fmla="*/ 317500 h 596900"/>
              <a:gd name="connsiteX5" fmla="*/ 501650 w 558800"/>
              <a:gd name="connsiteY5" fmla="*/ 279400 h 596900"/>
              <a:gd name="connsiteX6" fmla="*/ 558800 w 558800"/>
              <a:gd name="connsiteY6" fmla="*/ 38100 h 596900"/>
              <a:gd name="connsiteX7" fmla="*/ 114300 w 558800"/>
              <a:gd name="connsiteY7" fmla="*/ 0 h 596900"/>
              <a:gd name="connsiteX0" fmla="*/ 114300 w 558800"/>
              <a:gd name="connsiteY0" fmla="*/ 0 h 596900"/>
              <a:gd name="connsiteX1" fmla="*/ 0 w 558800"/>
              <a:gd name="connsiteY1" fmla="*/ 565150 h 596900"/>
              <a:gd name="connsiteX2" fmla="*/ 203200 w 558800"/>
              <a:gd name="connsiteY2" fmla="*/ 596900 h 596900"/>
              <a:gd name="connsiteX3" fmla="*/ 273050 w 558800"/>
              <a:gd name="connsiteY3" fmla="*/ 317500 h 596900"/>
              <a:gd name="connsiteX4" fmla="*/ 501650 w 558800"/>
              <a:gd name="connsiteY4" fmla="*/ 279400 h 596900"/>
              <a:gd name="connsiteX5" fmla="*/ 558800 w 558800"/>
              <a:gd name="connsiteY5" fmla="*/ 38100 h 596900"/>
              <a:gd name="connsiteX6" fmla="*/ 114300 w 558800"/>
              <a:gd name="connsiteY6" fmla="*/ 0 h 596900"/>
              <a:gd name="connsiteX0" fmla="*/ 114300 w 558800"/>
              <a:gd name="connsiteY0" fmla="*/ 0 h 596900"/>
              <a:gd name="connsiteX1" fmla="*/ 0 w 558800"/>
              <a:gd name="connsiteY1" fmla="*/ 565150 h 596900"/>
              <a:gd name="connsiteX2" fmla="*/ 203200 w 558800"/>
              <a:gd name="connsiteY2" fmla="*/ 596900 h 596900"/>
              <a:gd name="connsiteX3" fmla="*/ 273050 w 558800"/>
              <a:gd name="connsiteY3" fmla="*/ 317500 h 596900"/>
              <a:gd name="connsiteX4" fmla="*/ 501650 w 558800"/>
              <a:gd name="connsiteY4" fmla="*/ 279400 h 596900"/>
              <a:gd name="connsiteX5" fmla="*/ 558800 w 558800"/>
              <a:gd name="connsiteY5" fmla="*/ 38100 h 596900"/>
              <a:gd name="connsiteX6" fmla="*/ 114300 w 558800"/>
              <a:gd name="connsiteY6" fmla="*/ 0 h 596900"/>
              <a:gd name="connsiteX0" fmla="*/ 114300 w 558800"/>
              <a:gd name="connsiteY0" fmla="*/ 0 h 596900"/>
              <a:gd name="connsiteX1" fmla="*/ 0 w 558800"/>
              <a:gd name="connsiteY1" fmla="*/ 565150 h 596900"/>
              <a:gd name="connsiteX2" fmla="*/ 203200 w 558800"/>
              <a:gd name="connsiteY2" fmla="*/ 596900 h 596900"/>
              <a:gd name="connsiteX3" fmla="*/ 247650 w 558800"/>
              <a:gd name="connsiteY3" fmla="*/ 298450 h 596900"/>
              <a:gd name="connsiteX4" fmla="*/ 501650 w 558800"/>
              <a:gd name="connsiteY4" fmla="*/ 279400 h 596900"/>
              <a:gd name="connsiteX5" fmla="*/ 558800 w 558800"/>
              <a:gd name="connsiteY5" fmla="*/ 38100 h 596900"/>
              <a:gd name="connsiteX6" fmla="*/ 114300 w 558800"/>
              <a:gd name="connsiteY6" fmla="*/ 0 h 596900"/>
              <a:gd name="connsiteX0" fmla="*/ 114300 w 558800"/>
              <a:gd name="connsiteY0" fmla="*/ 0 h 596900"/>
              <a:gd name="connsiteX1" fmla="*/ 0 w 558800"/>
              <a:gd name="connsiteY1" fmla="*/ 565150 h 596900"/>
              <a:gd name="connsiteX2" fmla="*/ 203200 w 558800"/>
              <a:gd name="connsiteY2" fmla="*/ 596900 h 596900"/>
              <a:gd name="connsiteX3" fmla="*/ 247650 w 558800"/>
              <a:gd name="connsiteY3" fmla="*/ 298450 h 596900"/>
              <a:gd name="connsiteX4" fmla="*/ 501650 w 558800"/>
              <a:gd name="connsiteY4" fmla="*/ 279400 h 596900"/>
              <a:gd name="connsiteX5" fmla="*/ 558800 w 558800"/>
              <a:gd name="connsiteY5" fmla="*/ 38100 h 596900"/>
              <a:gd name="connsiteX6" fmla="*/ 114300 w 558800"/>
              <a:gd name="connsiteY6" fmla="*/ 0 h 596900"/>
              <a:gd name="connsiteX0" fmla="*/ 114300 w 558800"/>
              <a:gd name="connsiteY0" fmla="*/ 0 h 596900"/>
              <a:gd name="connsiteX1" fmla="*/ 0 w 558800"/>
              <a:gd name="connsiteY1" fmla="*/ 565150 h 596900"/>
              <a:gd name="connsiteX2" fmla="*/ 203200 w 558800"/>
              <a:gd name="connsiteY2" fmla="*/ 596900 h 596900"/>
              <a:gd name="connsiteX3" fmla="*/ 247650 w 558800"/>
              <a:gd name="connsiteY3" fmla="*/ 298450 h 596900"/>
              <a:gd name="connsiteX4" fmla="*/ 495300 w 558800"/>
              <a:gd name="connsiteY4" fmla="*/ 304800 h 596900"/>
              <a:gd name="connsiteX5" fmla="*/ 558800 w 558800"/>
              <a:gd name="connsiteY5" fmla="*/ 38100 h 596900"/>
              <a:gd name="connsiteX6" fmla="*/ 114300 w 558800"/>
              <a:gd name="connsiteY6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800" h="596900">
                <a:moveTo>
                  <a:pt x="114300" y="0"/>
                </a:moveTo>
                <a:lnTo>
                  <a:pt x="0" y="565150"/>
                </a:lnTo>
                <a:lnTo>
                  <a:pt x="203200" y="596900"/>
                </a:lnTo>
                <a:lnTo>
                  <a:pt x="247650" y="298450"/>
                </a:lnTo>
                <a:lnTo>
                  <a:pt x="495300" y="304800"/>
                </a:lnTo>
                <a:lnTo>
                  <a:pt x="558800" y="38100"/>
                </a:lnTo>
                <a:lnTo>
                  <a:pt x="11430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E3D415E7-67FC-5FBB-A0DA-1DBC7E568EA2}"/>
              </a:ext>
            </a:extLst>
          </p:cNvPr>
          <p:cNvSpPr/>
          <p:nvPr/>
        </p:nvSpPr>
        <p:spPr>
          <a:xfrm>
            <a:off x="6934200" y="5845824"/>
            <a:ext cx="558800" cy="596900"/>
          </a:xfrm>
          <a:custGeom>
            <a:avLst/>
            <a:gdLst>
              <a:gd name="connsiteX0" fmla="*/ 50800 w 260350"/>
              <a:gd name="connsiteY0" fmla="*/ 0 h 323850"/>
              <a:gd name="connsiteX1" fmla="*/ 0 w 260350"/>
              <a:gd name="connsiteY1" fmla="*/ 292100 h 323850"/>
              <a:gd name="connsiteX2" fmla="*/ 203200 w 260350"/>
              <a:gd name="connsiteY2" fmla="*/ 323850 h 323850"/>
              <a:gd name="connsiteX3" fmla="*/ 260350 w 260350"/>
              <a:gd name="connsiteY3" fmla="*/ 19050 h 323850"/>
              <a:gd name="connsiteX4" fmla="*/ 50800 w 260350"/>
              <a:gd name="connsiteY4" fmla="*/ 0 h 323850"/>
              <a:gd name="connsiteX0" fmla="*/ 114300 w 260350"/>
              <a:gd name="connsiteY0" fmla="*/ 0 h 596900"/>
              <a:gd name="connsiteX1" fmla="*/ 0 w 260350"/>
              <a:gd name="connsiteY1" fmla="*/ 565150 h 596900"/>
              <a:gd name="connsiteX2" fmla="*/ 203200 w 260350"/>
              <a:gd name="connsiteY2" fmla="*/ 596900 h 596900"/>
              <a:gd name="connsiteX3" fmla="*/ 260350 w 260350"/>
              <a:gd name="connsiteY3" fmla="*/ 292100 h 596900"/>
              <a:gd name="connsiteX4" fmla="*/ 114300 w 260350"/>
              <a:gd name="connsiteY4" fmla="*/ 0 h 596900"/>
              <a:gd name="connsiteX0" fmla="*/ 114300 w 558800"/>
              <a:gd name="connsiteY0" fmla="*/ 0 h 596900"/>
              <a:gd name="connsiteX1" fmla="*/ 0 w 558800"/>
              <a:gd name="connsiteY1" fmla="*/ 565150 h 596900"/>
              <a:gd name="connsiteX2" fmla="*/ 203200 w 558800"/>
              <a:gd name="connsiteY2" fmla="*/ 596900 h 596900"/>
              <a:gd name="connsiteX3" fmla="*/ 558800 w 558800"/>
              <a:gd name="connsiteY3" fmla="*/ 38100 h 596900"/>
              <a:gd name="connsiteX4" fmla="*/ 114300 w 558800"/>
              <a:gd name="connsiteY4" fmla="*/ 0 h 596900"/>
              <a:gd name="connsiteX0" fmla="*/ 114300 w 558800"/>
              <a:gd name="connsiteY0" fmla="*/ 0 h 596900"/>
              <a:gd name="connsiteX1" fmla="*/ 0 w 558800"/>
              <a:gd name="connsiteY1" fmla="*/ 565150 h 596900"/>
              <a:gd name="connsiteX2" fmla="*/ 203200 w 558800"/>
              <a:gd name="connsiteY2" fmla="*/ 596900 h 596900"/>
              <a:gd name="connsiteX3" fmla="*/ 501650 w 558800"/>
              <a:gd name="connsiteY3" fmla="*/ 279400 h 596900"/>
              <a:gd name="connsiteX4" fmla="*/ 558800 w 558800"/>
              <a:gd name="connsiteY4" fmla="*/ 38100 h 596900"/>
              <a:gd name="connsiteX5" fmla="*/ 114300 w 558800"/>
              <a:gd name="connsiteY5" fmla="*/ 0 h 596900"/>
              <a:gd name="connsiteX0" fmla="*/ 114300 w 558800"/>
              <a:gd name="connsiteY0" fmla="*/ 0 h 596900"/>
              <a:gd name="connsiteX1" fmla="*/ 0 w 558800"/>
              <a:gd name="connsiteY1" fmla="*/ 565150 h 596900"/>
              <a:gd name="connsiteX2" fmla="*/ 203200 w 558800"/>
              <a:gd name="connsiteY2" fmla="*/ 596900 h 596900"/>
              <a:gd name="connsiteX3" fmla="*/ 273050 w 558800"/>
              <a:gd name="connsiteY3" fmla="*/ 317500 h 596900"/>
              <a:gd name="connsiteX4" fmla="*/ 501650 w 558800"/>
              <a:gd name="connsiteY4" fmla="*/ 279400 h 596900"/>
              <a:gd name="connsiteX5" fmla="*/ 558800 w 558800"/>
              <a:gd name="connsiteY5" fmla="*/ 38100 h 596900"/>
              <a:gd name="connsiteX6" fmla="*/ 114300 w 558800"/>
              <a:gd name="connsiteY6" fmla="*/ 0 h 596900"/>
              <a:gd name="connsiteX0" fmla="*/ 114300 w 558800"/>
              <a:gd name="connsiteY0" fmla="*/ 0 h 596900"/>
              <a:gd name="connsiteX1" fmla="*/ 0 w 558800"/>
              <a:gd name="connsiteY1" fmla="*/ 565150 h 596900"/>
              <a:gd name="connsiteX2" fmla="*/ 203200 w 558800"/>
              <a:gd name="connsiteY2" fmla="*/ 596900 h 596900"/>
              <a:gd name="connsiteX3" fmla="*/ 234950 w 558800"/>
              <a:gd name="connsiteY3" fmla="*/ 520700 h 596900"/>
              <a:gd name="connsiteX4" fmla="*/ 273050 w 558800"/>
              <a:gd name="connsiteY4" fmla="*/ 317500 h 596900"/>
              <a:gd name="connsiteX5" fmla="*/ 501650 w 558800"/>
              <a:gd name="connsiteY5" fmla="*/ 279400 h 596900"/>
              <a:gd name="connsiteX6" fmla="*/ 558800 w 558800"/>
              <a:gd name="connsiteY6" fmla="*/ 38100 h 596900"/>
              <a:gd name="connsiteX7" fmla="*/ 114300 w 558800"/>
              <a:gd name="connsiteY7" fmla="*/ 0 h 596900"/>
              <a:gd name="connsiteX0" fmla="*/ 114300 w 558800"/>
              <a:gd name="connsiteY0" fmla="*/ 0 h 596900"/>
              <a:gd name="connsiteX1" fmla="*/ 0 w 558800"/>
              <a:gd name="connsiteY1" fmla="*/ 565150 h 596900"/>
              <a:gd name="connsiteX2" fmla="*/ 203200 w 558800"/>
              <a:gd name="connsiteY2" fmla="*/ 596900 h 596900"/>
              <a:gd name="connsiteX3" fmla="*/ 234950 w 558800"/>
              <a:gd name="connsiteY3" fmla="*/ 520700 h 596900"/>
              <a:gd name="connsiteX4" fmla="*/ 273050 w 558800"/>
              <a:gd name="connsiteY4" fmla="*/ 317500 h 596900"/>
              <a:gd name="connsiteX5" fmla="*/ 501650 w 558800"/>
              <a:gd name="connsiteY5" fmla="*/ 279400 h 596900"/>
              <a:gd name="connsiteX6" fmla="*/ 558800 w 558800"/>
              <a:gd name="connsiteY6" fmla="*/ 38100 h 596900"/>
              <a:gd name="connsiteX7" fmla="*/ 114300 w 558800"/>
              <a:gd name="connsiteY7" fmla="*/ 0 h 596900"/>
              <a:gd name="connsiteX0" fmla="*/ 114300 w 558800"/>
              <a:gd name="connsiteY0" fmla="*/ 0 h 596900"/>
              <a:gd name="connsiteX1" fmla="*/ 0 w 558800"/>
              <a:gd name="connsiteY1" fmla="*/ 565150 h 596900"/>
              <a:gd name="connsiteX2" fmla="*/ 203200 w 558800"/>
              <a:gd name="connsiteY2" fmla="*/ 596900 h 596900"/>
              <a:gd name="connsiteX3" fmla="*/ 273050 w 558800"/>
              <a:gd name="connsiteY3" fmla="*/ 317500 h 596900"/>
              <a:gd name="connsiteX4" fmla="*/ 501650 w 558800"/>
              <a:gd name="connsiteY4" fmla="*/ 279400 h 596900"/>
              <a:gd name="connsiteX5" fmla="*/ 558800 w 558800"/>
              <a:gd name="connsiteY5" fmla="*/ 38100 h 596900"/>
              <a:gd name="connsiteX6" fmla="*/ 114300 w 558800"/>
              <a:gd name="connsiteY6" fmla="*/ 0 h 596900"/>
              <a:gd name="connsiteX0" fmla="*/ 114300 w 558800"/>
              <a:gd name="connsiteY0" fmla="*/ 0 h 596900"/>
              <a:gd name="connsiteX1" fmla="*/ 0 w 558800"/>
              <a:gd name="connsiteY1" fmla="*/ 565150 h 596900"/>
              <a:gd name="connsiteX2" fmla="*/ 203200 w 558800"/>
              <a:gd name="connsiteY2" fmla="*/ 596900 h 596900"/>
              <a:gd name="connsiteX3" fmla="*/ 273050 w 558800"/>
              <a:gd name="connsiteY3" fmla="*/ 317500 h 596900"/>
              <a:gd name="connsiteX4" fmla="*/ 501650 w 558800"/>
              <a:gd name="connsiteY4" fmla="*/ 279400 h 596900"/>
              <a:gd name="connsiteX5" fmla="*/ 558800 w 558800"/>
              <a:gd name="connsiteY5" fmla="*/ 38100 h 596900"/>
              <a:gd name="connsiteX6" fmla="*/ 114300 w 558800"/>
              <a:gd name="connsiteY6" fmla="*/ 0 h 596900"/>
              <a:gd name="connsiteX0" fmla="*/ 114300 w 558800"/>
              <a:gd name="connsiteY0" fmla="*/ 0 h 596900"/>
              <a:gd name="connsiteX1" fmla="*/ 0 w 558800"/>
              <a:gd name="connsiteY1" fmla="*/ 565150 h 596900"/>
              <a:gd name="connsiteX2" fmla="*/ 203200 w 558800"/>
              <a:gd name="connsiteY2" fmla="*/ 596900 h 596900"/>
              <a:gd name="connsiteX3" fmla="*/ 247650 w 558800"/>
              <a:gd name="connsiteY3" fmla="*/ 298450 h 596900"/>
              <a:gd name="connsiteX4" fmla="*/ 501650 w 558800"/>
              <a:gd name="connsiteY4" fmla="*/ 279400 h 596900"/>
              <a:gd name="connsiteX5" fmla="*/ 558800 w 558800"/>
              <a:gd name="connsiteY5" fmla="*/ 38100 h 596900"/>
              <a:gd name="connsiteX6" fmla="*/ 114300 w 558800"/>
              <a:gd name="connsiteY6" fmla="*/ 0 h 596900"/>
              <a:gd name="connsiteX0" fmla="*/ 114300 w 558800"/>
              <a:gd name="connsiteY0" fmla="*/ 0 h 596900"/>
              <a:gd name="connsiteX1" fmla="*/ 0 w 558800"/>
              <a:gd name="connsiteY1" fmla="*/ 565150 h 596900"/>
              <a:gd name="connsiteX2" fmla="*/ 203200 w 558800"/>
              <a:gd name="connsiteY2" fmla="*/ 596900 h 596900"/>
              <a:gd name="connsiteX3" fmla="*/ 247650 w 558800"/>
              <a:gd name="connsiteY3" fmla="*/ 298450 h 596900"/>
              <a:gd name="connsiteX4" fmla="*/ 501650 w 558800"/>
              <a:gd name="connsiteY4" fmla="*/ 279400 h 596900"/>
              <a:gd name="connsiteX5" fmla="*/ 558800 w 558800"/>
              <a:gd name="connsiteY5" fmla="*/ 38100 h 596900"/>
              <a:gd name="connsiteX6" fmla="*/ 114300 w 558800"/>
              <a:gd name="connsiteY6" fmla="*/ 0 h 596900"/>
              <a:gd name="connsiteX0" fmla="*/ 114300 w 558800"/>
              <a:gd name="connsiteY0" fmla="*/ 0 h 596900"/>
              <a:gd name="connsiteX1" fmla="*/ 0 w 558800"/>
              <a:gd name="connsiteY1" fmla="*/ 565150 h 596900"/>
              <a:gd name="connsiteX2" fmla="*/ 203200 w 558800"/>
              <a:gd name="connsiteY2" fmla="*/ 596900 h 596900"/>
              <a:gd name="connsiteX3" fmla="*/ 247650 w 558800"/>
              <a:gd name="connsiteY3" fmla="*/ 298450 h 596900"/>
              <a:gd name="connsiteX4" fmla="*/ 495300 w 558800"/>
              <a:gd name="connsiteY4" fmla="*/ 304800 h 596900"/>
              <a:gd name="connsiteX5" fmla="*/ 558800 w 558800"/>
              <a:gd name="connsiteY5" fmla="*/ 38100 h 596900"/>
              <a:gd name="connsiteX6" fmla="*/ 114300 w 558800"/>
              <a:gd name="connsiteY6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800" h="596900">
                <a:moveTo>
                  <a:pt x="114300" y="0"/>
                </a:moveTo>
                <a:lnTo>
                  <a:pt x="0" y="565150"/>
                </a:lnTo>
                <a:lnTo>
                  <a:pt x="203200" y="596900"/>
                </a:lnTo>
                <a:lnTo>
                  <a:pt x="247650" y="298450"/>
                </a:lnTo>
                <a:lnTo>
                  <a:pt x="495300" y="304800"/>
                </a:lnTo>
                <a:lnTo>
                  <a:pt x="558800" y="38100"/>
                </a:lnTo>
                <a:lnTo>
                  <a:pt x="11430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C4FF4CF0-5873-F1A3-FFDC-59EF064B458E}"/>
              </a:ext>
            </a:extLst>
          </p:cNvPr>
          <p:cNvSpPr/>
          <p:nvPr/>
        </p:nvSpPr>
        <p:spPr>
          <a:xfrm>
            <a:off x="3892550" y="2705100"/>
            <a:ext cx="520700" cy="679450"/>
          </a:xfrm>
          <a:custGeom>
            <a:avLst/>
            <a:gdLst>
              <a:gd name="connsiteX0" fmla="*/ 69850 w 520700"/>
              <a:gd name="connsiteY0" fmla="*/ 0 h 679450"/>
              <a:gd name="connsiteX1" fmla="*/ 520700 w 520700"/>
              <a:gd name="connsiteY1" fmla="*/ 69850 h 679450"/>
              <a:gd name="connsiteX2" fmla="*/ 349250 w 520700"/>
              <a:gd name="connsiteY2" fmla="*/ 679450 h 679450"/>
              <a:gd name="connsiteX3" fmla="*/ 0 w 520700"/>
              <a:gd name="connsiteY3" fmla="*/ 565150 h 679450"/>
              <a:gd name="connsiteX4" fmla="*/ 69850 w 520700"/>
              <a:gd name="connsiteY4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" h="679450">
                <a:moveTo>
                  <a:pt x="69850" y="0"/>
                </a:moveTo>
                <a:lnTo>
                  <a:pt x="520700" y="69850"/>
                </a:lnTo>
                <a:lnTo>
                  <a:pt x="349250" y="679450"/>
                </a:lnTo>
                <a:lnTo>
                  <a:pt x="0" y="565150"/>
                </a:lnTo>
                <a:lnTo>
                  <a:pt x="6985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orme libre : forme 57">
            <a:extLst>
              <a:ext uri="{FF2B5EF4-FFF2-40B4-BE49-F238E27FC236}">
                <a16:creationId xmlns:a16="http://schemas.microsoft.com/office/drawing/2014/main" id="{C4066278-88C2-BEDB-24B6-16FFB5B9FF35}"/>
              </a:ext>
            </a:extLst>
          </p:cNvPr>
          <p:cNvSpPr/>
          <p:nvPr/>
        </p:nvSpPr>
        <p:spPr>
          <a:xfrm>
            <a:off x="9105900" y="2692400"/>
            <a:ext cx="520700" cy="679450"/>
          </a:xfrm>
          <a:custGeom>
            <a:avLst/>
            <a:gdLst>
              <a:gd name="connsiteX0" fmla="*/ 69850 w 520700"/>
              <a:gd name="connsiteY0" fmla="*/ 0 h 679450"/>
              <a:gd name="connsiteX1" fmla="*/ 520700 w 520700"/>
              <a:gd name="connsiteY1" fmla="*/ 69850 h 679450"/>
              <a:gd name="connsiteX2" fmla="*/ 349250 w 520700"/>
              <a:gd name="connsiteY2" fmla="*/ 679450 h 679450"/>
              <a:gd name="connsiteX3" fmla="*/ 0 w 520700"/>
              <a:gd name="connsiteY3" fmla="*/ 565150 h 679450"/>
              <a:gd name="connsiteX4" fmla="*/ 69850 w 520700"/>
              <a:gd name="connsiteY4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" h="679450">
                <a:moveTo>
                  <a:pt x="69850" y="0"/>
                </a:moveTo>
                <a:lnTo>
                  <a:pt x="520700" y="69850"/>
                </a:lnTo>
                <a:lnTo>
                  <a:pt x="349250" y="679450"/>
                </a:lnTo>
                <a:lnTo>
                  <a:pt x="0" y="565150"/>
                </a:lnTo>
                <a:lnTo>
                  <a:pt x="6985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68E858F3-5138-F81D-E480-40FC3CAAAF9B}"/>
              </a:ext>
            </a:extLst>
          </p:cNvPr>
          <p:cNvSpPr/>
          <p:nvPr/>
        </p:nvSpPr>
        <p:spPr>
          <a:xfrm>
            <a:off x="5156200" y="3517900"/>
            <a:ext cx="469900" cy="336550"/>
          </a:xfrm>
          <a:custGeom>
            <a:avLst/>
            <a:gdLst>
              <a:gd name="connsiteX0" fmla="*/ 44450 w 469900"/>
              <a:gd name="connsiteY0" fmla="*/ 0 h 336550"/>
              <a:gd name="connsiteX1" fmla="*/ 469900 w 469900"/>
              <a:gd name="connsiteY1" fmla="*/ 63500 h 336550"/>
              <a:gd name="connsiteX2" fmla="*/ 463550 w 469900"/>
              <a:gd name="connsiteY2" fmla="*/ 336550 h 336550"/>
              <a:gd name="connsiteX3" fmla="*/ 0 w 469900"/>
              <a:gd name="connsiteY3" fmla="*/ 317500 h 336550"/>
              <a:gd name="connsiteX4" fmla="*/ 44450 w 469900"/>
              <a:gd name="connsiteY4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0" h="336550">
                <a:moveTo>
                  <a:pt x="44450" y="0"/>
                </a:moveTo>
                <a:lnTo>
                  <a:pt x="469900" y="63500"/>
                </a:lnTo>
                <a:lnTo>
                  <a:pt x="463550" y="336550"/>
                </a:lnTo>
                <a:lnTo>
                  <a:pt x="0" y="317500"/>
                </a:lnTo>
                <a:lnTo>
                  <a:pt x="4445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Forme libre : forme 58">
            <a:extLst>
              <a:ext uri="{FF2B5EF4-FFF2-40B4-BE49-F238E27FC236}">
                <a16:creationId xmlns:a16="http://schemas.microsoft.com/office/drawing/2014/main" id="{C9EFD321-63CC-31AA-D735-5149E7D1138A}"/>
              </a:ext>
            </a:extLst>
          </p:cNvPr>
          <p:cNvSpPr/>
          <p:nvPr/>
        </p:nvSpPr>
        <p:spPr>
          <a:xfrm>
            <a:off x="10371016" y="3517900"/>
            <a:ext cx="469900" cy="336550"/>
          </a:xfrm>
          <a:custGeom>
            <a:avLst/>
            <a:gdLst>
              <a:gd name="connsiteX0" fmla="*/ 44450 w 469900"/>
              <a:gd name="connsiteY0" fmla="*/ 0 h 336550"/>
              <a:gd name="connsiteX1" fmla="*/ 469900 w 469900"/>
              <a:gd name="connsiteY1" fmla="*/ 63500 h 336550"/>
              <a:gd name="connsiteX2" fmla="*/ 463550 w 469900"/>
              <a:gd name="connsiteY2" fmla="*/ 336550 h 336550"/>
              <a:gd name="connsiteX3" fmla="*/ 0 w 469900"/>
              <a:gd name="connsiteY3" fmla="*/ 317500 h 336550"/>
              <a:gd name="connsiteX4" fmla="*/ 44450 w 469900"/>
              <a:gd name="connsiteY4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0" h="336550">
                <a:moveTo>
                  <a:pt x="44450" y="0"/>
                </a:moveTo>
                <a:lnTo>
                  <a:pt x="469900" y="63500"/>
                </a:lnTo>
                <a:lnTo>
                  <a:pt x="463550" y="336550"/>
                </a:lnTo>
                <a:lnTo>
                  <a:pt x="0" y="317500"/>
                </a:lnTo>
                <a:lnTo>
                  <a:pt x="4445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2CBDB6CC-220B-6426-4194-74BF970EE337}"/>
              </a:ext>
            </a:extLst>
          </p:cNvPr>
          <p:cNvSpPr/>
          <p:nvPr/>
        </p:nvSpPr>
        <p:spPr>
          <a:xfrm>
            <a:off x="3238500" y="5429250"/>
            <a:ext cx="533400" cy="679450"/>
          </a:xfrm>
          <a:custGeom>
            <a:avLst/>
            <a:gdLst>
              <a:gd name="connsiteX0" fmla="*/ 76200 w 533400"/>
              <a:gd name="connsiteY0" fmla="*/ 0 h 679450"/>
              <a:gd name="connsiteX1" fmla="*/ 533400 w 533400"/>
              <a:gd name="connsiteY1" fmla="*/ 82550 h 679450"/>
              <a:gd name="connsiteX2" fmla="*/ 419100 w 533400"/>
              <a:gd name="connsiteY2" fmla="*/ 679450 h 679450"/>
              <a:gd name="connsiteX3" fmla="*/ 0 w 533400"/>
              <a:gd name="connsiteY3" fmla="*/ 603250 h 679450"/>
              <a:gd name="connsiteX4" fmla="*/ 76200 w 533400"/>
              <a:gd name="connsiteY4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679450">
                <a:moveTo>
                  <a:pt x="76200" y="0"/>
                </a:moveTo>
                <a:lnTo>
                  <a:pt x="533400" y="82550"/>
                </a:lnTo>
                <a:lnTo>
                  <a:pt x="419100" y="679450"/>
                </a:lnTo>
                <a:lnTo>
                  <a:pt x="0" y="603250"/>
                </a:lnTo>
                <a:lnTo>
                  <a:pt x="7620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75BDD2AF-FC8D-31B9-B92C-77E60E2C08DF}"/>
              </a:ext>
            </a:extLst>
          </p:cNvPr>
          <p:cNvSpPr/>
          <p:nvPr/>
        </p:nvSpPr>
        <p:spPr>
          <a:xfrm>
            <a:off x="8449408" y="5429250"/>
            <a:ext cx="533400" cy="679450"/>
          </a:xfrm>
          <a:custGeom>
            <a:avLst/>
            <a:gdLst>
              <a:gd name="connsiteX0" fmla="*/ 76200 w 533400"/>
              <a:gd name="connsiteY0" fmla="*/ 0 h 679450"/>
              <a:gd name="connsiteX1" fmla="*/ 533400 w 533400"/>
              <a:gd name="connsiteY1" fmla="*/ 82550 h 679450"/>
              <a:gd name="connsiteX2" fmla="*/ 419100 w 533400"/>
              <a:gd name="connsiteY2" fmla="*/ 679450 h 679450"/>
              <a:gd name="connsiteX3" fmla="*/ 0 w 533400"/>
              <a:gd name="connsiteY3" fmla="*/ 603250 h 679450"/>
              <a:gd name="connsiteX4" fmla="*/ 76200 w 533400"/>
              <a:gd name="connsiteY4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679450">
                <a:moveTo>
                  <a:pt x="76200" y="0"/>
                </a:moveTo>
                <a:lnTo>
                  <a:pt x="533400" y="82550"/>
                </a:lnTo>
                <a:lnTo>
                  <a:pt x="419100" y="679450"/>
                </a:lnTo>
                <a:lnTo>
                  <a:pt x="0" y="603250"/>
                </a:lnTo>
                <a:lnTo>
                  <a:pt x="7620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30BAB34B-BDEC-F8DE-DE8D-029BA2631B8A}"/>
              </a:ext>
            </a:extLst>
          </p:cNvPr>
          <p:cNvSpPr/>
          <p:nvPr/>
        </p:nvSpPr>
        <p:spPr>
          <a:xfrm>
            <a:off x="4235450" y="5949950"/>
            <a:ext cx="317500" cy="304800"/>
          </a:xfrm>
          <a:custGeom>
            <a:avLst/>
            <a:gdLst>
              <a:gd name="connsiteX0" fmla="*/ 63500 w 317500"/>
              <a:gd name="connsiteY0" fmla="*/ 0 h 304800"/>
              <a:gd name="connsiteX1" fmla="*/ 317500 w 317500"/>
              <a:gd name="connsiteY1" fmla="*/ 38100 h 304800"/>
              <a:gd name="connsiteX2" fmla="*/ 254000 w 317500"/>
              <a:gd name="connsiteY2" fmla="*/ 304800 h 304800"/>
              <a:gd name="connsiteX3" fmla="*/ 0 w 317500"/>
              <a:gd name="connsiteY3" fmla="*/ 234950 h 304800"/>
              <a:gd name="connsiteX4" fmla="*/ 63500 w 317500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500" h="304800">
                <a:moveTo>
                  <a:pt x="63500" y="0"/>
                </a:moveTo>
                <a:lnTo>
                  <a:pt x="317500" y="38100"/>
                </a:lnTo>
                <a:lnTo>
                  <a:pt x="254000" y="304800"/>
                </a:lnTo>
                <a:lnTo>
                  <a:pt x="0" y="234950"/>
                </a:lnTo>
                <a:lnTo>
                  <a:pt x="6350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orme libre : forme 61">
            <a:extLst>
              <a:ext uri="{FF2B5EF4-FFF2-40B4-BE49-F238E27FC236}">
                <a16:creationId xmlns:a16="http://schemas.microsoft.com/office/drawing/2014/main" id="{C1D9A02D-E3B0-F9AD-A4A0-CB48539F9B9F}"/>
              </a:ext>
            </a:extLst>
          </p:cNvPr>
          <p:cNvSpPr/>
          <p:nvPr/>
        </p:nvSpPr>
        <p:spPr>
          <a:xfrm>
            <a:off x="9467850" y="5937250"/>
            <a:ext cx="317500" cy="304800"/>
          </a:xfrm>
          <a:custGeom>
            <a:avLst/>
            <a:gdLst>
              <a:gd name="connsiteX0" fmla="*/ 63500 w 317500"/>
              <a:gd name="connsiteY0" fmla="*/ 0 h 304800"/>
              <a:gd name="connsiteX1" fmla="*/ 317500 w 317500"/>
              <a:gd name="connsiteY1" fmla="*/ 38100 h 304800"/>
              <a:gd name="connsiteX2" fmla="*/ 254000 w 317500"/>
              <a:gd name="connsiteY2" fmla="*/ 304800 h 304800"/>
              <a:gd name="connsiteX3" fmla="*/ 0 w 317500"/>
              <a:gd name="connsiteY3" fmla="*/ 234950 h 304800"/>
              <a:gd name="connsiteX4" fmla="*/ 63500 w 317500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500" h="304800">
                <a:moveTo>
                  <a:pt x="63500" y="0"/>
                </a:moveTo>
                <a:lnTo>
                  <a:pt x="317500" y="38100"/>
                </a:lnTo>
                <a:lnTo>
                  <a:pt x="254000" y="304800"/>
                </a:lnTo>
                <a:lnTo>
                  <a:pt x="0" y="234950"/>
                </a:lnTo>
                <a:lnTo>
                  <a:pt x="63500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29DB6FE-11BF-1894-A6C4-04350F239697}"/>
              </a:ext>
            </a:extLst>
          </p:cNvPr>
          <p:cNvCxnSpPr>
            <a:cxnSpLocks/>
            <a:endCxn id="4" idx="2"/>
          </p:cNvCxnSpPr>
          <p:nvPr/>
        </p:nvCxnSpPr>
        <p:spPr>
          <a:xfrm flipH="1">
            <a:off x="5613889" y="1242517"/>
            <a:ext cx="12211" cy="53721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ABB4362D-C665-CA8C-AFA1-1C6743BCCC08}"/>
              </a:ext>
            </a:extLst>
          </p:cNvPr>
          <p:cNvSpPr txBox="1"/>
          <p:nvPr/>
        </p:nvSpPr>
        <p:spPr>
          <a:xfrm>
            <a:off x="9942773" y="1329070"/>
            <a:ext cx="1034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2000-2005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C9A53C03-D9F8-DAF0-D217-AB84497C3D4A}"/>
              </a:ext>
            </a:extLst>
          </p:cNvPr>
          <p:cNvSpPr txBox="1"/>
          <p:nvPr/>
        </p:nvSpPr>
        <p:spPr>
          <a:xfrm>
            <a:off x="4591305" y="1326535"/>
            <a:ext cx="1034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2018-2021</a:t>
            </a:r>
          </a:p>
        </p:txBody>
      </p:sp>
    </p:spTree>
    <p:extLst>
      <p:ext uri="{BB962C8B-B14F-4D97-AF65-F5344CB8AC3E}">
        <p14:creationId xmlns:p14="http://schemas.microsoft.com/office/powerpoint/2010/main" val="1337774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0349F2DF-17AD-C0CD-E2F3-AE178FB9E274}"/>
              </a:ext>
            </a:extLst>
          </p:cNvPr>
          <p:cNvGrpSpPr/>
          <p:nvPr/>
        </p:nvGrpSpPr>
        <p:grpSpPr>
          <a:xfrm>
            <a:off x="876016" y="1986808"/>
            <a:ext cx="7549623" cy="1240965"/>
            <a:chOff x="754603" y="1526590"/>
            <a:chExt cx="8148099" cy="1500701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1427D9D4-B596-45A8-3D28-363E51583094}"/>
                </a:ext>
              </a:extLst>
            </p:cNvPr>
            <p:cNvGrpSpPr/>
            <p:nvPr/>
          </p:nvGrpSpPr>
          <p:grpSpPr>
            <a:xfrm>
              <a:off x="754603" y="1526590"/>
              <a:ext cx="8148099" cy="1500701"/>
              <a:chOff x="754603" y="1526590"/>
              <a:chExt cx="8148099" cy="150070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54603" y="1526590"/>
                <a:ext cx="2348566" cy="148737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5400000">
                <a:off x="2319512" y="1738314"/>
                <a:ext cx="415077" cy="54713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6" name="Connecteur droit avec flèche 35"/>
              <p:cNvCxnSpPr>
                <a:cxnSpLocks/>
                <a:stCxn id="8" idx="3"/>
              </p:cNvCxnSpPr>
              <p:nvPr/>
            </p:nvCxnSpPr>
            <p:spPr>
              <a:xfrm>
                <a:off x="3103169" y="2270277"/>
                <a:ext cx="5189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oupe 24">
                <a:extLst>
                  <a:ext uri="{FF2B5EF4-FFF2-40B4-BE49-F238E27FC236}">
                    <a16:creationId xmlns:a16="http://schemas.microsoft.com/office/drawing/2014/main" id="{7CBEFB1C-CE22-2D2E-D3AA-031967AD1326}"/>
                  </a:ext>
                </a:extLst>
              </p:cNvPr>
              <p:cNvGrpSpPr/>
              <p:nvPr/>
            </p:nvGrpSpPr>
            <p:grpSpPr>
              <a:xfrm>
                <a:off x="3649654" y="1526590"/>
                <a:ext cx="2348566" cy="1487374"/>
                <a:chOff x="3649654" y="1526590"/>
                <a:chExt cx="2348566" cy="1487374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1496824-30EC-4DF0-6AFA-707EBD4442C1}"/>
                    </a:ext>
                  </a:extLst>
                </p:cNvPr>
                <p:cNvSpPr/>
                <p:nvPr/>
              </p:nvSpPr>
              <p:spPr>
                <a:xfrm>
                  <a:off x="3649654" y="1526590"/>
                  <a:ext cx="2348566" cy="148737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308B2B4A-8ED0-5138-1902-132E98054265}"/>
                    </a:ext>
                  </a:extLst>
                </p:cNvPr>
                <p:cNvSpPr/>
                <p:nvPr/>
              </p:nvSpPr>
              <p:spPr>
                <a:xfrm rot="5400000">
                  <a:off x="5196978" y="1736441"/>
                  <a:ext cx="415077" cy="547133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12EA457-8AF4-9FF9-AA00-10F77A1DC79B}"/>
                    </a:ext>
                  </a:extLst>
                </p:cNvPr>
                <p:cNvSpPr/>
                <p:nvPr/>
              </p:nvSpPr>
              <p:spPr>
                <a:xfrm rot="5400000">
                  <a:off x="4793027" y="1971519"/>
                  <a:ext cx="415077" cy="253466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7" name="Groupe 26">
                <a:extLst>
                  <a:ext uri="{FF2B5EF4-FFF2-40B4-BE49-F238E27FC236}">
                    <a16:creationId xmlns:a16="http://schemas.microsoft.com/office/drawing/2014/main" id="{AB9AFCD0-01D3-22D2-3235-461A01705AE5}"/>
                  </a:ext>
                </a:extLst>
              </p:cNvPr>
              <p:cNvGrpSpPr/>
              <p:nvPr/>
            </p:nvGrpSpPr>
            <p:grpSpPr>
              <a:xfrm>
                <a:off x="6554136" y="1539917"/>
                <a:ext cx="2348566" cy="1487374"/>
                <a:chOff x="6554136" y="1539917"/>
                <a:chExt cx="2348566" cy="1487374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4E9CF6A-E363-B9DC-1DE3-5C1E477A9397}"/>
                    </a:ext>
                  </a:extLst>
                </p:cNvPr>
                <p:cNvSpPr/>
                <p:nvPr/>
              </p:nvSpPr>
              <p:spPr>
                <a:xfrm>
                  <a:off x="6554136" y="1539917"/>
                  <a:ext cx="2348566" cy="148737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D7F7D1BC-E7FD-0B1C-1B11-AD092C3BF511}"/>
                    </a:ext>
                  </a:extLst>
                </p:cNvPr>
                <p:cNvSpPr/>
                <p:nvPr/>
              </p:nvSpPr>
              <p:spPr>
                <a:xfrm rot="5400000">
                  <a:off x="6974650" y="2443213"/>
                  <a:ext cx="627017" cy="378823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160362A-4AA8-D9CD-E876-CBD2BE8DEB85}"/>
                    </a:ext>
                  </a:extLst>
                </p:cNvPr>
                <p:cNvSpPr/>
                <p:nvPr/>
              </p:nvSpPr>
              <p:spPr>
                <a:xfrm rot="5400000">
                  <a:off x="8109032" y="1657547"/>
                  <a:ext cx="499726" cy="646928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1931D762-3467-1BAA-1535-E223B602CD76}"/>
                    </a:ext>
                  </a:extLst>
                </p:cNvPr>
                <p:cNvSpPr/>
                <p:nvPr/>
              </p:nvSpPr>
              <p:spPr>
                <a:xfrm rot="5400000">
                  <a:off x="7697509" y="1984846"/>
                  <a:ext cx="415077" cy="253466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57" name="Connecteur droit avec flèche 56">
                <a:extLst>
                  <a:ext uri="{FF2B5EF4-FFF2-40B4-BE49-F238E27FC236}">
                    <a16:creationId xmlns:a16="http://schemas.microsoft.com/office/drawing/2014/main" id="{E64F9864-7060-F9E9-58E0-FFFE7298D4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7101" y="2269350"/>
                <a:ext cx="51892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296E431D-3B6C-C783-57E4-6BECAF09F3F9}"/>
                </a:ext>
              </a:extLst>
            </p:cNvPr>
            <p:cNvSpPr/>
            <p:nvPr/>
          </p:nvSpPr>
          <p:spPr>
            <a:xfrm>
              <a:off x="8043170" y="1725736"/>
              <a:ext cx="644601" cy="501912"/>
            </a:xfrm>
            <a:custGeom>
              <a:avLst/>
              <a:gdLst>
                <a:gd name="connsiteX0" fmla="*/ 0 w 656947"/>
                <a:gd name="connsiteY0" fmla="*/ 0 h 514905"/>
                <a:gd name="connsiteX1" fmla="*/ 656947 w 656947"/>
                <a:gd name="connsiteY1" fmla="*/ 17755 h 514905"/>
                <a:gd name="connsiteX2" fmla="*/ 648069 w 656947"/>
                <a:gd name="connsiteY2" fmla="*/ 514905 h 514905"/>
                <a:gd name="connsiteX3" fmla="*/ 559293 w 656947"/>
                <a:gd name="connsiteY3" fmla="*/ 514905 h 514905"/>
                <a:gd name="connsiteX4" fmla="*/ 550415 w 656947"/>
                <a:gd name="connsiteY4" fmla="*/ 88777 h 514905"/>
                <a:gd name="connsiteX5" fmla="*/ 17755 w 656947"/>
                <a:gd name="connsiteY5" fmla="*/ 88777 h 514905"/>
                <a:gd name="connsiteX6" fmla="*/ 0 w 656947"/>
                <a:gd name="connsiteY6" fmla="*/ 0 h 514905"/>
                <a:gd name="connsiteX0" fmla="*/ 0 w 661709"/>
                <a:gd name="connsiteY0" fmla="*/ 1295 h 516200"/>
                <a:gd name="connsiteX1" fmla="*/ 661709 w 661709"/>
                <a:gd name="connsiteY1" fmla="*/ 0 h 516200"/>
                <a:gd name="connsiteX2" fmla="*/ 648069 w 661709"/>
                <a:gd name="connsiteY2" fmla="*/ 516200 h 516200"/>
                <a:gd name="connsiteX3" fmla="*/ 559293 w 661709"/>
                <a:gd name="connsiteY3" fmla="*/ 516200 h 516200"/>
                <a:gd name="connsiteX4" fmla="*/ 550415 w 661709"/>
                <a:gd name="connsiteY4" fmla="*/ 90072 h 516200"/>
                <a:gd name="connsiteX5" fmla="*/ 17755 w 661709"/>
                <a:gd name="connsiteY5" fmla="*/ 90072 h 516200"/>
                <a:gd name="connsiteX6" fmla="*/ 0 w 661709"/>
                <a:gd name="connsiteY6" fmla="*/ 1295 h 516200"/>
                <a:gd name="connsiteX0" fmla="*/ 0 w 661709"/>
                <a:gd name="connsiteY0" fmla="*/ 1295 h 516200"/>
                <a:gd name="connsiteX1" fmla="*/ 661709 w 661709"/>
                <a:gd name="connsiteY1" fmla="*/ 0 h 516200"/>
                <a:gd name="connsiteX2" fmla="*/ 648069 w 661709"/>
                <a:gd name="connsiteY2" fmla="*/ 516200 h 516200"/>
                <a:gd name="connsiteX3" fmla="*/ 559293 w 661709"/>
                <a:gd name="connsiteY3" fmla="*/ 516200 h 516200"/>
                <a:gd name="connsiteX4" fmla="*/ 550415 w 661709"/>
                <a:gd name="connsiteY4" fmla="*/ 90072 h 516200"/>
                <a:gd name="connsiteX5" fmla="*/ 17755 w 661709"/>
                <a:gd name="connsiteY5" fmla="*/ 90072 h 516200"/>
                <a:gd name="connsiteX6" fmla="*/ 0 w 661709"/>
                <a:gd name="connsiteY6" fmla="*/ 1295 h 516200"/>
                <a:gd name="connsiteX0" fmla="*/ 0 w 661709"/>
                <a:gd name="connsiteY0" fmla="*/ 1295 h 516200"/>
                <a:gd name="connsiteX1" fmla="*/ 661709 w 661709"/>
                <a:gd name="connsiteY1" fmla="*/ 0 h 516200"/>
                <a:gd name="connsiteX2" fmla="*/ 648069 w 661709"/>
                <a:gd name="connsiteY2" fmla="*/ 516200 h 516200"/>
                <a:gd name="connsiteX3" fmla="*/ 545005 w 661709"/>
                <a:gd name="connsiteY3" fmla="*/ 501912 h 516200"/>
                <a:gd name="connsiteX4" fmla="*/ 550415 w 661709"/>
                <a:gd name="connsiteY4" fmla="*/ 90072 h 516200"/>
                <a:gd name="connsiteX5" fmla="*/ 17755 w 661709"/>
                <a:gd name="connsiteY5" fmla="*/ 90072 h 516200"/>
                <a:gd name="connsiteX6" fmla="*/ 0 w 661709"/>
                <a:gd name="connsiteY6" fmla="*/ 1295 h 516200"/>
                <a:gd name="connsiteX0" fmla="*/ 1295 w 643954"/>
                <a:gd name="connsiteY0" fmla="*/ 1295 h 516200"/>
                <a:gd name="connsiteX1" fmla="*/ 643954 w 643954"/>
                <a:gd name="connsiteY1" fmla="*/ 0 h 516200"/>
                <a:gd name="connsiteX2" fmla="*/ 630314 w 643954"/>
                <a:gd name="connsiteY2" fmla="*/ 516200 h 516200"/>
                <a:gd name="connsiteX3" fmla="*/ 527250 w 643954"/>
                <a:gd name="connsiteY3" fmla="*/ 501912 h 516200"/>
                <a:gd name="connsiteX4" fmla="*/ 532660 w 643954"/>
                <a:gd name="connsiteY4" fmla="*/ 90072 h 516200"/>
                <a:gd name="connsiteX5" fmla="*/ 0 w 643954"/>
                <a:gd name="connsiteY5" fmla="*/ 90072 h 516200"/>
                <a:gd name="connsiteX6" fmla="*/ 1295 w 643954"/>
                <a:gd name="connsiteY6" fmla="*/ 1295 h 516200"/>
                <a:gd name="connsiteX0" fmla="*/ 1295 w 644601"/>
                <a:gd name="connsiteY0" fmla="*/ 1295 h 501912"/>
                <a:gd name="connsiteX1" fmla="*/ 643954 w 644601"/>
                <a:gd name="connsiteY1" fmla="*/ 0 h 501912"/>
                <a:gd name="connsiteX2" fmla="*/ 644601 w 644601"/>
                <a:gd name="connsiteY2" fmla="*/ 501912 h 501912"/>
                <a:gd name="connsiteX3" fmla="*/ 527250 w 644601"/>
                <a:gd name="connsiteY3" fmla="*/ 501912 h 501912"/>
                <a:gd name="connsiteX4" fmla="*/ 532660 w 644601"/>
                <a:gd name="connsiteY4" fmla="*/ 90072 h 501912"/>
                <a:gd name="connsiteX5" fmla="*/ 0 w 644601"/>
                <a:gd name="connsiteY5" fmla="*/ 90072 h 501912"/>
                <a:gd name="connsiteX6" fmla="*/ 1295 w 644601"/>
                <a:gd name="connsiteY6" fmla="*/ 1295 h 50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4601" h="501912">
                  <a:moveTo>
                    <a:pt x="1295" y="1295"/>
                  </a:moveTo>
                  <a:lnTo>
                    <a:pt x="643954" y="0"/>
                  </a:lnTo>
                  <a:cubicBezTo>
                    <a:pt x="644170" y="167304"/>
                    <a:pt x="644385" y="334608"/>
                    <a:pt x="644601" y="501912"/>
                  </a:cubicBezTo>
                  <a:lnTo>
                    <a:pt x="527250" y="501912"/>
                  </a:lnTo>
                  <a:cubicBezTo>
                    <a:pt x="529053" y="364632"/>
                    <a:pt x="530857" y="227352"/>
                    <a:pt x="532660" y="90072"/>
                  </a:cubicBezTo>
                  <a:lnTo>
                    <a:pt x="0" y="90072"/>
                  </a:lnTo>
                  <a:cubicBezTo>
                    <a:pt x="432" y="60480"/>
                    <a:pt x="863" y="30887"/>
                    <a:pt x="1295" y="1295"/>
                  </a:cubicBezTo>
                  <a:close/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89CEFFB8-ACE5-7528-8906-123A31F1BBCE}"/>
              </a:ext>
            </a:extLst>
          </p:cNvPr>
          <p:cNvGrpSpPr/>
          <p:nvPr/>
        </p:nvGrpSpPr>
        <p:grpSpPr>
          <a:xfrm>
            <a:off x="876016" y="3359721"/>
            <a:ext cx="8508029" cy="1487374"/>
            <a:chOff x="895615" y="3409859"/>
            <a:chExt cx="8898928" cy="1682139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6F198981-FA0C-EC46-E4F4-FD5193D486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982292" y="3077224"/>
              <a:ext cx="1682137" cy="2347412"/>
            </a:xfrm>
            <a:prstGeom prst="rect">
              <a:avLst/>
            </a:prstGeom>
          </p:spPr>
        </p:pic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C4ED6D6D-FD3B-10BD-CFCA-3C1C4E578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094941" y="3224780"/>
              <a:ext cx="1667892" cy="2066543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32E6CF1B-7101-1EE7-BD89-CE37E54D1A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54136" y="3409859"/>
              <a:ext cx="3240407" cy="1682139"/>
            </a:xfrm>
            <a:prstGeom prst="rect">
              <a:avLst/>
            </a:prstGeom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B21C7976-8163-7770-8F42-6D17841970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5978" y="4985684"/>
            <a:ext cx="3098067" cy="157637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C7472FD-AE87-ED3B-1F44-8DC37BB70D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76016" y="5004316"/>
            <a:ext cx="2050785" cy="161153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457AD9A-004A-10CC-D5D8-510EB18BBE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4297" y="4980856"/>
            <a:ext cx="2289082" cy="1611535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32C912DC-D822-0A6A-4D9C-9604E2AF62D0}"/>
              </a:ext>
            </a:extLst>
          </p:cNvPr>
          <p:cNvSpPr txBox="1">
            <a:spLocks/>
          </p:cNvSpPr>
          <p:nvPr/>
        </p:nvSpPr>
        <p:spPr>
          <a:xfrm>
            <a:off x="876016" y="444318"/>
            <a:ext cx="10042700" cy="141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3200" dirty="0"/>
              <a:t>Identifier les facteurs de réussite =&gt; </a:t>
            </a:r>
            <a:br>
              <a:rPr lang="fr-FR" sz="3200" dirty="0"/>
            </a:br>
            <a:r>
              <a:rPr lang="fr-FR" sz="2400" dirty="0"/>
              <a:t>Densifier le bâti individuel existant – </a:t>
            </a:r>
            <a:br>
              <a:rPr lang="fr-FR" sz="2400" dirty="0"/>
            </a:br>
            <a:r>
              <a:rPr lang="fr-FR" sz="2400" dirty="0"/>
              <a:t>Penser le bâti individuel pour qu’il puisse se densifier</a:t>
            </a:r>
          </a:p>
          <a:p>
            <a:pPr algn="l"/>
            <a:r>
              <a:rPr lang="fr-FR" sz="2400" b="1" dirty="0"/>
              <a:t>Une démarche applicable en milieu urbain comme en milieu rural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A8477C12-4ED4-2571-2DB3-A58CF9B3E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6267" y="6562058"/>
            <a:ext cx="25300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Initiative privée – familiale  - Pontis (04) 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2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1">
            <a:extLst>
              <a:ext uri="{FF2B5EF4-FFF2-40B4-BE49-F238E27FC236}">
                <a16:creationId xmlns:a16="http://schemas.microsoft.com/office/drawing/2014/main" id="{32C912DC-D822-0A6A-4D9C-9604E2AF62D0}"/>
              </a:ext>
            </a:extLst>
          </p:cNvPr>
          <p:cNvSpPr txBox="1">
            <a:spLocks/>
          </p:cNvSpPr>
          <p:nvPr/>
        </p:nvSpPr>
        <p:spPr>
          <a:xfrm>
            <a:off x="1011483" y="274317"/>
            <a:ext cx="8843716" cy="141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3200" dirty="0"/>
              <a:t>Identifier les facteurs de réussite =&gt; </a:t>
            </a:r>
            <a:br>
              <a:rPr lang="fr-FR" sz="3200" dirty="0"/>
            </a:br>
            <a:r>
              <a:rPr lang="fr-FR" sz="2800" dirty="0"/>
              <a:t>Revaloriser – réhabiliter le bâti existant, les centres anciens  </a:t>
            </a:r>
            <a:endParaRPr lang="fr-FR" sz="2800" b="1" dirty="0"/>
          </a:p>
        </p:txBody>
      </p:sp>
      <p:sp>
        <p:nvSpPr>
          <p:cNvPr id="32" name="Espace réservé du contenu 3">
            <a:extLst>
              <a:ext uri="{FF2B5EF4-FFF2-40B4-BE49-F238E27FC236}">
                <a16:creationId xmlns:a16="http://schemas.microsoft.com/office/drawing/2014/main" id="{D228AE8F-20F4-3E3A-A757-95511E021F19}"/>
              </a:ext>
            </a:extLst>
          </p:cNvPr>
          <p:cNvSpPr txBox="1">
            <a:spLocks/>
          </p:cNvSpPr>
          <p:nvPr/>
        </p:nvSpPr>
        <p:spPr>
          <a:xfrm>
            <a:off x="588522" y="2212641"/>
            <a:ext cx="9266677" cy="194166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b="1" dirty="0"/>
              <a:t>Redonner l’attractivité aux centres anciens / et logements vacants</a:t>
            </a:r>
          </a:p>
          <a:p>
            <a:pPr lvl="1"/>
            <a:r>
              <a:rPr lang="fr-FR" sz="2200" b="1" dirty="0"/>
              <a:t>Des outils existants mais non suffisants </a:t>
            </a:r>
            <a:r>
              <a:rPr lang="fr-FR" sz="2200" dirty="0"/>
              <a:t>: </a:t>
            </a:r>
            <a:r>
              <a:rPr lang="fr-FR" sz="1500" dirty="0"/>
              <a:t>Opération de revitalisation des centres bourgs, Cœur de villes,  Petites villes de demain, Ensemble d’outils fiscaux, législatifs et règlementaire</a:t>
            </a:r>
          </a:p>
          <a:p>
            <a:pPr lvl="1"/>
            <a:r>
              <a:rPr lang="fr-FR" sz="2200" b="1" dirty="0"/>
              <a:t>Donner l’envie de ré-habiter les centres anciens</a:t>
            </a:r>
            <a:r>
              <a:rPr lang="fr-FR" dirty="0"/>
              <a:t>, </a:t>
            </a:r>
            <a:r>
              <a:rPr lang="fr-FR" sz="1500" dirty="0"/>
              <a:t>travailler sur le cadre de vie et sur les qualités d’usages, développer les bénéfices pour contrebalancer les contraintes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188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2A3E386-BB30-4928-9FFC-30D7FDAE18B6}"/>
              </a:ext>
            </a:extLst>
          </p:cNvPr>
          <p:cNvSpPr txBox="1">
            <a:spLocks/>
          </p:cNvSpPr>
          <p:nvPr/>
        </p:nvSpPr>
        <p:spPr>
          <a:xfrm>
            <a:off x="786642" y="925498"/>
            <a:ext cx="9012114" cy="25035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Comment réussir une densification de qualité  - une densification « heureuse »?</a:t>
            </a:r>
          </a:p>
          <a:p>
            <a:pPr lvl="0">
              <a:spcBef>
                <a:spcPct val="0"/>
              </a:spcBef>
              <a:defRPr/>
            </a:pPr>
            <a:endParaRPr lang="fr-FR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fr-FR" sz="28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5">
            <a:extLst>
              <a:ext uri="{FF2B5EF4-FFF2-40B4-BE49-F238E27FC236}">
                <a16:creationId xmlns:a16="http://schemas.microsoft.com/office/drawing/2014/main" id="{F2AB4A48-9A5F-891E-46FE-8D2BE8A6F17F}"/>
              </a:ext>
            </a:extLst>
          </p:cNvPr>
          <p:cNvSpPr txBox="1">
            <a:spLocks/>
          </p:cNvSpPr>
          <p:nvPr/>
        </p:nvSpPr>
        <p:spPr>
          <a:xfrm>
            <a:off x="1204331" y="2965689"/>
            <a:ext cx="7774769" cy="217376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ce jour, pas de méthodes « clés en main » mais des </a:t>
            </a: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retours d’expériences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des </a:t>
            </a: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enseignements concrets 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amènent à des pistes « sérieuses » </a:t>
            </a: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réussir une densification qualitative pour lutter contre l’artificialisation des sols tout en préservant la qualité de vie 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la </a:t>
            </a: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 en compte globale de la problématique foncière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fr-FR" kern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l’identification de facteurs de réussite 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appuyée sur cette compréhension globale de la problématique foncière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27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A3E386-BB30-4928-9FFC-30D7FDAE1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30" y="577048"/>
            <a:ext cx="8596668" cy="1178166"/>
          </a:xfrm>
        </p:spPr>
        <p:txBody>
          <a:bodyPr>
            <a:normAutofit fontScale="90000"/>
          </a:bodyPr>
          <a:lstStyle/>
          <a:p>
            <a:r>
              <a:rPr lang="fr-FR" dirty="0"/>
              <a:t>La compréhension globale de la problématique foncière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F2BAF9E6-1B08-78DB-3949-07991D2C46C7}"/>
              </a:ext>
            </a:extLst>
          </p:cNvPr>
          <p:cNvSpPr txBox="1">
            <a:spLocks/>
          </p:cNvSpPr>
          <p:nvPr/>
        </p:nvSpPr>
        <p:spPr>
          <a:xfrm>
            <a:off x="683430" y="2506192"/>
            <a:ext cx="8327405" cy="28434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La densification n’est pas uniquement une problématique de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juridique, technique, économique.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Pour arriver à une densification de qualité de l’espace urbain, il est essentiel de comprendre et d’appréhender la problématique foncière dans sa globalité.</a:t>
            </a:r>
          </a:p>
          <a:p>
            <a:pPr algn="just"/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L’humain, le vécu/passé, les habitudes et préjugés, le ressenti, le sensible</a:t>
            </a:r>
          </a:p>
          <a:p>
            <a:pPr algn="just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Pourquoi ?</a:t>
            </a:r>
          </a:p>
          <a:p>
            <a:pPr algn="just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identifier les obstacles et activer des facteurs de réussite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644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C87990D-68E9-4EAF-5301-20A6F15EB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30" y="621438"/>
            <a:ext cx="8596668" cy="1178166"/>
          </a:xfrm>
        </p:spPr>
        <p:txBody>
          <a:bodyPr>
            <a:normAutofit fontScale="90000"/>
          </a:bodyPr>
          <a:lstStyle/>
          <a:p>
            <a:r>
              <a:rPr lang="fr-FR" dirty="0"/>
              <a:t>La compréhension globale de la problématique foncière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23FE0BF-5954-4536-E60C-72E24B4ACB2E}"/>
              </a:ext>
            </a:extLst>
          </p:cNvPr>
          <p:cNvSpPr txBox="1"/>
          <p:nvPr/>
        </p:nvSpPr>
        <p:spPr>
          <a:xfrm>
            <a:off x="683430" y="4496475"/>
            <a:ext cx="80877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J'ai longtemps cru que le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problème foncier était de nature juridique, technique, économique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qu'une bonne dose d'ingéniosité suffirait à le résoudre. J'ai lentement découvert qu'il était </a:t>
            </a:r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problème politique le plus significatif </a:t>
            </a:r>
            <a:r>
              <a:rPr lang="fr-F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soit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parce que nos définitions et nos pratiques foncières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fondent tout à la fois notre civilisation et notre système de pouvoir, façonnent nos comportements 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r"/>
            <a:r>
              <a:rPr lang="fr-F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Edgar Pisani, Utopie Foncière, 1977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98BF01-EF74-FAF6-C49D-509961D5BD9E}"/>
              </a:ext>
            </a:extLst>
          </p:cNvPr>
          <p:cNvSpPr txBox="1"/>
          <p:nvPr/>
        </p:nvSpPr>
        <p:spPr>
          <a:xfrm>
            <a:off x="683430" y="2065802"/>
            <a:ext cx="808770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premier qui, ayant enclos un terrain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s'avisa de dire : Ceci est à moi, et trouva des gens assez simples pour le croire,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fut le vrai fondateur de la société civile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Que de crimes, que de guerres, de meurtres, que de misères et d'horreurs n'eût point épargnés au genre humain celui qui, arrachant les pieux ou comblant le fossé, eût crié à ses semblables : Gardez-vous d'écouter cet imposteur; vous êtes perdus, si vous oubliez que les fruits sont à tous, et que la terre n'est à personne.</a:t>
            </a:r>
            <a:endParaRPr lang="fr-FR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F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 Jacques Rousseau, </a:t>
            </a:r>
          </a:p>
          <a:p>
            <a:pPr algn="r"/>
            <a:r>
              <a:rPr lang="fr-F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Discours sur l’origine et les fondements de l’inégalité parmi les hommes, 1755, </a:t>
            </a:r>
            <a:endParaRPr lang="fr-FR" sz="1400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6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A3E386-BB30-4928-9FFC-30D7FDAE1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" y="153176"/>
            <a:ext cx="9250984" cy="1553593"/>
          </a:xfrm>
        </p:spPr>
        <p:txBody>
          <a:bodyPr>
            <a:normAutofit/>
          </a:bodyPr>
          <a:lstStyle/>
          <a:p>
            <a:r>
              <a:rPr lang="fr-FR" sz="2800" dirty="0"/>
              <a:t>La compréhension globale de la problématique foncière : le contexte de la planification urbaine récente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96199E9-72A0-4A50-A0C9-080CAACB4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13902" y="1228186"/>
            <a:ext cx="9550030" cy="5476637"/>
          </a:xfrm>
        </p:spPr>
        <p:txBody>
          <a:bodyPr>
            <a:noAutofit/>
          </a:bodyPr>
          <a:lstStyle/>
          <a:p>
            <a:r>
              <a:rPr lang="fr-FR" sz="1600" b="1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 POS au PLU </a:t>
            </a:r>
          </a:p>
          <a:p>
            <a:pPr lvl="1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De documents de gestion du droit des sols à des documents de projet,</a:t>
            </a:r>
          </a:p>
          <a:p>
            <a:pPr lvl="1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Des contextes très différents entre les années 60 et à l’heure actuelle,</a:t>
            </a:r>
          </a:p>
          <a:p>
            <a:pPr lvl="2"/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Après guerre: 30 glorieuses, apogée industrielle, plein emploi, baby-boom, utopie d’une croissance sans limite</a:t>
            </a:r>
          </a:p>
          <a:p>
            <a:pPr lvl="2"/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1973 : 1</a:t>
            </a:r>
            <a:r>
              <a:rPr lang="fr-FR" altLang="fr-FR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choc pétrolier – début de prise de conscience des ressources limitées</a:t>
            </a:r>
          </a:p>
          <a:p>
            <a:pPr lvl="2"/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Début 90: Notion de développement durable</a:t>
            </a:r>
          </a:p>
          <a:p>
            <a:pPr lvl="2"/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Années 2000-2020 renforcement de la prise de conscience des enjeux environnementaux et climatiques 2000: loi SRU passage des POS aux PLU, retranscription de la notion de Développement Durable</a:t>
            </a:r>
            <a:b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2010: loi ENE, introduction de l’évaluation environnementale des documents de planification et de modération de la consommation d’espace</a:t>
            </a:r>
            <a:b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2014: loi ALUR, notion de réduction de la consommation d’espace et abrogation des POS</a:t>
            </a:r>
            <a:b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2021: loi Climat et résilience, introduction de l’objectif ZAN : Zéro Artificialisation Nette </a:t>
            </a:r>
          </a:p>
          <a:p>
            <a:r>
              <a:rPr lang="fr-FR" sz="1600" b="1" kern="1400" dirty="0">
                <a:latin typeface="Arial" panose="020B0604020202020204" pitchFamily="34" charset="0"/>
                <a:cs typeface="Arial" panose="020B0604020202020204" pitchFamily="34" charset="0"/>
              </a:rPr>
              <a:t>L’idéal de la maison individuelle et une dichotomie réductrice entre maison individuelle pure ou appartement en gros collectifs à réinterroger</a:t>
            </a:r>
          </a:p>
          <a:p>
            <a:r>
              <a:rPr lang="fr-FR" sz="1600" b="1" kern="1400" dirty="0">
                <a:latin typeface="Arial" panose="020B0604020202020204" pitchFamily="34" charset="0"/>
                <a:cs typeface="Arial" panose="020B0604020202020204" pitchFamily="34" charset="0"/>
              </a:rPr>
              <a:t>La croyance tenace dans le côté immuable d’un terrain classé en constructible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19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A3E386-BB30-4928-9FFC-30D7FDAE1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67" y="163748"/>
            <a:ext cx="8596668" cy="997182"/>
          </a:xfrm>
        </p:spPr>
        <p:txBody>
          <a:bodyPr>
            <a:normAutofit/>
          </a:bodyPr>
          <a:lstStyle/>
          <a:p>
            <a:r>
              <a:rPr lang="fr-FR" dirty="0"/>
              <a:t>L’identification des facteurs de réussite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02129D-4E61-4F8F-B37E-29B0CBA7F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9302" y="1354309"/>
            <a:ext cx="9101697" cy="3327003"/>
          </a:xfrm>
        </p:spPr>
        <p:txBody>
          <a:bodyPr>
            <a:normAutofit fontScale="85000" lnSpcReduction="20000"/>
          </a:bodyPr>
          <a:lstStyle/>
          <a:p>
            <a:r>
              <a:rPr lang="fr-FR" sz="2000" dirty="0"/>
              <a:t>A l’échelle de la commune -&gt; passer en mode projet / dépasser la vision de distribution des droits à bâtir </a:t>
            </a:r>
          </a:p>
          <a:p>
            <a:pPr lvl="1"/>
            <a:r>
              <a:rPr lang="fr-FR" sz="1800" dirty="0"/>
              <a:t>Un projet d’aménagement stratégique (PADD, Programmation) </a:t>
            </a:r>
          </a:p>
          <a:p>
            <a:pPr lvl="1"/>
            <a:r>
              <a:rPr lang="fr-FR" sz="1800" dirty="0"/>
              <a:t>Une déclinaison à l’échelle de certains secteurs (OAP, servitude de projet, zone 2AU)</a:t>
            </a:r>
          </a:p>
          <a:p>
            <a:pPr lvl="1"/>
            <a:endParaRPr lang="fr-FR" sz="1800" dirty="0"/>
          </a:p>
          <a:p>
            <a:r>
              <a:rPr lang="fr-FR" sz="2000" dirty="0"/>
              <a:t>Importance de la programmation urbaine afin de réussir à impliquer l’ensemble des acteurs, usagers et utilisateurs</a:t>
            </a:r>
          </a:p>
          <a:p>
            <a:pPr marL="457200" lvl="1" indent="0">
              <a:buNone/>
            </a:pPr>
            <a:endParaRPr lang="fr-FR" sz="1800" dirty="0"/>
          </a:p>
          <a:p>
            <a:r>
              <a:rPr lang="fr-FR" sz="2000" dirty="0"/>
              <a:t>A l’échelle de la parcelle -&gt; savoir utiliser son foncier</a:t>
            </a:r>
          </a:p>
          <a:p>
            <a:pPr lvl="1"/>
            <a:r>
              <a:rPr lang="fr-FR" sz="1800" dirty="0"/>
              <a:t>Repenser la forme urbaine</a:t>
            </a:r>
          </a:p>
          <a:p>
            <a:pPr lvl="1"/>
            <a:r>
              <a:rPr lang="fr-FR" sz="1800" dirty="0"/>
              <a:t>Repenser l’organisation parcellaire, densification de l’habitat individuel</a:t>
            </a:r>
          </a:p>
          <a:p>
            <a:pPr lvl="1"/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278F411-D3C9-B874-8AFC-22ADBC7A0D50}"/>
              </a:ext>
            </a:extLst>
          </p:cNvPr>
          <p:cNvSpPr txBox="1">
            <a:spLocks/>
          </p:cNvSpPr>
          <p:nvPr/>
        </p:nvSpPr>
        <p:spPr>
          <a:xfrm>
            <a:off x="695667" y="736772"/>
            <a:ext cx="8596668" cy="9971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dirty="0"/>
              <a:t>Mettre en synergie les stratégies publiques et privés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2A39064-9C80-3AF0-3E40-7FC25863F4AA}"/>
              </a:ext>
            </a:extLst>
          </p:cNvPr>
          <p:cNvSpPr txBox="1"/>
          <p:nvPr/>
        </p:nvSpPr>
        <p:spPr>
          <a:xfrm>
            <a:off x="299302" y="4874691"/>
            <a:ext cx="859666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400" b="1" dirty="0"/>
              <a:t>Remarque : La maison individuelle toujours plébiscitée par 75 % les français ( </a:t>
            </a:r>
            <a:r>
              <a:rPr lang="fr-FR" sz="1400" dirty="0"/>
              <a:t>conclusion du rapport commandé par la ministre en charge du Logement Emmanuelle </a:t>
            </a:r>
            <a:r>
              <a:rPr lang="fr-FR" sz="1400" dirty="0" err="1"/>
              <a:t>Wargon</a:t>
            </a:r>
            <a:r>
              <a:rPr lang="fr-FR" sz="1400" dirty="0"/>
              <a:t> pour réfléchir à l'avenir de la maison individuelle – octobre 2021) =&gt; La période relative à la crise sanitaire a recentré les besoins essentiels plébiscités: l’importance de se sentir bien chez soi, pouvoir accéder à un extérieur et avoir de l’espace </a:t>
            </a:r>
          </a:p>
          <a:p>
            <a:pPr lvl="1"/>
            <a:r>
              <a:rPr lang="fr-FR" sz="1400" b="1" dirty="0"/>
              <a:t>D’où la nécessité de « déconstruire le mythe de la maison individuelle au milieu de sa grande parcelle» afin de construire une offre alternative sachant répondre aux attentes.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1662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A3E386-BB30-4928-9FFC-30D7FDAE1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18" y="146656"/>
            <a:ext cx="6693914" cy="905209"/>
          </a:xfrm>
        </p:spPr>
        <p:txBody>
          <a:bodyPr>
            <a:normAutofit fontScale="90000"/>
          </a:bodyPr>
          <a:lstStyle/>
          <a:p>
            <a:r>
              <a:rPr lang="fr-FR" dirty="0"/>
              <a:t>Identifier les facteurs de réussite =&gt; « passer en mode projet »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B537D42-AC23-306B-E474-B883A0E2B5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4321" y="865954"/>
            <a:ext cx="4123182" cy="2795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CE6ADFA-500C-5A8F-4A78-B1291C695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870080"/>
            <a:ext cx="2718816" cy="384126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808533E-905E-F5EF-71FA-0F0527B6D4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3404" y="1280465"/>
            <a:ext cx="4576445" cy="52184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5718AB31-BE4D-6B95-54F5-2991843E3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435" y="6498895"/>
            <a:ext cx="271881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PLU Puy Saint André (05) – Atelier Chado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E09032EC-C43C-4AEE-B343-E085F46F0290}"/>
              </a:ext>
            </a:extLst>
          </p:cNvPr>
          <p:cNvSpPr txBox="1">
            <a:spLocks/>
          </p:cNvSpPr>
          <p:nvPr/>
        </p:nvSpPr>
        <p:spPr>
          <a:xfrm>
            <a:off x="800100" y="444776"/>
            <a:ext cx="8806744" cy="6984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3200" dirty="0"/>
              <a:t>Repenser les formes urbaines</a:t>
            </a:r>
          </a:p>
          <a:p>
            <a:pPr algn="l"/>
            <a:r>
              <a:rPr lang="fr-FR" sz="2300" dirty="0"/>
              <a:t>Retour d’expérience: lotissement du bois de St Jean – Gap (05)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CB88876-976B-445D-B99F-4576B6DC6D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6113" y="1249833"/>
            <a:ext cx="4519940" cy="504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569CEE6-682B-49AC-B915-4E567014D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262720"/>
            <a:ext cx="4500501" cy="5043537"/>
          </a:xfrm>
          <a:prstGeom prst="rect">
            <a:avLst/>
          </a:prstGeom>
        </p:spPr>
      </p:pic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A1AA76BA-F7F9-4228-AF23-5716AA4EF77D}"/>
              </a:ext>
            </a:extLst>
          </p:cNvPr>
          <p:cNvSpPr/>
          <p:nvPr/>
        </p:nvSpPr>
        <p:spPr>
          <a:xfrm>
            <a:off x="6107289" y="1532467"/>
            <a:ext cx="3267075" cy="4773789"/>
          </a:xfrm>
          <a:custGeom>
            <a:avLst/>
            <a:gdLst>
              <a:gd name="connsiteX0" fmla="*/ 0 w 3267075"/>
              <a:gd name="connsiteY0" fmla="*/ 838200 h 4743450"/>
              <a:gd name="connsiteX1" fmla="*/ 552450 w 3267075"/>
              <a:gd name="connsiteY1" fmla="*/ 609600 h 4743450"/>
              <a:gd name="connsiteX2" fmla="*/ 571500 w 3267075"/>
              <a:gd name="connsiteY2" fmla="*/ 342900 h 4743450"/>
              <a:gd name="connsiteX3" fmla="*/ 1247775 w 3267075"/>
              <a:gd name="connsiteY3" fmla="*/ 161925 h 4743450"/>
              <a:gd name="connsiteX4" fmla="*/ 1285875 w 3267075"/>
              <a:gd name="connsiteY4" fmla="*/ 0 h 4743450"/>
              <a:gd name="connsiteX5" fmla="*/ 2295525 w 3267075"/>
              <a:gd name="connsiteY5" fmla="*/ 9525 h 4743450"/>
              <a:gd name="connsiteX6" fmla="*/ 3267075 w 3267075"/>
              <a:gd name="connsiteY6" fmla="*/ 4743450 h 4743450"/>
              <a:gd name="connsiteX7" fmla="*/ 2447925 w 3267075"/>
              <a:gd name="connsiteY7" fmla="*/ 4724400 h 4743450"/>
              <a:gd name="connsiteX8" fmla="*/ 1704975 w 3267075"/>
              <a:gd name="connsiteY8" fmla="*/ 3790950 h 4743450"/>
              <a:gd name="connsiteX9" fmla="*/ 1076325 w 3267075"/>
              <a:gd name="connsiteY9" fmla="*/ 2581275 h 4743450"/>
              <a:gd name="connsiteX10" fmla="*/ 733425 w 3267075"/>
              <a:gd name="connsiteY10" fmla="*/ 2152650 h 4743450"/>
              <a:gd name="connsiteX11" fmla="*/ 247650 w 3267075"/>
              <a:gd name="connsiteY11" fmla="*/ 1304925 h 4743450"/>
              <a:gd name="connsiteX12" fmla="*/ 0 w 3267075"/>
              <a:gd name="connsiteY12" fmla="*/ 838200 h 4743450"/>
              <a:gd name="connsiteX0" fmla="*/ 0 w 3267075"/>
              <a:gd name="connsiteY0" fmla="*/ 838200 h 4743450"/>
              <a:gd name="connsiteX1" fmla="*/ 552450 w 3267075"/>
              <a:gd name="connsiteY1" fmla="*/ 609600 h 4743450"/>
              <a:gd name="connsiteX2" fmla="*/ 571500 w 3267075"/>
              <a:gd name="connsiteY2" fmla="*/ 342900 h 4743450"/>
              <a:gd name="connsiteX3" fmla="*/ 1247775 w 3267075"/>
              <a:gd name="connsiteY3" fmla="*/ 161925 h 4743450"/>
              <a:gd name="connsiteX4" fmla="*/ 1285875 w 3267075"/>
              <a:gd name="connsiteY4" fmla="*/ 0 h 4743450"/>
              <a:gd name="connsiteX5" fmla="*/ 2295525 w 3267075"/>
              <a:gd name="connsiteY5" fmla="*/ 9525 h 4743450"/>
              <a:gd name="connsiteX6" fmla="*/ 2600325 w 3267075"/>
              <a:gd name="connsiteY6" fmla="*/ 2143125 h 4743450"/>
              <a:gd name="connsiteX7" fmla="*/ 3267075 w 3267075"/>
              <a:gd name="connsiteY7" fmla="*/ 4743450 h 4743450"/>
              <a:gd name="connsiteX8" fmla="*/ 2447925 w 3267075"/>
              <a:gd name="connsiteY8" fmla="*/ 4724400 h 4743450"/>
              <a:gd name="connsiteX9" fmla="*/ 1704975 w 3267075"/>
              <a:gd name="connsiteY9" fmla="*/ 3790950 h 4743450"/>
              <a:gd name="connsiteX10" fmla="*/ 1076325 w 3267075"/>
              <a:gd name="connsiteY10" fmla="*/ 2581275 h 4743450"/>
              <a:gd name="connsiteX11" fmla="*/ 733425 w 3267075"/>
              <a:gd name="connsiteY11" fmla="*/ 2152650 h 4743450"/>
              <a:gd name="connsiteX12" fmla="*/ 247650 w 3267075"/>
              <a:gd name="connsiteY12" fmla="*/ 1304925 h 4743450"/>
              <a:gd name="connsiteX13" fmla="*/ 0 w 3267075"/>
              <a:gd name="connsiteY13" fmla="*/ 838200 h 4743450"/>
              <a:gd name="connsiteX0" fmla="*/ 0 w 3267075"/>
              <a:gd name="connsiteY0" fmla="*/ 838200 h 4743450"/>
              <a:gd name="connsiteX1" fmla="*/ 552450 w 3267075"/>
              <a:gd name="connsiteY1" fmla="*/ 609600 h 4743450"/>
              <a:gd name="connsiteX2" fmla="*/ 571500 w 3267075"/>
              <a:gd name="connsiteY2" fmla="*/ 342900 h 4743450"/>
              <a:gd name="connsiteX3" fmla="*/ 1247775 w 3267075"/>
              <a:gd name="connsiteY3" fmla="*/ 161925 h 4743450"/>
              <a:gd name="connsiteX4" fmla="*/ 1285875 w 3267075"/>
              <a:gd name="connsiteY4" fmla="*/ 0 h 4743450"/>
              <a:gd name="connsiteX5" fmla="*/ 2295525 w 3267075"/>
              <a:gd name="connsiteY5" fmla="*/ 9525 h 4743450"/>
              <a:gd name="connsiteX6" fmla="*/ 2381250 w 3267075"/>
              <a:gd name="connsiteY6" fmla="*/ 838200 h 4743450"/>
              <a:gd name="connsiteX7" fmla="*/ 2600325 w 3267075"/>
              <a:gd name="connsiteY7" fmla="*/ 2143125 h 4743450"/>
              <a:gd name="connsiteX8" fmla="*/ 3267075 w 3267075"/>
              <a:gd name="connsiteY8" fmla="*/ 4743450 h 4743450"/>
              <a:gd name="connsiteX9" fmla="*/ 2447925 w 3267075"/>
              <a:gd name="connsiteY9" fmla="*/ 4724400 h 4743450"/>
              <a:gd name="connsiteX10" fmla="*/ 1704975 w 3267075"/>
              <a:gd name="connsiteY10" fmla="*/ 3790950 h 4743450"/>
              <a:gd name="connsiteX11" fmla="*/ 1076325 w 3267075"/>
              <a:gd name="connsiteY11" fmla="*/ 2581275 h 4743450"/>
              <a:gd name="connsiteX12" fmla="*/ 733425 w 3267075"/>
              <a:gd name="connsiteY12" fmla="*/ 2152650 h 4743450"/>
              <a:gd name="connsiteX13" fmla="*/ 247650 w 3267075"/>
              <a:gd name="connsiteY13" fmla="*/ 1304925 h 4743450"/>
              <a:gd name="connsiteX14" fmla="*/ 0 w 3267075"/>
              <a:gd name="connsiteY14" fmla="*/ 838200 h 4743450"/>
              <a:gd name="connsiteX0" fmla="*/ 0 w 3267075"/>
              <a:gd name="connsiteY0" fmla="*/ 838200 h 4743450"/>
              <a:gd name="connsiteX1" fmla="*/ 552450 w 3267075"/>
              <a:gd name="connsiteY1" fmla="*/ 609600 h 4743450"/>
              <a:gd name="connsiteX2" fmla="*/ 571500 w 3267075"/>
              <a:gd name="connsiteY2" fmla="*/ 342900 h 4743450"/>
              <a:gd name="connsiteX3" fmla="*/ 1247775 w 3267075"/>
              <a:gd name="connsiteY3" fmla="*/ 161925 h 4743450"/>
              <a:gd name="connsiteX4" fmla="*/ 1285875 w 3267075"/>
              <a:gd name="connsiteY4" fmla="*/ 0 h 4743450"/>
              <a:gd name="connsiteX5" fmla="*/ 2295525 w 3267075"/>
              <a:gd name="connsiteY5" fmla="*/ 9525 h 4743450"/>
              <a:gd name="connsiteX6" fmla="*/ 2324100 w 3267075"/>
              <a:gd name="connsiteY6" fmla="*/ 200025 h 4743450"/>
              <a:gd name="connsiteX7" fmla="*/ 2381250 w 3267075"/>
              <a:gd name="connsiteY7" fmla="*/ 838200 h 4743450"/>
              <a:gd name="connsiteX8" fmla="*/ 2600325 w 3267075"/>
              <a:gd name="connsiteY8" fmla="*/ 2143125 h 4743450"/>
              <a:gd name="connsiteX9" fmla="*/ 3267075 w 3267075"/>
              <a:gd name="connsiteY9" fmla="*/ 4743450 h 4743450"/>
              <a:gd name="connsiteX10" fmla="*/ 2447925 w 3267075"/>
              <a:gd name="connsiteY10" fmla="*/ 4724400 h 4743450"/>
              <a:gd name="connsiteX11" fmla="*/ 1704975 w 3267075"/>
              <a:gd name="connsiteY11" fmla="*/ 3790950 h 4743450"/>
              <a:gd name="connsiteX12" fmla="*/ 1076325 w 3267075"/>
              <a:gd name="connsiteY12" fmla="*/ 2581275 h 4743450"/>
              <a:gd name="connsiteX13" fmla="*/ 733425 w 3267075"/>
              <a:gd name="connsiteY13" fmla="*/ 2152650 h 4743450"/>
              <a:gd name="connsiteX14" fmla="*/ 247650 w 3267075"/>
              <a:gd name="connsiteY14" fmla="*/ 1304925 h 4743450"/>
              <a:gd name="connsiteX15" fmla="*/ 0 w 3267075"/>
              <a:gd name="connsiteY15" fmla="*/ 838200 h 4743450"/>
              <a:gd name="connsiteX0" fmla="*/ 0 w 3267075"/>
              <a:gd name="connsiteY0" fmla="*/ 857250 h 4762500"/>
              <a:gd name="connsiteX1" fmla="*/ 552450 w 3267075"/>
              <a:gd name="connsiteY1" fmla="*/ 628650 h 4762500"/>
              <a:gd name="connsiteX2" fmla="*/ 571500 w 3267075"/>
              <a:gd name="connsiteY2" fmla="*/ 361950 h 4762500"/>
              <a:gd name="connsiteX3" fmla="*/ 1247775 w 3267075"/>
              <a:gd name="connsiteY3" fmla="*/ 180975 h 4762500"/>
              <a:gd name="connsiteX4" fmla="*/ 1285875 w 3267075"/>
              <a:gd name="connsiteY4" fmla="*/ 19050 h 4762500"/>
              <a:gd name="connsiteX5" fmla="*/ 1828800 w 3267075"/>
              <a:gd name="connsiteY5" fmla="*/ 0 h 4762500"/>
              <a:gd name="connsiteX6" fmla="*/ 2324100 w 3267075"/>
              <a:gd name="connsiteY6" fmla="*/ 219075 h 4762500"/>
              <a:gd name="connsiteX7" fmla="*/ 2381250 w 3267075"/>
              <a:gd name="connsiteY7" fmla="*/ 857250 h 4762500"/>
              <a:gd name="connsiteX8" fmla="*/ 2600325 w 3267075"/>
              <a:gd name="connsiteY8" fmla="*/ 2162175 h 4762500"/>
              <a:gd name="connsiteX9" fmla="*/ 3267075 w 3267075"/>
              <a:gd name="connsiteY9" fmla="*/ 4762500 h 4762500"/>
              <a:gd name="connsiteX10" fmla="*/ 2447925 w 3267075"/>
              <a:gd name="connsiteY10" fmla="*/ 4743450 h 4762500"/>
              <a:gd name="connsiteX11" fmla="*/ 1704975 w 3267075"/>
              <a:gd name="connsiteY11" fmla="*/ 3810000 h 4762500"/>
              <a:gd name="connsiteX12" fmla="*/ 1076325 w 3267075"/>
              <a:gd name="connsiteY12" fmla="*/ 2600325 h 4762500"/>
              <a:gd name="connsiteX13" fmla="*/ 733425 w 3267075"/>
              <a:gd name="connsiteY13" fmla="*/ 2171700 h 4762500"/>
              <a:gd name="connsiteX14" fmla="*/ 247650 w 3267075"/>
              <a:gd name="connsiteY14" fmla="*/ 1323975 h 4762500"/>
              <a:gd name="connsiteX15" fmla="*/ 0 w 3267075"/>
              <a:gd name="connsiteY15" fmla="*/ 857250 h 4762500"/>
              <a:gd name="connsiteX0" fmla="*/ 0 w 3267075"/>
              <a:gd name="connsiteY0" fmla="*/ 857250 h 4762500"/>
              <a:gd name="connsiteX1" fmla="*/ 552450 w 3267075"/>
              <a:gd name="connsiteY1" fmla="*/ 628650 h 4762500"/>
              <a:gd name="connsiteX2" fmla="*/ 571500 w 3267075"/>
              <a:gd name="connsiteY2" fmla="*/ 361950 h 4762500"/>
              <a:gd name="connsiteX3" fmla="*/ 1247775 w 3267075"/>
              <a:gd name="connsiteY3" fmla="*/ 180975 h 4762500"/>
              <a:gd name="connsiteX4" fmla="*/ 1285875 w 3267075"/>
              <a:gd name="connsiteY4" fmla="*/ 19050 h 4762500"/>
              <a:gd name="connsiteX5" fmla="*/ 1828800 w 3267075"/>
              <a:gd name="connsiteY5" fmla="*/ 0 h 4762500"/>
              <a:gd name="connsiteX6" fmla="*/ 2324100 w 3267075"/>
              <a:gd name="connsiteY6" fmla="*/ 219075 h 4762500"/>
              <a:gd name="connsiteX7" fmla="*/ 2381250 w 3267075"/>
              <a:gd name="connsiteY7" fmla="*/ 857250 h 4762500"/>
              <a:gd name="connsiteX8" fmla="*/ 2600325 w 3267075"/>
              <a:gd name="connsiteY8" fmla="*/ 2162175 h 4762500"/>
              <a:gd name="connsiteX9" fmla="*/ 3267075 w 3267075"/>
              <a:gd name="connsiteY9" fmla="*/ 4762500 h 4762500"/>
              <a:gd name="connsiteX10" fmla="*/ 2447925 w 3267075"/>
              <a:gd name="connsiteY10" fmla="*/ 4743450 h 4762500"/>
              <a:gd name="connsiteX11" fmla="*/ 1704975 w 3267075"/>
              <a:gd name="connsiteY11" fmla="*/ 3810000 h 4762500"/>
              <a:gd name="connsiteX12" fmla="*/ 1076325 w 3267075"/>
              <a:gd name="connsiteY12" fmla="*/ 2600325 h 4762500"/>
              <a:gd name="connsiteX13" fmla="*/ 733425 w 3267075"/>
              <a:gd name="connsiteY13" fmla="*/ 2171700 h 4762500"/>
              <a:gd name="connsiteX14" fmla="*/ 247650 w 3267075"/>
              <a:gd name="connsiteY14" fmla="*/ 1323975 h 4762500"/>
              <a:gd name="connsiteX15" fmla="*/ 0 w 3267075"/>
              <a:gd name="connsiteY15" fmla="*/ 857250 h 4762500"/>
              <a:gd name="connsiteX0" fmla="*/ 0 w 3267075"/>
              <a:gd name="connsiteY0" fmla="*/ 868539 h 4773789"/>
              <a:gd name="connsiteX1" fmla="*/ 552450 w 3267075"/>
              <a:gd name="connsiteY1" fmla="*/ 639939 h 4773789"/>
              <a:gd name="connsiteX2" fmla="*/ 571500 w 3267075"/>
              <a:gd name="connsiteY2" fmla="*/ 373239 h 4773789"/>
              <a:gd name="connsiteX3" fmla="*/ 1247775 w 3267075"/>
              <a:gd name="connsiteY3" fmla="*/ 192264 h 4773789"/>
              <a:gd name="connsiteX4" fmla="*/ 1285875 w 3267075"/>
              <a:gd name="connsiteY4" fmla="*/ 30339 h 4773789"/>
              <a:gd name="connsiteX5" fmla="*/ 1682044 w 3267075"/>
              <a:gd name="connsiteY5" fmla="*/ 0 h 4773789"/>
              <a:gd name="connsiteX6" fmla="*/ 2324100 w 3267075"/>
              <a:gd name="connsiteY6" fmla="*/ 230364 h 4773789"/>
              <a:gd name="connsiteX7" fmla="*/ 2381250 w 3267075"/>
              <a:gd name="connsiteY7" fmla="*/ 868539 h 4773789"/>
              <a:gd name="connsiteX8" fmla="*/ 2600325 w 3267075"/>
              <a:gd name="connsiteY8" fmla="*/ 2173464 h 4773789"/>
              <a:gd name="connsiteX9" fmla="*/ 3267075 w 3267075"/>
              <a:gd name="connsiteY9" fmla="*/ 4773789 h 4773789"/>
              <a:gd name="connsiteX10" fmla="*/ 2447925 w 3267075"/>
              <a:gd name="connsiteY10" fmla="*/ 4754739 h 4773789"/>
              <a:gd name="connsiteX11" fmla="*/ 1704975 w 3267075"/>
              <a:gd name="connsiteY11" fmla="*/ 3821289 h 4773789"/>
              <a:gd name="connsiteX12" fmla="*/ 1076325 w 3267075"/>
              <a:gd name="connsiteY12" fmla="*/ 2611614 h 4773789"/>
              <a:gd name="connsiteX13" fmla="*/ 733425 w 3267075"/>
              <a:gd name="connsiteY13" fmla="*/ 2182989 h 4773789"/>
              <a:gd name="connsiteX14" fmla="*/ 247650 w 3267075"/>
              <a:gd name="connsiteY14" fmla="*/ 1335264 h 4773789"/>
              <a:gd name="connsiteX15" fmla="*/ 0 w 3267075"/>
              <a:gd name="connsiteY15" fmla="*/ 868539 h 4773789"/>
              <a:gd name="connsiteX0" fmla="*/ 0 w 3267075"/>
              <a:gd name="connsiteY0" fmla="*/ 868539 h 4773789"/>
              <a:gd name="connsiteX1" fmla="*/ 552450 w 3267075"/>
              <a:gd name="connsiteY1" fmla="*/ 639939 h 4773789"/>
              <a:gd name="connsiteX2" fmla="*/ 571500 w 3267075"/>
              <a:gd name="connsiteY2" fmla="*/ 373239 h 4773789"/>
              <a:gd name="connsiteX3" fmla="*/ 1247775 w 3267075"/>
              <a:gd name="connsiteY3" fmla="*/ 192264 h 4773789"/>
              <a:gd name="connsiteX4" fmla="*/ 1285875 w 3267075"/>
              <a:gd name="connsiteY4" fmla="*/ 30339 h 4773789"/>
              <a:gd name="connsiteX5" fmla="*/ 1682044 w 3267075"/>
              <a:gd name="connsiteY5" fmla="*/ 0 h 4773789"/>
              <a:gd name="connsiteX6" fmla="*/ 2324100 w 3267075"/>
              <a:gd name="connsiteY6" fmla="*/ 230364 h 4773789"/>
              <a:gd name="connsiteX7" fmla="*/ 2381250 w 3267075"/>
              <a:gd name="connsiteY7" fmla="*/ 868539 h 4773789"/>
              <a:gd name="connsiteX8" fmla="*/ 2600325 w 3267075"/>
              <a:gd name="connsiteY8" fmla="*/ 2173464 h 4773789"/>
              <a:gd name="connsiteX9" fmla="*/ 3267075 w 3267075"/>
              <a:gd name="connsiteY9" fmla="*/ 4773789 h 4773789"/>
              <a:gd name="connsiteX10" fmla="*/ 2447925 w 3267075"/>
              <a:gd name="connsiteY10" fmla="*/ 4754739 h 4773789"/>
              <a:gd name="connsiteX11" fmla="*/ 1704975 w 3267075"/>
              <a:gd name="connsiteY11" fmla="*/ 3821289 h 4773789"/>
              <a:gd name="connsiteX12" fmla="*/ 1076325 w 3267075"/>
              <a:gd name="connsiteY12" fmla="*/ 2611614 h 4773789"/>
              <a:gd name="connsiteX13" fmla="*/ 733425 w 3267075"/>
              <a:gd name="connsiteY13" fmla="*/ 2182989 h 4773789"/>
              <a:gd name="connsiteX14" fmla="*/ 247650 w 3267075"/>
              <a:gd name="connsiteY14" fmla="*/ 1335264 h 4773789"/>
              <a:gd name="connsiteX15" fmla="*/ 0 w 3267075"/>
              <a:gd name="connsiteY15" fmla="*/ 868539 h 4773789"/>
              <a:gd name="connsiteX0" fmla="*/ 0 w 3267075"/>
              <a:gd name="connsiteY0" fmla="*/ 868539 h 4773789"/>
              <a:gd name="connsiteX1" fmla="*/ 552450 w 3267075"/>
              <a:gd name="connsiteY1" fmla="*/ 639939 h 4773789"/>
              <a:gd name="connsiteX2" fmla="*/ 571500 w 3267075"/>
              <a:gd name="connsiteY2" fmla="*/ 373239 h 4773789"/>
              <a:gd name="connsiteX3" fmla="*/ 1247775 w 3267075"/>
              <a:gd name="connsiteY3" fmla="*/ 192264 h 4773789"/>
              <a:gd name="connsiteX4" fmla="*/ 1285875 w 3267075"/>
              <a:gd name="connsiteY4" fmla="*/ 30339 h 4773789"/>
              <a:gd name="connsiteX5" fmla="*/ 1682044 w 3267075"/>
              <a:gd name="connsiteY5" fmla="*/ 0 h 4773789"/>
              <a:gd name="connsiteX6" fmla="*/ 2324100 w 3267075"/>
              <a:gd name="connsiteY6" fmla="*/ 230364 h 4773789"/>
              <a:gd name="connsiteX7" fmla="*/ 2381250 w 3267075"/>
              <a:gd name="connsiteY7" fmla="*/ 868539 h 4773789"/>
              <a:gd name="connsiteX8" fmla="*/ 2600325 w 3267075"/>
              <a:gd name="connsiteY8" fmla="*/ 2173464 h 4773789"/>
              <a:gd name="connsiteX9" fmla="*/ 3267075 w 3267075"/>
              <a:gd name="connsiteY9" fmla="*/ 4773789 h 4773789"/>
              <a:gd name="connsiteX10" fmla="*/ 2447925 w 3267075"/>
              <a:gd name="connsiteY10" fmla="*/ 4754739 h 4773789"/>
              <a:gd name="connsiteX11" fmla="*/ 1704975 w 3267075"/>
              <a:gd name="connsiteY11" fmla="*/ 3821289 h 4773789"/>
              <a:gd name="connsiteX12" fmla="*/ 1076325 w 3267075"/>
              <a:gd name="connsiteY12" fmla="*/ 2611614 h 4773789"/>
              <a:gd name="connsiteX13" fmla="*/ 733425 w 3267075"/>
              <a:gd name="connsiteY13" fmla="*/ 2182989 h 4773789"/>
              <a:gd name="connsiteX14" fmla="*/ 247650 w 3267075"/>
              <a:gd name="connsiteY14" fmla="*/ 1335264 h 4773789"/>
              <a:gd name="connsiteX15" fmla="*/ 0 w 3267075"/>
              <a:gd name="connsiteY15" fmla="*/ 868539 h 477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67075" h="4773789">
                <a:moveTo>
                  <a:pt x="0" y="868539"/>
                </a:moveTo>
                <a:lnTo>
                  <a:pt x="552450" y="639939"/>
                </a:lnTo>
                <a:lnTo>
                  <a:pt x="571500" y="373239"/>
                </a:lnTo>
                <a:lnTo>
                  <a:pt x="1247775" y="192264"/>
                </a:lnTo>
                <a:lnTo>
                  <a:pt x="1285875" y="30339"/>
                </a:lnTo>
                <a:lnTo>
                  <a:pt x="1682044" y="0"/>
                </a:lnTo>
                <a:lnTo>
                  <a:pt x="2324100" y="230364"/>
                </a:lnTo>
                <a:lnTo>
                  <a:pt x="2381250" y="868539"/>
                </a:lnTo>
                <a:cubicBezTo>
                  <a:pt x="2414587" y="1192389"/>
                  <a:pt x="2459038" y="1521002"/>
                  <a:pt x="2600325" y="2173464"/>
                </a:cubicBezTo>
                <a:lnTo>
                  <a:pt x="3267075" y="4773789"/>
                </a:lnTo>
                <a:lnTo>
                  <a:pt x="2447925" y="4754739"/>
                </a:lnTo>
                <a:lnTo>
                  <a:pt x="1704975" y="3821289"/>
                </a:lnTo>
                <a:lnTo>
                  <a:pt x="1076325" y="2611614"/>
                </a:lnTo>
                <a:lnTo>
                  <a:pt x="733425" y="2182989"/>
                </a:lnTo>
                <a:lnTo>
                  <a:pt x="247650" y="1335264"/>
                </a:lnTo>
                <a:lnTo>
                  <a:pt x="0" y="868539"/>
                </a:lnTo>
                <a:close/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99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7AAE6564-34B3-540A-2AB0-EAFC42CD57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"/>
          <a:stretch/>
        </p:blipFill>
        <p:spPr bwMode="auto">
          <a:xfrm>
            <a:off x="5492039" y="4750928"/>
            <a:ext cx="4076700" cy="2046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C374684-5454-F48E-C4F1-122B7E2CB8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158" y="2107072"/>
            <a:ext cx="3339044" cy="3037186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BF671D79-084F-87EA-6231-DD60A26DA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687" y="4929841"/>
            <a:ext cx="207144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Soliha</a:t>
            </a:r>
            <a:r>
              <a:rPr kumimoji="0" lang="fr-FR" altLang="fr-FR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, Morbihan (56)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26719FB5-1A40-CA12-D315-B1D4B8D8D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103" y="6551312"/>
            <a:ext cx="207144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PNR Haut Jura – Ecole de Nancy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09032EC-C43C-4AEE-B343-E085F46F0290}"/>
              </a:ext>
            </a:extLst>
          </p:cNvPr>
          <p:cNvSpPr txBox="1">
            <a:spLocks/>
          </p:cNvSpPr>
          <p:nvPr/>
        </p:nvSpPr>
        <p:spPr>
          <a:xfrm>
            <a:off x="826733" y="183577"/>
            <a:ext cx="10042700" cy="141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3200" dirty="0"/>
              <a:t>Identifier les facteurs de réussite =&gt; </a:t>
            </a:r>
            <a:br>
              <a:rPr lang="fr-FR" sz="3200" dirty="0"/>
            </a:br>
            <a:r>
              <a:rPr lang="fr-FR" sz="2400" dirty="0"/>
              <a:t>Densifier le bâti individuel existant</a:t>
            </a:r>
            <a:br>
              <a:rPr lang="fr-FR" sz="2400" dirty="0"/>
            </a:br>
            <a:r>
              <a:rPr lang="fr-FR" sz="2400" dirty="0"/>
              <a:t>Penser le bâti individuel pour qu’il puisse se densifier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21ADB3A-8E01-BD2B-2567-AD713AB76B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" b="6064"/>
          <a:stretch/>
        </p:blipFill>
        <p:spPr bwMode="auto">
          <a:xfrm>
            <a:off x="616922" y="1602613"/>
            <a:ext cx="7531427" cy="30371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9FD17178-F491-1737-9A0F-C4D6A344A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420" y="4516688"/>
            <a:ext cx="207144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Exposition « </a:t>
            </a:r>
            <a:r>
              <a:rPr kumimoji="0" lang="fr-FR" altLang="fr-FR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BimBy</a:t>
            </a:r>
            <a:r>
              <a:rPr kumimoji="0" lang="fr-FR" altLang="fr-FR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» - CAUE 45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86A9FE2F-85B4-2FDB-20B9-D663E145AAB3}"/>
              </a:ext>
            </a:extLst>
          </p:cNvPr>
          <p:cNvSpPr txBox="1">
            <a:spLocks/>
          </p:cNvSpPr>
          <p:nvPr/>
        </p:nvSpPr>
        <p:spPr>
          <a:xfrm>
            <a:off x="435552" y="5078069"/>
            <a:ext cx="5056487" cy="15963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6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Accompagnement Communal</a:t>
            </a: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fr-FR" sz="16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minima 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Règles d’urbanisme permettant la densification</a:t>
            </a:r>
          </a:p>
          <a:p>
            <a:pPr algn="l"/>
            <a:r>
              <a:rPr lang="fr-FR" sz="16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Volontariste 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Repenser les formes urbaines / Sensibiliser la population et les professionnels</a:t>
            </a:r>
          </a:p>
          <a:p>
            <a:pPr algn="l"/>
            <a:r>
              <a:rPr lang="fr-FR" sz="16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Pro-acteur engagé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Recrutement d’une AMO mise à disposition des propriétaires pour favoriser l’accompagnement des projets : Ex Périgueux</a:t>
            </a:r>
          </a:p>
        </p:txBody>
      </p:sp>
    </p:spTree>
    <p:extLst>
      <p:ext uri="{BB962C8B-B14F-4D97-AF65-F5344CB8AC3E}">
        <p14:creationId xmlns:p14="http://schemas.microsoft.com/office/powerpoint/2010/main" val="6509970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noFill/>
        <a:ln w="952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1245</TotalTime>
  <Words>1115</Words>
  <Application>Microsoft Office PowerPoint</Application>
  <PresentationFormat>Grand écran</PresentationFormat>
  <Paragraphs>74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Facette</vt:lpstr>
      <vt:lpstr>Densifier et desimperméabiliser:  Pistes d'apprentissage pratique Densification </vt:lpstr>
      <vt:lpstr>Présentation PowerPoint</vt:lpstr>
      <vt:lpstr>La compréhension globale de la problématique foncière</vt:lpstr>
      <vt:lpstr>La compréhension globale de la problématique foncière</vt:lpstr>
      <vt:lpstr>La compréhension globale de la problématique foncière : le contexte de la planification urbaine récente</vt:lpstr>
      <vt:lpstr>L’identification des facteurs de réussite</vt:lpstr>
      <vt:lpstr>Identifier les facteurs de réussite =&gt; « passer en mode projet »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de programmation urbaine</dc:title>
  <dc:creator>Charlotte Kuentz</dc:creator>
  <cp:lastModifiedBy>Dorothee Dussol</cp:lastModifiedBy>
  <cp:revision>80</cp:revision>
  <cp:lastPrinted>2022-05-17T07:48:15Z</cp:lastPrinted>
  <dcterms:created xsi:type="dcterms:W3CDTF">2021-06-23T08:09:06Z</dcterms:created>
  <dcterms:modified xsi:type="dcterms:W3CDTF">2022-05-19T16:49:47Z</dcterms:modified>
</cp:coreProperties>
</file>