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333" r:id="rId3"/>
    <p:sldId id="313" r:id="rId4"/>
    <p:sldId id="314" r:id="rId5"/>
    <p:sldId id="315" r:id="rId6"/>
    <p:sldId id="316" r:id="rId7"/>
    <p:sldId id="317" r:id="rId8"/>
    <p:sldId id="318" r:id="rId9"/>
    <p:sldId id="334" r:id="rId10"/>
    <p:sldId id="320" r:id="rId11"/>
    <p:sldId id="336" r:id="rId12"/>
    <p:sldId id="335" r:id="rId13"/>
    <p:sldId id="326" r:id="rId14"/>
    <p:sldId id="325" r:id="rId15"/>
    <p:sldId id="329" r:id="rId16"/>
    <p:sldId id="330" r:id="rId17"/>
    <p:sldId id="332" r:id="rId18"/>
    <p:sldId id="339" r:id="rId19"/>
    <p:sldId id="338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BC36"/>
    <a:srgbClr val="C10169"/>
    <a:srgbClr val="475418"/>
    <a:srgbClr val="6B7E24"/>
    <a:srgbClr val="FE02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0" autoAdjust="0"/>
    <p:restoredTop sz="81963" autoAdjust="0"/>
  </p:normalViewPr>
  <p:slideViewPr>
    <p:cSldViewPr snapToGrid="0">
      <p:cViewPr varScale="1">
        <p:scale>
          <a:sx n="94" d="100"/>
          <a:sy n="94" d="100"/>
        </p:scale>
        <p:origin x="942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AFAF90-5D24-42BD-9F6C-C36EB2E30DF0}" type="datetimeFigureOut">
              <a:rPr lang="de-CH" smtClean="0"/>
              <a:t>07.02.2017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53C49-3B40-434F-B9D0-12B6D0132F4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49501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53C49-3B40-434F-B9D0-12B6D0132F4B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37070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Begriff «</a:t>
            </a:r>
            <a:r>
              <a:rPr lang="de-CH" dirty="0" err="1"/>
              <a:t>Coworking</a:t>
            </a:r>
            <a:r>
              <a:rPr lang="de-CH" dirty="0"/>
              <a:t>» kommt aus San Francisco, 2005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Aus der Not geboren (Mietkosten)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Entstanden ist eine neue Form der Zusammenarbeit, in der durch Zufallsbegegnungen («</a:t>
            </a:r>
            <a:r>
              <a:rPr lang="de-CH" dirty="0" err="1"/>
              <a:t>Serendipity</a:t>
            </a:r>
            <a:r>
              <a:rPr lang="de-CH" dirty="0"/>
              <a:t> Moments») Innovation gefördert wird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Weltweiter Boom, auch in der Schweiz herrscht exponentielles Wachstum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Ende 2016: über 80 </a:t>
            </a:r>
            <a:r>
              <a:rPr lang="de-CH" dirty="0" err="1"/>
              <a:t>Coworking</a:t>
            </a:r>
            <a:r>
              <a:rPr lang="de-CH" dirty="0"/>
              <a:t>-Spaces in der Schweiz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53C49-3B40-434F-B9D0-12B6D0132F4B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64922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CH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VillageOffice ist ein Ökosystem, um den gesellschaftlichen Wandel zu ermöglichen. Wir verbinden </a:t>
            </a:r>
            <a:r>
              <a:rPr lang="de-CH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Coworking</a:t>
            </a:r>
            <a:r>
              <a:rPr lang="de-CH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mit Grosskunden, KMU und Startups. Wir bieten Rahmenbedingungen für den Wachstum (Abo-Modell, Investoren, Branding). Wir binden Dienstleister in unser Ökosystem ein, um die Attraktivität für alle zu steigern.</a:t>
            </a:r>
            <a:endParaRPr lang="de-CH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 err="1"/>
              <a:t>Coworking</a:t>
            </a:r>
            <a:r>
              <a:rPr lang="de-CH" dirty="0"/>
              <a:t> als Basis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aseline="0" dirty="0"/>
              <a:t>Grosskunden und KMU im Abo-Modell «Office </a:t>
            </a:r>
            <a:r>
              <a:rPr lang="de-CH" baseline="0" dirty="0" err="1"/>
              <a:t>as</a:t>
            </a:r>
            <a:r>
              <a:rPr lang="de-CH" baseline="0" dirty="0"/>
              <a:t> a Service»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aseline="0" dirty="0"/>
              <a:t>Mitglieder auch als Genossenschafter einbinden (Mobility als Vorbild)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aseline="0" dirty="0"/>
              <a:t>Service-Partner, die im Ökosystem ihre künftigen Kunden antreffen (z.B. </a:t>
            </a:r>
            <a:r>
              <a:rPr lang="de-CH" baseline="0" dirty="0" err="1"/>
              <a:t>HelloNina</a:t>
            </a:r>
            <a:r>
              <a:rPr lang="de-CH" baseline="0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aseline="0" dirty="0"/>
              <a:t>Investoren, die in die Idee investieren (Engagement Migros, KOMO, Alternative Bank)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aseline="0" dirty="0"/>
              <a:t>Politisch neutral, alle Parteien sehen Vorteile von </a:t>
            </a:r>
            <a:r>
              <a:rPr lang="de-CH" baseline="0" dirty="0" err="1"/>
              <a:t>VillageOffice</a:t>
            </a:r>
            <a:r>
              <a:rPr lang="de-CH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aseline="0" dirty="0"/>
              <a:t>Immobilien-Partner für den Wachstum (z.B. UBS Fund Management, Swiss Life)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1BD96-04A2-4C2E-B545-7F094146E657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65366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Genossenschaft als Zukunftsmodell: Alle Stakeholder können eingebunden werden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Finanzierung als Herausforderung: Start nur möglich dank unserer Investoren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Gewinnorientiert aus unternehmerischer Überzeugung. Ausrichtung auf alle Stakeholder (B-</a:t>
            </a:r>
            <a:r>
              <a:rPr lang="de-CH" dirty="0" err="1"/>
              <a:t>Corp</a:t>
            </a:r>
            <a:r>
              <a:rPr lang="de-CH" dirty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53C49-3B40-434F-B9D0-12B6D0132F4B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602683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Aufbaujahr erfolgreich abgeschlossen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2017 geht es los. Am 3. April 2017 startet der operative Betrieb, am 28. August 2017 (nach den Sommerferien in allen Kantonen) startet das Programm «</a:t>
            </a:r>
            <a:r>
              <a:rPr lang="de-CH" dirty="0" err="1"/>
              <a:t>Coworking</a:t>
            </a:r>
            <a:r>
              <a:rPr lang="de-CH" dirty="0"/>
              <a:t> Experience»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Stufenweiser Bau unserer IT-Plattform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Ausbau des Netzwerkes mit starken Partnern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F53C49-3B40-434F-B9D0-12B6D0132F4B}" type="slidenum">
              <a:rPr kumimoji="0" lang="de-CH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CH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109218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https://sustainabledevelopment.un.org/partnership/?p=11244</a:t>
            </a:r>
          </a:p>
          <a:p>
            <a:endParaRPr lang="de-CH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Wir sind in einem Marathon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Ziel bis 2030: Eine Million Menschen arbeitet in diesem Modell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Das nächste </a:t>
            </a:r>
            <a:r>
              <a:rPr lang="de-CH" dirty="0" err="1"/>
              <a:t>VillageOffice</a:t>
            </a:r>
            <a:r>
              <a:rPr lang="de-CH" dirty="0"/>
              <a:t> ist 15 Minuten entfernt, mit Velo oder </a:t>
            </a:r>
            <a:r>
              <a:rPr lang="de-CH" dirty="0" err="1"/>
              <a:t>öV</a:t>
            </a:r>
            <a:endParaRPr lang="de-CH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Dafür brauchen wir mindestens 1’000 Standorte in der ganzen Schweiz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53C49-3B40-434F-B9D0-12B6D0132F4B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58140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Mensch: Ist im Zentrum. Der soziale Kontakt ist ein Grundbedürfnis, das im Home Office nicht erfüllt wird. Durch Vernetzung entsteht Innovation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Technik: Treiber für den Wandel in der Gesellschaft, hin zur digitalen Gesellschaft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Business: Die Unternehmensgrenzen verschwinden immer mehr, Netzwerke bilden sich. </a:t>
            </a:r>
            <a:r>
              <a:rPr lang="de-CH" dirty="0" err="1"/>
              <a:t>Coworking</a:t>
            </a:r>
            <a:r>
              <a:rPr lang="de-CH" dirty="0"/>
              <a:t>-Spaces wie das </a:t>
            </a:r>
            <a:r>
              <a:rPr lang="de-CH" dirty="0" err="1"/>
              <a:t>VillageOffice</a:t>
            </a:r>
            <a:r>
              <a:rPr lang="de-CH" dirty="0"/>
              <a:t> sind dafür der ideale physische Arbeitsraum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53C49-3B40-434F-B9D0-12B6D0132F4B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95496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Jean-Pierre </a:t>
            </a:r>
            <a:r>
              <a:rPr lang="de-CH" dirty="0" err="1"/>
              <a:t>Auderset</a:t>
            </a:r>
            <a:r>
              <a:rPr lang="de-CH" dirty="0"/>
              <a:t> und seine Familie mit Frau Caroline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Wohnen in </a:t>
            </a:r>
            <a:r>
              <a:rPr lang="de-CH" dirty="0" err="1"/>
              <a:t>Plaffeien</a:t>
            </a:r>
            <a:r>
              <a:rPr lang="de-CH" dirty="0"/>
              <a:t>, Freiburger Oberland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Haus im Grünen ist ein Lebenstraum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Dafür hat er einen langen Arbeitsweg bis nach Zürich in Kauf genommen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Mit Familie geht das nicht mehr gut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Daher: Moderner Arbeitgeber, der </a:t>
            </a:r>
            <a:r>
              <a:rPr lang="de-CH" dirty="0" err="1"/>
              <a:t>VillageOffice</a:t>
            </a:r>
            <a:r>
              <a:rPr lang="de-CH" dirty="0"/>
              <a:t> unterstützt!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53C49-3B40-434F-B9D0-12B6D0132F4B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40556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2-3 Mal pro Woche fährt er mit dem Velo ins </a:t>
            </a:r>
            <a:r>
              <a:rPr lang="de-CH" dirty="0" err="1"/>
              <a:t>VillageOffice</a:t>
            </a:r>
            <a:r>
              <a:rPr lang="de-CH" dirty="0"/>
              <a:t>, 10 Minuten von seinem Haus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Wird begrüsst von Petra, dem </a:t>
            </a:r>
            <a:r>
              <a:rPr lang="de-CH" dirty="0" err="1"/>
              <a:t>VillageOffice</a:t>
            </a:r>
            <a:r>
              <a:rPr lang="de-CH" dirty="0"/>
              <a:t> Host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Sie ist die «gute Seele» und vernetzt die Menschen im </a:t>
            </a:r>
            <a:r>
              <a:rPr lang="de-CH" dirty="0" err="1"/>
              <a:t>VillageOffice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53C49-3B40-434F-B9D0-12B6D0132F4B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9738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Welcome Panel zeigt, wer aktuell im </a:t>
            </a:r>
            <a:r>
              <a:rPr lang="de-CH" dirty="0" err="1"/>
              <a:t>VillageOffice</a:t>
            </a:r>
            <a:r>
              <a:rPr lang="de-CH" dirty="0"/>
              <a:t> arbeitet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Es ist </a:t>
            </a:r>
            <a:r>
              <a:rPr lang="de-CH" dirty="0" err="1"/>
              <a:t>Coworking</a:t>
            </a:r>
            <a:r>
              <a:rPr lang="de-CH" dirty="0"/>
              <a:t>: Menschen aus unterschiedlichen Unternehmen arbeiten miteinander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Nicht nur für Grossunternehmen, sondern auch für Freelancer, wie z.B. Sandra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Er freut sich, dass Markus auch im </a:t>
            </a:r>
            <a:r>
              <a:rPr lang="de-CH" dirty="0" err="1"/>
              <a:t>VillageOffice</a:t>
            </a:r>
            <a:r>
              <a:rPr lang="de-CH" dirty="0"/>
              <a:t> arbeitet. Er ist ein alter Schulkollege, mit der er ein Projekt besprechen kann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53C49-3B40-434F-B9D0-12B6D0132F4B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74988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So könnte ein </a:t>
            </a:r>
            <a:r>
              <a:rPr lang="de-CH" dirty="0" err="1"/>
              <a:t>VillageOffice</a:t>
            </a:r>
            <a:r>
              <a:rPr lang="de-CH" dirty="0"/>
              <a:t> aussehen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Verschiedene Zonen: Begegnungszone (Austausch, Vernetzung), Sitzungszimmer, abgetrennte Bereiche für ruhiges </a:t>
            </a:r>
            <a:r>
              <a:rPr lang="de-CH" dirty="0" err="1"/>
              <a:t>Arbeigen</a:t>
            </a:r>
            <a:r>
              <a:rPr lang="de-CH" dirty="0"/>
              <a:t>, Corporate-</a:t>
            </a:r>
            <a:r>
              <a:rPr lang="de-CH" dirty="0" err="1"/>
              <a:t>Zones</a:t>
            </a:r>
            <a:r>
              <a:rPr lang="de-CH" dirty="0"/>
              <a:t> für ganze Teams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(Bild ist von </a:t>
            </a:r>
            <a:r>
              <a:rPr lang="de-CH" dirty="0" err="1"/>
              <a:t>WeWork</a:t>
            </a:r>
            <a:r>
              <a:rPr lang="de-CH" dirty="0"/>
              <a:t>, dem globalen Leader)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53C49-3B40-434F-B9D0-12B6D0132F4B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73067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Caroline schickt Jean-Pierre ein SMS, dass er noch ein Brot zum Mittagessen mitbringen soll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Die Bäckerin freut sich über die vielen «Knowledge Worker», die jetzt wieder mehr im Dorf arbeiten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Mehr Leben, mehr Zeit für Familie und Vereine, mehr Brot verkauft!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53C49-3B40-434F-B9D0-12B6D0132F4B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30911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Auf der Rückfahrt zum Mittagessen denkt er an die Zeit vor </a:t>
            </a:r>
            <a:r>
              <a:rPr lang="de-CH" dirty="0" err="1"/>
              <a:t>VillageOffice</a:t>
            </a:r>
            <a:r>
              <a:rPr lang="de-CH" dirty="0"/>
              <a:t> zurück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Zuerst mit dem Auto an den nächsten Bahnhof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Teurer Parkplatz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Im überfüllten Zug nach Zürich -&gt; Stress!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Zum Glück ist das Vergangenheit, dank </a:t>
            </a:r>
            <a:r>
              <a:rPr lang="de-CH" dirty="0" err="1"/>
              <a:t>VillageOffice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53C49-3B40-434F-B9D0-12B6D0132F4B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49774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Wir erleben die Geburt einer neuen Gesellschaft!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Übergang von Industriegesellschaft in die digitale Gesellschaft, gleiche Grössenordnung wie vor 150-200 Jahren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Wiederum ausgelöst durch Technologie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Nichts bleibt von diesem Wandel unangetastet!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Und dennoch, noch heute sind wir auf der Arbeit im gleichen Muster, wie vor 150 Jahren: Wir fahren in die «Fabrik», obwohl dort schon längst keine Fabriken mehr stehen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50% der Arbeitnehmer könnten heute schon ortsunabhängig 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1BD96-04A2-4C2E-B545-7F094146E657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76899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187325"/>
            <a:ext cx="3805237" cy="2141538"/>
          </a:xfrm>
          <a:ln/>
        </p:spPr>
      </p:sp>
      <p:sp>
        <p:nvSpPr>
          <p:cNvPr id="5" name="Notizenplatzhalter 2"/>
          <p:cNvSpPr>
            <a:spLocks noGrp="1"/>
          </p:cNvSpPr>
          <p:nvPr>
            <p:ph type="body" idx="3"/>
          </p:nvPr>
        </p:nvSpPr>
        <p:spPr>
          <a:xfrm>
            <a:off x="3797420" y="258657"/>
            <a:ext cx="5663145" cy="6306164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Und trotzdem sehen wir jeden Tag dieses Bild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Abertausende Pendler, die viel Energie verbrauchen. Nicht nur Strom, sondern auch persönliche Energie. Pendeln stresst!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Es ist an der Zeit, dieses Verhalten zu hinterfragen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 err="1"/>
              <a:t>VillageOffice</a:t>
            </a:r>
            <a:r>
              <a:rPr lang="de-CH" dirty="0"/>
              <a:t> bietet eine sinnvolle Alternative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15F02-F07A-4D2A-80EE-5D069B6D9B13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31882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393A-CA37-4697-91F1-5D058537AF73}" type="datetimeFigureOut">
              <a:rPr lang="de-CH" smtClean="0"/>
              <a:t>07.02.2017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1E3F-BA19-4C70-B6CA-30F6F4A9622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02508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393A-CA37-4697-91F1-5D058537AF73}" type="datetimeFigureOut">
              <a:rPr lang="de-CH" smtClean="0"/>
              <a:t>07.02.2017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1E3F-BA19-4C70-B6CA-30F6F4A9622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76076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393A-CA37-4697-91F1-5D058537AF73}" type="datetimeFigureOut">
              <a:rPr lang="de-CH" smtClean="0"/>
              <a:t>07.02.2017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1E3F-BA19-4C70-B6CA-30F6F4A9622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81126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992" b="12303"/>
          <a:stretch/>
        </p:blipFill>
        <p:spPr>
          <a:xfrm>
            <a:off x="0" y="0"/>
            <a:ext cx="12192000" cy="545941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t">
            <a:noAutofit/>
          </a:bodyPr>
          <a:lstStyle>
            <a:lvl1pPr>
              <a:defRPr sz="12000" b="1">
                <a:solidFill>
                  <a:srgbClr val="CA016E"/>
                </a:solidFill>
                <a:latin typeface="+mn-lt"/>
              </a:defRPr>
            </a:lvl1pPr>
          </a:lstStyle>
          <a:p>
            <a:r>
              <a:rPr lang="de-DE" dirty="0"/>
              <a:t>Zwischentitel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048888-F0EE-414B-BC9B-5A944603CF3D}" type="datetime1">
              <a:rPr lang="de-CH" smtClean="0"/>
              <a:t>07.02.2017</a:t>
            </a:fld>
            <a:r>
              <a:rPr lang="de-CH"/>
              <a:t> </a:t>
            </a:r>
            <a:r>
              <a:rPr lang="de-CH" dirty="0"/>
              <a:t>/ </a:t>
            </a:r>
            <a:fld id="{81581E3F-BA19-4C70-B6CA-30F6F4A96227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1E3F-BA19-4C70-B6CA-30F6F4A9622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77384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B1393A-CA37-4697-91F1-5D058537AF73}" type="datetimeFigureOut">
              <a:rPr lang="de-CH" smtClean="0"/>
              <a:pPr/>
              <a:t>07.02.2017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581E3F-BA19-4C70-B6CA-30F6F4A96227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1282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393A-CA37-4697-91F1-5D058537AF73}" type="datetimeFigureOut">
              <a:rPr lang="de-CH" smtClean="0"/>
              <a:t>07.02.2017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1E3F-BA19-4C70-B6CA-30F6F4A9622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91292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393A-CA37-4697-91F1-5D058537AF73}" type="datetimeFigureOut">
              <a:rPr lang="de-CH" smtClean="0"/>
              <a:t>07.02.2017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1E3F-BA19-4C70-B6CA-30F6F4A9622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96035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393A-CA37-4697-91F1-5D058537AF73}" type="datetimeFigureOut">
              <a:rPr lang="de-CH" smtClean="0"/>
              <a:t>07.02.2017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1E3F-BA19-4C70-B6CA-30F6F4A9622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92809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393A-CA37-4697-91F1-5D058537AF73}" type="datetimeFigureOut">
              <a:rPr lang="de-CH" smtClean="0"/>
              <a:t>07.02.2017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1E3F-BA19-4C70-B6CA-30F6F4A9622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86959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393A-CA37-4697-91F1-5D058537AF73}" type="datetimeFigureOut">
              <a:rPr lang="de-CH" smtClean="0"/>
              <a:t>07.02.2017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1E3F-BA19-4C70-B6CA-30F6F4A9622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05618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393A-CA37-4697-91F1-5D058537AF73}" type="datetimeFigureOut">
              <a:rPr lang="de-CH" smtClean="0"/>
              <a:t>07.02.2017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1E3F-BA19-4C70-B6CA-30F6F4A9622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05135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1393A-CA37-4697-91F1-5D058537AF73}" type="datetimeFigureOut">
              <a:rPr lang="de-CH" smtClean="0"/>
              <a:t>07.02.2017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1E3F-BA19-4C70-B6CA-30F6F4A9622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20822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0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1393A-CA37-4697-91F1-5D058537AF73}" type="datetimeFigureOut">
              <a:rPr lang="de-CH" smtClean="0"/>
              <a:t>07.02.2017</a:t>
            </a:fld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81E3F-BA19-4C70-B6CA-30F6F4A96227}" type="slidenum">
              <a:rPr lang="de-CH" smtClean="0"/>
              <a:t>‹Nr.›</a:t>
            </a:fld>
            <a:endParaRPr lang="de-CH"/>
          </a:p>
        </p:txBody>
      </p:sp>
      <p:pic>
        <p:nvPicPr>
          <p:cNvPr id="7" name="Picture 2" descr="VillageOffice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4928" y="5432389"/>
            <a:ext cx="2139622" cy="142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/>
          <p:cNvSpPr/>
          <p:nvPr userDrawn="1">
            <p:custDataLst>
              <p:tags r:id="rId14"/>
            </p:custDataLst>
          </p:nvPr>
        </p:nvSpPr>
        <p:spPr bwMode="auto">
          <a:xfrm>
            <a:off x="0" y="0"/>
            <a:ext cx="12192000" cy="5432389"/>
          </a:xfrm>
          <a:prstGeom prst="rect">
            <a:avLst/>
          </a:prstGeom>
          <a:gradFill>
            <a:gsLst>
              <a:gs pos="0">
                <a:srgbClr val="475418"/>
              </a:gs>
              <a:gs pos="100000">
                <a:srgbClr val="9EBC36"/>
              </a:gs>
            </a:gsLst>
            <a:lin ang="27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1778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heSans Swissco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702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tags" Target="../tags/tag4.xml"/><Relationship Id="rId7" Type="http://schemas.openxmlformats.org/officeDocument/2006/relationships/image" Target="../media/image16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5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openxmlformats.org/officeDocument/2006/relationships/tags" Target="../tags/tag6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video" Target="../media/media1.mp4"/><Relationship Id="rId11" Type="http://schemas.openxmlformats.org/officeDocument/2006/relationships/image" Target="../media/image19.png"/><Relationship Id="rId5" Type="http://schemas.microsoft.com/office/2007/relationships/media" Target="../media/media1.mp4"/><Relationship Id="rId10" Type="http://schemas.openxmlformats.org/officeDocument/2006/relationships/image" Target="../media/image18.emf"/><Relationship Id="rId4" Type="http://schemas.openxmlformats.org/officeDocument/2006/relationships/tags" Target="../tags/tag7.xml"/><Relationship Id="rId9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-94479"/>
            <a:ext cx="12192000" cy="3972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8488" y="1237396"/>
            <a:ext cx="12053102" cy="2159936"/>
          </a:xfrm>
        </p:spPr>
        <p:txBody>
          <a:bodyPr>
            <a:normAutofit/>
          </a:bodyPr>
          <a:lstStyle/>
          <a:p>
            <a:pPr algn="l"/>
            <a:r>
              <a:rPr lang="de-CH" sz="7000" b="1" dirty="0" err="1">
                <a:solidFill>
                  <a:srgbClr val="9EBC36"/>
                </a:solidFill>
              </a:rPr>
              <a:t>VillageOffice</a:t>
            </a:r>
            <a:br>
              <a:rPr lang="de-CH" sz="5000" dirty="0">
                <a:solidFill>
                  <a:srgbClr val="C00000"/>
                </a:solidFill>
              </a:rPr>
            </a:br>
            <a:r>
              <a:rPr lang="de-CH" sz="5000" dirty="0">
                <a:solidFill>
                  <a:srgbClr val="C00000"/>
                </a:solidFill>
              </a:rPr>
              <a:t>Work </a:t>
            </a:r>
            <a:r>
              <a:rPr lang="de-CH" sz="5000" dirty="0" err="1">
                <a:solidFill>
                  <a:srgbClr val="C00000"/>
                </a:solidFill>
              </a:rPr>
              <a:t>where</a:t>
            </a:r>
            <a:r>
              <a:rPr lang="de-CH" sz="5000" dirty="0">
                <a:solidFill>
                  <a:srgbClr val="C00000"/>
                </a:solidFill>
              </a:rPr>
              <a:t> </a:t>
            </a:r>
            <a:r>
              <a:rPr lang="de-CH" sz="5000" dirty="0" err="1">
                <a:solidFill>
                  <a:srgbClr val="C00000"/>
                </a:solidFill>
              </a:rPr>
              <a:t>you</a:t>
            </a:r>
            <a:r>
              <a:rPr lang="de-CH" sz="5000" dirty="0">
                <a:solidFill>
                  <a:srgbClr val="C00000"/>
                </a:solidFill>
              </a:rPr>
              <a:t> live!</a:t>
            </a:r>
          </a:p>
        </p:txBody>
      </p:sp>
      <p:pic>
        <p:nvPicPr>
          <p:cNvPr id="5" name="Picture 2" descr="VillageOffi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5445" y="-199481"/>
            <a:ext cx="2139622" cy="142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80" b="31205"/>
          <a:stretch/>
        </p:blipFill>
        <p:spPr>
          <a:xfrm>
            <a:off x="0" y="3888807"/>
            <a:ext cx="12197678" cy="296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30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>
            <p:custDataLst>
              <p:tags r:id="rId1"/>
            </p:custDataLst>
          </p:nvPr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475418"/>
              </a:gs>
              <a:gs pos="100000">
                <a:srgbClr val="9EBC36"/>
              </a:gs>
            </a:gsLst>
            <a:lin ang="27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1778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heSans Swisscom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316" y="658587"/>
            <a:ext cx="3600000" cy="239928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9417" y="658587"/>
            <a:ext cx="3600000" cy="239928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7518" y="658587"/>
            <a:ext cx="3600000" cy="2400300"/>
          </a:xfrm>
          <a:prstGeom prst="rect">
            <a:avLst/>
          </a:prstGeom>
        </p:spPr>
      </p:pic>
      <p:sp>
        <p:nvSpPr>
          <p:cNvPr id="13" name="AutoShape 5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110319" y="4810633"/>
            <a:ext cx="3025775" cy="1232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2000" tIns="72000" rIns="72000" bIns="72000"/>
          <a:lstStyle/>
          <a:p>
            <a:pPr algn="ctr"/>
            <a:r>
              <a:rPr lang="de-DE" sz="6000" dirty="0">
                <a:solidFill>
                  <a:schemeClr val="bg1"/>
                </a:solidFill>
                <a:latin typeface="+mj-lt"/>
                <a:ea typeface="MS PGothic"/>
                <a:cs typeface="Arial" charset="0"/>
              </a:rPr>
              <a:t>Dampf-</a:t>
            </a:r>
            <a:br>
              <a:rPr lang="de-DE" sz="6000" dirty="0">
                <a:solidFill>
                  <a:schemeClr val="bg1"/>
                </a:solidFill>
                <a:latin typeface="+mj-lt"/>
                <a:ea typeface="MS PGothic"/>
                <a:cs typeface="Arial" charset="0"/>
              </a:rPr>
            </a:br>
            <a:r>
              <a:rPr lang="de-DE" sz="6000" dirty="0">
                <a:solidFill>
                  <a:schemeClr val="bg1"/>
                </a:solidFill>
                <a:latin typeface="+mj-lt"/>
                <a:ea typeface="MS PGothic"/>
                <a:cs typeface="Arial" charset="0"/>
              </a:rPr>
              <a:t>Maschine</a:t>
            </a:r>
          </a:p>
        </p:txBody>
      </p:sp>
      <p:sp>
        <p:nvSpPr>
          <p:cNvPr id="14" name="Freeform 9"/>
          <p:cNvSpPr>
            <a:spLocks/>
          </p:cNvSpPr>
          <p:nvPr/>
        </p:nvSpPr>
        <p:spPr bwMode="gray">
          <a:xfrm flipV="1">
            <a:off x="2222655" y="3631582"/>
            <a:ext cx="2801104" cy="1221407"/>
          </a:xfrm>
          <a:custGeom>
            <a:avLst/>
            <a:gdLst>
              <a:gd name="T0" fmla="*/ 2187 w 4163"/>
              <a:gd name="T1" fmla="*/ 1 h 1509"/>
              <a:gd name="T2" fmla="*/ 2376 w 4163"/>
              <a:gd name="T3" fmla="*/ 15 h 1509"/>
              <a:gd name="T4" fmla="*/ 2560 w 4163"/>
              <a:gd name="T5" fmla="*/ 41 h 1509"/>
              <a:gd name="T6" fmla="*/ 2741 w 4163"/>
              <a:gd name="T7" fmla="*/ 80 h 1509"/>
              <a:gd name="T8" fmla="*/ 2917 w 4163"/>
              <a:gd name="T9" fmla="*/ 132 h 1509"/>
              <a:gd name="T10" fmla="*/ 3085 w 4163"/>
              <a:gd name="T11" fmla="*/ 194 h 1509"/>
              <a:gd name="T12" fmla="*/ 3245 w 4163"/>
              <a:gd name="T13" fmla="*/ 266 h 1509"/>
              <a:gd name="T14" fmla="*/ 3396 w 4163"/>
              <a:gd name="T15" fmla="*/ 348 h 1509"/>
              <a:gd name="T16" fmla="*/ 3537 w 4163"/>
              <a:gd name="T17" fmla="*/ 438 h 1509"/>
              <a:gd name="T18" fmla="*/ 3665 w 4163"/>
              <a:gd name="T19" fmla="*/ 537 h 1509"/>
              <a:gd name="T20" fmla="*/ 3781 w 4163"/>
              <a:gd name="T21" fmla="*/ 642 h 1509"/>
              <a:gd name="T22" fmla="*/ 3882 w 4163"/>
              <a:gd name="T23" fmla="*/ 753 h 1509"/>
              <a:gd name="T24" fmla="*/ 4030 w 4163"/>
              <a:gd name="T25" fmla="*/ 1495 h 1509"/>
              <a:gd name="T26" fmla="*/ 3335 w 4163"/>
              <a:gd name="T27" fmla="*/ 1161 h 1509"/>
              <a:gd name="T28" fmla="*/ 3248 w 4163"/>
              <a:gd name="T29" fmla="*/ 1031 h 1509"/>
              <a:gd name="T30" fmla="*/ 3144 w 4163"/>
              <a:gd name="T31" fmla="*/ 908 h 1509"/>
              <a:gd name="T32" fmla="*/ 3025 w 4163"/>
              <a:gd name="T33" fmla="*/ 796 h 1509"/>
              <a:gd name="T34" fmla="*/ 2894 w 4163"/>
              <a:gd name="T35" fmla="*/ 695 h 1509"/>
              <a:gd name="T36" fmla="*/ 2750 w 4163"/>
              <a:gd name="T37" fmla="*/ 604 h 1509"/>
              <a:gd name="T38" fmla="*/ 2597 w 4163"/>
              <a:gd name="T39" fmla="*/ 525 h 1509"/>
              <a:gd name="T40" fmla="*/ 2434 w 4163"/>
              <a:gd name="T41" fmla="*/ 461 h 1509"/>
              <a:gd name="T42" fmla="*/ 2264 w 4163"/>
              <a:gd name="T43" fmla="*/ 409 h 1509"/>
              <a:gd name="T44" fmla="*/ 2089 w 4163"/>
              <a:gd name="T45" fmla="*/ 372 h 1509"/>
              <a:gd name="T46" fmla="*/ 1909 w 4163"/>
              <a:gd name="T47" fmla="*/ 351 h 1509"/>
              <a:gd name="T48" fmla="*/ 1726 w 4163"/>
              <a:gd name="T49" fmla="*/ 347 h 1509"/>
              <a:gd name="T50" fmla="*/ 1541 w 4163"/>
              <a:gd name="T51" fmla="*/ 360 h 1509"/>
              <a:gd name="T52" fmla="*/ 1357 w 4163"/>
              <a:gd name="T53" fmla="*/ 390 h 1509"/>
              <a:gd name="T54" fmla="*/ 1174 w 4163"/>
              <a:gd name="T55" fmla="*/ 441 h 1509"/>
              <a:gd name="T56" fmla="*/ 994 w 4163"/>
              <a:gd name="T57" fmla="*/ 510 h 1509"/>
              <a:gd name="T58" fmla="*/ 819 w 4163"/>
              <a:gd name="T59" fmla="*/ 601 h 1509"/>
              <a:gd name="T60" fmla="*/ 650 w 4163"/>
              <a:gd name="T61" fmla="*/ 714 h 1509"/>
              <a:gd name="T62" fmla="*/ 487 w 4163"/>
              <a:gd name="T63" fmla="*/ 848 h 1509"/>
              <a:gd name="T64" fmla="*/ 334 w 4163"/>
              <a:gd name="T65" fmla="*/ 1006 h 1509"/>
              <a:gd name="T66" fmla="*/ 191 w 4163"/>
              <a:gd name="T67" fmla="*/ 1188 h 1509"/>
              <a:gd name="T68" fmla="*/ 61 w 4163"/>
              <a:gd name="T69" fmla="*/ 1395 h 1509"/>
              <a:gd name="T70" fmla="*/ 51 w 4163"/>
              <a:gd name="T71" fmla="*/ 1385 h 1509"/>
              <a:gd name="T72" fmla="*/ 162 w 4163"/>
              <a:gd name="T73" fmla="*/ 1156 h 1509"/>
              <a:gd name="T74" fmla="*/ 286 w 4163"/>
              <a:gd name="T75" fmla="*/ 950 h 1509"/>
              <a:gd name="T76" fmla="*/ 424 w 4163"/>
              <a:gd name="T77" fmla="*/ 766 h 1509"/>
              <a:gd name="T78" fmla="*/ 571 w 4163"/>
              <a:gd name="T79" fmla="*/ 604 h 1509"/>
              <a:gd name="T80" fmla="*/ 729 w 4163"/>
              <a:gd name="T81" fmla="*/ 463 h 1509"/>
              <a:gd name="T82" fmla="*/ 895 w 4163"/>
              <a:gd name="T83" fmla="*/ 343 h 1509"/>
              <a:gd name="T84" fmla="*/ 1068 w 4163"/>
              <a:gd name="T85" fmla="*/ 242 h 1509"/>
              <a:gd name="T86" fmla="*/ 1248 w 4163"/>
              <a:gd name="T87" fmla="*/ 160 h 1509"/>
              <a:gd name="T88" fmla="*/ 1431 w 4163"/>
              <a:gd name="T89" fmla="*/ 96 h 1509"/>
              <a:gd name="T90" fmla="*/ 1618 w 4163"/>
              <a:gd name="T91" fmla="*/ 48 h 1509"/>
              <a:gd name="T92" fmla="*/ 1808 w 4163"/>
              <a:gd name="T93" fmla="*/ 17 h 1509"/>
              <a:gd name="T94" fmla="*/ 1998 w 4163"/>
              <a:gd name="T95" fmla="*/ 2 h 1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163" h="1509">
                <a:moveTo>
                  <a:pt x="2092" y="0"/>
                </a:moveTo>
                <a:lnTo>
                  <a:pt x="2187" y="1"/>
                </a:lnTo>
                <a:lnTo>
                  <a:pt x="2282" y="6"/>
                </a:lnTo>
                <a:lnTo>
                  <a:pt x="2376" y="15"/>
                </a:lnTo>
                <a:lnTo>
                  <a:pt x="2468" y="26"/>
                </a:lnTo>
                <a:lnTo>
                  <a:pt x="2560" y="41"/>
                </a:lnTo>
                <a:lnTo>
                  <a:pt x="2651" y="60"/>
                </a:lnTo>
                <a:lnTo>
                  <a:pt x="2741" y="80"/>
                </a:lnTo>
                <a:lnTo>
                  <a:pt x="2829" y="106"/>
                </a:lnTo>
                <a:lnTo>
                  <a:pt x="2917" y="132"/>
                </a:lnTo>
                <a:lnTo>
                  <a:pt x="3001" y="161"/>
                </a:lnTo>
                <a:lnTo>
                  <a:pt x="3085" y="194"/>
                </a:lnTo>
                <a:lnTo>
                  <a:pt x="3166" y="230"/>
                </a:lnTo>
                <a:lnTo>
                  <a:pt x="3245" y="266"/>
                </a:lnTo>
                <a:lnTo>
                  <a:pt x="3322" y="305"/>
                </a:lnTo>
                <a:lnTo>
                  <a:pt x="3396" y="348"/>
                </a:lnTo>
                <a:lnTo>
                  <a:pt x="3468" y="391"/>
                </a:lnTo>
                <a:lnTo>
                  <a:pt x="3537" y="438"/>
                </a:lnTo>
                <a:lnTo>
                  <a:pt x="3603" y="486"/>
                </a:lnTo>
                <a:lnTo>
                  <a:pt x="3665" y="537"/>
                </a:lnTo>
                <a:lnTo>
                  <a:pt x="3726" y="589"/>
                </a:lnTo>
                <a:lnTo>
                  <a:pt x="3781" y="642"/>
                </a:lnTo>
                <a:lnTo>
                  <a:pt x="3833" y="696"/>
                </a:lnTo>
                <a:lnTo>
                  <a:pt x="3882" y="753"/>
                </a:lnTo>
                <a:lnTo>
                  <a:pt x="4163" y="538"/>
                </a:lnTo>
                <a:lnTo>
                  <a:pt x="4030" y="1495"/>
                </a:lnTo>
                <a:lnTo>
                  <a:pt x="3068" y="1366"/>
                </a:lnTo>
                <a:lnTo>
                  <a:pt x="3335" y="1161"/>
                </a:lnTo>
                <a:lnTo>
                  <a:pt x="3293" y="1094"/>
                </a:lnTo>
                <a:lnTo>
                  <a:pt x="3248" y="1031"/>
                </a:lnTo>
                <a:lnTo>
                  <a:pt x="3197" y="968"/>
                </a:lnTo>
                <a:lnTo>
                  <a:pt x="3144" y="908"/>
                </a:lnTo>
                <a:lnTo>
                  <a:pt x="3086" y="852"/>
                </a:lnTo>
                <a:lnTo>
                  <a:pt x="3025" y="796"/>
                </a:lnTo>
                <a:lnTo>
                  <a:pt x="2961" y="744"/>
                </a:lnTo>
                <a:lnTo>
                  <a:pt x="2894" y="695"/>
                </a:lnTo>
                <a:lnTo>
                  <a:pt x="2823" y="648"/>
                </a:lnTo>
                <a:lnTo>
                  <a:pt x="2750" y="604"/>
                </a:lnTo>
                <a:lnTo>
                  <a:pt x="2674" y="563"/>
                </a:lnTo>
                <a:lnTo>
                  <a:pt x="2597" y="525"/>
                </a:lnTo>
                <a:lnTo>
                  <a:pt x="2516" y="491"/>
                </a:lnTo>
                <a:lnTo>
                  <a:pt x="2434" y="461"/>
                </a:lnTo>
                <a:lnTo>
                  <a:pt x="2350" y="433"/>
                </a:lnTo>
                <a:lnTo>
                  <a:pt x="2264" y="409"/>
                </a:lnTo>
                <a:lnTo>
                  <a:pt x="2177" y="389"/>
                </a:lnTo>
                <a:lnTo>
                  <a:pt x="2089" y="372"/>
                </a:lnTo>
                <a:lnTo>
                  <a:pt x="1999" y="360"/>
                </a:lnTo>
                <a:lnTo>
                  <a:pt x="1909" y="351"/>
                </a:lnTo>
                <a:lnTo>
                  <a:pt x="1817" y="347"/>
                </a:lnTo>
                <a:lnTo>
                  <a:pt x="1726" y="347"/>
                </a:lnTo>
                <a:lnTo>
                  <a:pt x="1633" y="351"/>
                </a:lnTo>
                <a:lnTo>
                  <a:pt x="1541" y="360"/>
                </a:lnTo>
                <a:lnTo>
                  <a:pt x="1449" y="372"/>
                </a:lnTo>
                <a:lnTo>
                  <a:pt x="1357" y="390"/>
                </a:lnTo>
                <a:lnTo>
                  <a:pt x="1266" y="413"/>
                </a:lnTo>
                <a:lnTo>
                  <a:pt x="1174" y="441"/>
                </a:lnTo>
                <a:lnTo>
                  <a:pt x="1083" y="472"/>
                </a:lnTo>
                <a:lnTo>
                  <a:pt x="994" y="510"/>
                </a:lnTo>
                <a:lnTo>
                  <a:pt x="905" y="553"/>
                </a:lnTo>
                <a:lnTo>
                  <a:pt x="819" y="601"/>
                </a:lnTo>
                <a:lnTo>
                  <a:pt x="733" y="654"/>
                </a:lnTo>
                <a:lnTo>
                  <a:pt x="650" y="714"/>
                </a:lnTo>
                <a:lnTo>
                  <a:pt x="568" y="778"/>
                </a:lnTo>
                <a:lnTo>
                  <a:pt x="487" y="848"/>
                </a:lnTo>
                <a:lnTo>
                  <a:pt x="410" y="924"/>
                </a:lnTo>
                <a:lnTo>
                  <a:pt x="334" y="1006"/>
                </a:lnTo>
                <a:lnTo>
                  <a:pt x="262" y="1094"/>
                </a:lnTo>
                <a:lnTo>
                  <a:pt x="191" y="1188"/>
                </a:lnTo>
                <a:lnTo>
                  <a:pt x="124" y="1289"/>
                </a:lnTo>
                <a:lnTo>
                  <a:pt x="61" y="1395"/>
                </a:lnTo>
                <a:lnTo>
                  <a:pt x="0" y="1509"/>
                </a:lnTo>
                <a:lnTo>
                  <a:pt x="51" y="1385"/>
                </a:lnTo>
                <a:lnTo>
                  <a:pt x="104" y="1268"/>
                </a:lnTo>
                <a:lnTo>
                  <a:pt x="162" y="1156"/>
                </a:lnTo>
                <a:lnTo>
                  <a:pt x="223" y="1050"/>
                </a:lnTo>
                <a:lnTo>
                  <a:pt x="286" y="950"/>
                </a:lnTo>
                <a:lnTo>
                  <a:pt x="354" y="855"/>
                </a:lnTo>
                <a:lnTo>
                  <a:pt x="424" y="766"/>
                </a:lnTo>
                <a:lnTo>
                  <a:pt x="496" y="682"/>
                </a:lnTo>
                <a:lnTo>
                  <a:pt x="571" y="604"/>
                </a:lnTo>
                <a:lnTo>
                  <a:pt x="649" y="532"/>
                </a:lnTo>
                <a:lnTo>
                  <a:pt x="729" y="463"/>
                </a:lnTo>
                <a:lnTo>
                  <a:pt x="812" y="400"/>
                </a:lnTo>
                <a:lnTo>
                  <a:pt x="895" y="343"/>
                </a:lnTo>
                <a:lnTo>
                  <a:pt x="981" y="290"/>
                </a:lnTo>
                <a:lnTo>
                  <a:pt x="1068" y="242"/>
                </a:lnTo>
                <a:lnTo>
                  <a:pt x="1157" y="198"/>
                </a:lnTo>
                <a:lnTo>
                  <a:pt x="1248" y="160"/>
                </a:lnTo>
                <a:lnTo>
                  <a:pt x="1339" y="125"/>
                </a:lnTo>
                <a:lnTo>
                  <a:pt x="1431" y="96"/>
                </a:lnTo>
                <a:lnTo>
                  <a:pt x="1525" y="69"/>
                </a:lnTo>
                <a:lnTo>
                  <a:pt x="1618" y="48"/>
                </a:lnTo>
                <a:lnTo>
                  <a:pt x="1713" y="30"/>
                </a:lnTo>
                <a:lnTo>
                  <a:pt x="1808" y="17"/>
                </a:lnTo>
                <a:lnTo>
                  <a:pt x="1903" y="7"/>
                </a:lnTo>
                <a:lnTo>
                  <a:pt x="1998" y="2"/>
                </a:lnTo>
                <a:lnTo>
                  <a:pt x="2092" y="0"/>
                </a:lnTo>
                <a:close/>
              </a:path>
            </a:pathLst>
          </a:custGeom>
          <a:solidFill>
            <a:srgbClr val="C10169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7" name="AutoShape 5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7139519" y="4810633"/>
            <a:ext cx="3025775" cy="1232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2000" tIns="72000" rIns="72000" bIns="72000"/>
          <a:lstStyle/>
          <a:p>
            <a:pPr algn="ctr"/>
            <a:r>
              <a:rPr lang="de-DE" sz="6000" dirty="0">
                <a:solidFill>
                  <a:schemeClr val="bg1"/>
                </a:solidFill>
                <a:latin typeface="+mj-lt"/>
                <a:ea typeface="MS PGothic"/>
                <a:cs typeface="Arial" charset="0"/>
              </a:rPr>
              <a:t>Internet</a:t>
            </a:r>
          </a:p>
        </p:txBody>
      </p:sp>
      <p:sp>
        <p:nvSpPr>
          <p:cNvPr id="18" name="Freeform 9"/>
          <p:cNvSpPr>
            <a:spLocks/>
          </p:cNvSpPr>
          <p:nvPr/>
        </p:nvSpPr>
        <p:spPr bwMode="gray">
          <a:xfrm flipV="1">
            <a:off x="7251855" y="3631582"/>
            <a:ext cx="2801104" cy="1221407"/>
          </a:xfrm>
          <a:custGeom>
            <a:avLst/>
            <a:gdLst>
              <a:gd name="T0" fmla="*/ 2187 w 4163"/>
              <a:gd name="T1" fmla="*/ 1 h 1509"/>
              <a:gd name="T2" fmla="*/ 2376 w 4163"/>
              <a:gd name="T3" fmla="*/ 15 h 1509"/>
              <a:gd name="T4" fmla="*/ 2560 w 4163"/>
              <a:gd name="T5" fmla="*/ 41 h 1509"/>
              <a:gd name="T6" fmla="*/ 2741 w 4163"/>
              <a:gd name="T7" fmla="*/ 80 h 1509"/>
              <a:gd name="T8" fmla="*/ 2917 w 4163"/>
              <a:gd name="T9" fmla="*/ 132 h 1509"/>
              <a:gd name="T10" fmla="*/ 3085 w 4163"/>
              <a:gd name="T11" fmla="*/ 194 h 1509"/>
              <a:gd name="T12" fmla="*/ 3245 w 4163"/>
              <a:gd name="T13" fmla="*/ 266 h 1509"/>
              <a:gd name="T14" fmla="*/ 3396 w 4163"/>
              <a:gd name="T15" fmla="*/ 348 h 1509"/>
              <a:gd name="T16" fmla="*/ 3537 w 4163"/>
              <a:gd name="T17" fmla="*/ 438 h 1509"/>
              <a:gd name="T18" fmla="*/ 3665 w 4163"/>
              <a:gd name="T19" fmla="*/ 537 h 1509"/>
              <a:gd name="T20" fmla="*/ 3781 w 4163"/>
              <a:gd name="T21" fmla="*/ 642 h 1509"/>
              <a:gd name="T22" fmla="*/ 3882 w 4163"/>
              <a:gd name="T23" fmla="*/ 753 h 1509"/>
              <a:gd name="T24" fmla="*/ 4030 w 4163"/>
              <a:gd name="T25" fmla="*/ 1495 h 1509"/>
              <a:gd name="T26" fmla="*/ 3335 w 4163"/>
              <a:gd name="T27" fmla="*/ 1161 h 1509"/>
              <a:gd name="T28" fmla="*/ 3248 w 4163"/>
              <a:gd name="T29" fmla="*/ 1031 h 1509"/>
              <a:gd name="T30" fmla="*/ 3144 w 4163"/>
              <a:gd name="T31" fmla="*/ 908 h 1509"/>
              <a:gd name="T32" fmla="*/ 3025 w 4163"/>
              <a:gd name="T33" fmla="*/ 796 h 1509"/>
              <a:gd name="T34" fmla="*/ 2894 w 4163"/>
              <a:gd name="T35" fmla="*/ 695 h 1509"/>
              <a:gd name="T36" fmla="*/ 2750 w 4163"/>
              <a:gd name="T37" fmla="*/ 604 h 1509"/>
              <a:gd name="T38" fmla="*/ 2597 w 4163"/>
              <a:gd name="T39" fmla="*/ 525 h 1509"/>
              <a:gd name="T40" fmla="*/ 2434 w 4163"/>
              <a:gd name="T41" fmla="*/ 461 h 1509"/>
              <a:gd name="T42" fmla="*/ 2264 w 4163"/>
              <a:gd name="T43" fmla="*/ 409 h 1509"/>
              <a:gd name="T44" fmla="*/ 2089 w 4163"/>
              <a:gd name="T45" fmla="*/ 372 h 1509"/>
              <a:gd name="T46" fmla="*/ 1909 w 4163"/>
              <a:gd name="T47" fmla="*/ 351 h 1509"/>
              <a:gd name="T48" fmla="*/ 1726 w 4163"/>
              <a:gd name="T49" fmla="*/ 347 h 1509"/>
              <a:gd name="T50" fmla="*/ 1541 w 4163"/>
              <a:gd name="T51" fmla="*/ 360 h 1509"/>
              <a:gd name="T52" fmla="*/ 1357 w 4163"/>
              <a:gd name="T53" fmla="*/ 390 h 1509"/>
              <a:gd name="T54" fmla="*/ 1174 w 4163"/>
              <a:gd name="T55" fmla="*/ 441 h 1509"/>
              <a:gd name="T56" fmla="*/ 994 w 4163"/>
              <a:gd name="T57" fmla="*/ 510 h 1509"/>
              <a:gd name="T58" fmla="*/ 819 w 4163"/>
              <a:gd name="T59" fmla="*/ 601 h 1509"/>
              <a:gd name="T60" fmla="*/ 650 w 4163"/>
              <a:gd name="T61" fmla="*/ 714 h 1509"/>
              <a:gd name="T62" fmla="*/ 487 w 4163"/>
              <a:gd name="T63" fmla="*/ 848 h 1509"/>
              <a:gd name="T64" fmla="*/ 334 w 4163"/>
              <a:gd name="T65" fmla="*/ 1006 h 1509"/>
              <a:gd name="T66" fmla="*/ 191 w 4163"/>
              <a:gd name="T67" fmla="*/ 1188 h 1509"/>
              <a:gd name="T68" fmla="*/ 61 w 4163"/>
              <a:gd name="T69" fmla="*/ 1395 h 1509"/>
              <a:gd name="T70" fmla="*/ 51 w 4163"/>
              <a:gd name="T71" fmla="*/ 1385 h 1509"/>
              <a:gd name="T72" fmla="*/ 162 w 4163"/>
              <a:gd name="T73" fmla="*/ 1156 h 1509"/>
              <a:gd name="T74" fmla="*/ 286 w 4163"/>
              <a:gd name="T75" fmla="*/ 950 h 1509"/>
              <a:gd name="T76" fmla="*/ 424 w 4163"/>
              <a:gd name="T77" fmla="*/ 766 h 1509"/>
              <a:gd name="T78" fmla="*/ 571 w 4163"/>
              <a:gd name="T79" fmla="*/ 604 h 1509"/>
              <a:gd name="T80" fmla="*/ 729 w 4163"/>
              <a:gd name="T81" fmla="*/ 463 h 1509"/>
              <a:gd name="T82" fmla="*/ 895 w 4163"/>
              <a:gd name="T83" fmla="*/ 343 h 1509"/>
              <a:gd name="T84" fmla="*/ 1068 w 4163"/>
              <a:gd name="T85" fmla="*/ 242 h 1509"/>
              <a:gd name="T86" fmla="*/ 1248 w 4163"/>
              <a:gd name="T87" fmla="*/ 160 h 1509"/>
              <a:gd name="T88" fmla="*/ 1431 w 4163"/>
              <a:gd name="T89" fmla="*/ 96 h 1509"/>
              <a:gd name="T90" fmla="*/ 1618 w 4163"/>
              <a:gd name="T91" fmla="*/ 48 h 1509"/>
              <a:gd name="T92" fmla="*/ 1808 w 4163"/>
              <a:gd name="T93" fmla="*/ 17 h 1509"/>
              <a:gd name="T94" fmla="*/ 1998 w 4163"/>
              <a:gd name="T95" fmla="*/ 2 h 1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163" h="1509">
                <a:moveTo>
                  <a:pt x="2092" y="0"/>
                </a:moveTo>
                <a:lnTo>
                  <a:pt x="2187" y="1"/>
                </a:lnTo>
                <a:lnTo>
                  <a:pt x="2282" y="6"/>
                </a:lnTo>
                <a:lnTo>
                  <a:pt x="2376" y="15"/>
                </a:lnTo>
                <a:lnTo>
                  <a:pt x="2468" y="26"/>
                </a:lnTo>
                <a:lnTo>
                  <a:pt x="2560" y="41"/>
                </a:lnTo>
                <a:lnTo>
                  <a:pt x="2651" y="60"/>
                </a:lnTo>
                <a:lnTo>
                  <a:pt x="2741" y="80"/>
                </a:lnTo>
                <a:lnTo>
                  <a:pt x="2829" y="106"/>
                </a:lnTo>
                <a:lnTo>
                  <a:pt x="2917" y="132"/>
                </a:lnTo>
                <a:lnTo>
                  <a:pt x="3001" y="161"/>
                </a:lnTo>
                <a:lnTo>
                  <a:pt x="3085" y="194"/>
                </a:lnTo>
                <a:lnTo>
                  <a:pt x="3166" y="230"/>
                </a:lnTo>
                <a:lnTo>
                  <a:pt x="3245" y="266"/>
                </a:lnTo>
                <a:lnTo>
                  <a:pt x="3322" y="305"/>
                </a:lnTo>
                <a:lnTo>
                  <a:pt x="3396" y="348"/>
                </a:lnTo>
                <a:lnTo>
                  <a:pt x="3468" y="391"/>
                </a:lnTo>
                <a:lnTo>
                  <a:pt x="3537" y="438"/>
                </a:lnTo>
                <a:lnTo>
                  <a:pt x="3603" y="486"/>
                </a:lnTo>
                <a:lnTo>
                  <a:pt x="3665" y="537"/>
                </a:lnTo>
                <a:lnTo>
                  <a:pt x="3726" y="589"/>
                </a:lnTo>
                <a:lnTo>
                  <a:pt x="3781" y="642"/>
                </a:lnTo>
                <a:lnTo>
                  <a:pt x="3833" y="696"/>
                </a:lnTo>
                <a:lnTo>
                  <a:pt x="3882" y="753"/>
                </a:lnTo>
                <a:lnTo>
                  <a:pt x="4163" y="538"/>
                </a:lnTo>
                <a:lnTo>
                  <a:pt x="4030" y="1495"/>
                </a:lnTo>
                <a:lnTo>
                  <a:pt x="3068" y="1366"/>
                </a:lnTo>
                <a:lnTo>
                  <a:pt x="3335" y="1161"/>
                </a:lnTo>
                <a:lnTo>
                  <a:pt x="3293" y="1094"/>
                </a:lnTo>
                <a:lnTo>
                  <a:pt x="3248" y="1031"/>
                </a:lnTo>
                <a:lnTo>
                  <a:pt x="3197" y="968"/>
                </a:lnTo>
                <a:lnTo>
                  <a:pt x="3144" y="908"/>
                </a:lnTo>
                <a:lnTo>
                  <a:pt x="3086" y="852"/>
                </a:lnTo>
                <a:lnTo>
                  <a:pt x="3025" y="796"/>
                </a:lnTo>
                <a:lnTo>
                  <a:pt x="2961" y="744"/>
                </a:lnTo>
                <a:lnTo>
                  <a:pt x="2894" y="695"/>
                </a:lnTo>
                <a:lnTo>
                  <a:pt x="2823" y="648"/>
                </a:lnTo>
                <a:lnTo>
                  <a:pt x="2750" y="604"/>
                </a:lnTo>
                <a:lnTo>
                  <a:pt x="2674" y="563"/>
                </a:lnTo>
                <a:lnTo>
                  <a:pt x="2597" y="525"/>
                </a:lnTo>
                <a:lnTo>
                  <a:pt x="2516" y="491"/>
                </a:lnTo>
                <a:lnTo>
                  <a:pt x="2434" y="461"/>
                </a:lnTo>
                <a:lnTo>
                  <a:pt x="2350" y="433"/>
                </a:lnTo>
                <a:lnTo>
                  <a:pt x="2264" y="409"/>
                </a:lnTo>
                <a:lnTo>
                  <a:pt x="2177" y="389"/>
                </a:lnTo>
                <a:lnTo>
                  <a:pt x="2089" y="372"/>
                </a:lnTo>
                <a:lnTo>
                  <a:pt x="1999" y="360"/>
                </a:lnTo>
                <a:lnTo>
                  <a:pt x="1909" y="351"/>
                </a:lnTo>
                <a:lnTo>
                  <a:pt x="1817" y="347"/>
                </a:lnTo>
                <a:lnTo>
                  <a:pt x="1726" y="347"/>
                </a:lnTo>
                <a:lnTo>
                  <a:pt x="1633" y="351"/>
                </a:lnTo>
                <a:lnTo>
                  <a:pt x="1541" y="360"/>
                </a:lnTo>
                <a:lnTo>
                  <a:pt x="1449" y="372"/>
                </a:lnTo>
                <a:lnTo>
                  <a:pt x="1357" y="390"/>
                </a:lnTo>
                <a:lnTo>
                  <a:pt x="1266" y="413"/>
                </a:lnTo>
                <a:lnTo>
                  <a:pt x="1174" y="441"/>
                </a:lnTo>
                <a:lnTo>
                  <a:pt x="1083" y="472"/>
                </a:lnTo>
                <a:lnTo>
                  <a:pt x="994" y="510"/>
                </a:lnTo>
                <a:lnTo>
                  <a:pt x="905" y="553"/>
                </a:lnTo>
                <a:lnTo>
                  <a:pt x="819" y="601"/>
                </a:lnTo>
                <a:lnTo>
                  <a:pt x="733" y="654"/>
                </a:lnTo>
                <a:lnTo>
                  <a:pt x="650" y="714"/>
                </a:lnTo>
                <a:lnTo>
                  <a:pt x="568" y="778"/>
                </a:lnTo>
                <a:lnTo>
                  <a:pt x="487" y="848"/>
                </a:lnTo>
                <a:lnTo>
                  <a:pt x="410" y="924"/>
                </a:lnTo>
                <a:lnTo>
                  <a:pt x="334" y="1006"/>
                </a:lnTo>
                <a:lnTo>
                  <a:pt x="262" y="1094"/>
                </a:lnTo>
                <a:lnTo>
                  <a:pt x="191" y="1188"/>
                </a:lnTo>
                <a:lnTo>
                  <a:pt x="124" y="1289"/>
                </a:lnTo>
                <a:lnTo>
                  <a:pt x="61" y="1395"/>
                </a:lnTo>
                <a:lnTo>
                  <a:pt x="0" y="1509"/>
                </a:lnTo>
                <a:lnTo>
                  <a:pt x="51" y="1385"/>
                </a:lnTo>
                <a:lnTo>
                  <a:pt x="104" y="1268"/>
                </a:lnTo>
                <a:lnTo>
                  <a:pt x="162" y="1156"/>
                </a:lnTo>
                <a:lnTo>
                  <a:pt x="223" y="1050"/>
                </a:lnTo>
                <a:lnTo>
                  <a:pt x="286" y="950"/>
                </a:lnTo>
                <a:lnTo>
                  <a:pt x="354" y="855"/>
                </a:lnTo>
                <a:lnTo>
                  <a:pt x="424" y="766"/>
                </a:lnTo>
                <a:lnTo>
                  <a:pt x="496" y="682"/>
                </a:lnTo>
                <a:lnTo>
                  <a:pt x="571" y="604"/>
                </a:lnTo>
                <a:lnTo>
                  <a:pt x="649" y="532"/>
                </a:lnTo>
                <a:lnTo>
                  <a:pt x="729" y="463"/>
                </a:lnTo>
                <a:lnTo>
                  <a:pt x="812" y="400"/>
                </a:lnTo>
                <a:lnTo>
                  <a:pt x="895" y="343"/>
                </a:lnTo>
                <a:lnTo>
                  <a:pt x="981" y="290"/>
                </a:lnTo>
                <a:lnTo>
                  <a:pt x="1068" y="242"/>
                </a:lnTo>
                <a:lnTo>
                  <a:pt x="1157" y="198"/>
                </a:lnTo>
                <a:lnTo>
                  <a:pt x="1248" y="160"/>
                </a:lnTo>
                <a:lnTo>
                  <a:pt x="1339" y="125"/>
                </a:lnTo>
                <a:lnTo>
                  <a:pt x="1431" y="96"/>
                </a:lnTo>
                <a:lnTo>
                  <a:pt x="1525" y="69"/>
                </a:lnTo>
                <a:lnTo>
                  <a:pt x="1618" y="48"/>
                </a:lnTo>
                <a:lnTo>
                  <a:pt x="1713" y="30"/>
                </a:lnTo>
                <a:lnTo>
                  <a:pt x="1808" y="17"/>
                </a:lnTo>
                <a:lnTo>
                  <a:pt x="1903" y="7"/>
                </a:lnTo>
                <a:lnTo>
                  <a:pt x="1998" y="2"/>
                </a:lnTo>
                <a:lnTo>
                  <a:pt x="2092" y="0"/>
                </a:lnTo>
                <a:close/>
              </a:path>
            </a:pathLst>
          </a:custGeom>
          <a:solidFill>
            <a:srgbClr val="C10169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72000" tIns="72000" rIns="72000" bIns="72000" anchor="ctr"/>
          <a:lstStyle/>
          <a:p>
            <a:endParaRPr lang="de-DE"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79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 hidden="1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24002" y="1"/>
          <a:ext cx="158751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think-cell Slide" r:id="rId9" imgW="270" imgH="270" progId="TCLayout.ActiveDocument.1">
                  <p:embed/>
                </p:oleObj>
              </mc:Choice>
              <mc:Fallback>
                <p:oleObj name="think-cell Slide" r:id="rId9" imgW="270" imgH="270" progId="TCLayout.ActiveDocument.1">
                  <p:embed/>
                  <p:pic>
                    <p:nvPicPr>
                      <p:cNvPr id="22" name="Objekt 2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2" y="1"/>
                        <a:ext cx="158751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47" name="VctRoadmap_ID_390227" hidden="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5843587" y="88900"/>
            <a:ext cx="3924300" cy="184666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spAutoFit/>
          </a:bodyPr>
          <a:lstStyle/>
          <a:p>
            <a:pPr algn="r"/>
            <a:r>
              <a:rPr lang="de-DE" sz="1200" b="1" i="1">
                <a:solidFill>
                  <a:srgbClr val="000000"/>
                </a:solidFill>
                <a:latin typeface="Arial"/>
                <a:cs typeface="Arial" charset="0"/>
              </a:rPr>
              <a:t>2</a:t>
            </a:r>
          </a:p>
        </p:txBody>
      </p:sp>
      <p:pic>
        <p:nvPicPr>
          <p:cNvPr id="23" name="Zurich Wakes Up-SD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78562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Wie?</a:t>
            </a:r>
          </a:p>
        </p:txBody>
      </p:sp>
    </p:spTree>
    <p:extLst>
      <p:ext uri="{BB962C8B-B14F-4D97-AF65-F5344CB8AC3E}">
        <p14:creationId xmlns:p14="http://schemas.microsoft.com/office/powerpoint/2010/main" val="274488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 err="1">
                <a:solidFill>
                  <a:prstClr val="white"/>
                </a:solidFill>
                <a:latin typeface="Calibri" panose="020F0502020204030204"/>
              </a:rPr>
              <a:t>Coworking</a:t>
            </a:r>
            <a:br>
              <a:rPr lang="de-CH" b="1" dirty="0">
                <a:solidFill>
                  <a:prstClr val="white"/>
                </a:solidFill>
                <a:latin typeface="Calibri" panose="020F0502020204030204"/>
              </a:rPr>
            </a:br>
            <a:r>
              <a:rPr lang="de-CH" dirty="0">
                <a:solidFill>
                  <a:prstClr val="white"/>
                </a:solidFill>
                <a:latin typeface="Calibri" panose="020F0502020204030204"/>
              </a:rPr>
              <a:t>Ein globaler Trend erfasst die Schweiz</a:t>
            </a:r>
            <a:endParaRPr lang="de-CH" dirty="0"/>
          </a:p>
        </p:txBody>
      </p:sp>
      <p:pic>
        <p:nvPicPr>
          <p:cNvPr id="3" name="Shape 179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3037" y="1690688"/>
            <a:ext cx="5165925" cy="34973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1020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>
            <p:custDataLst>
              <p:tags r:id="rId1"/>
            </p:custDataLst>
          </p:nvPr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475418"/>
              </a:gs>
              <a:gs pos="100000">
                <a:srgbClr val="9EBC36"/>
              </a:gs>
            </a:gsLst>
            <a:lin ang="27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1778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heSans Swisscom" pitchFamily="34" charset="0"/>
            </a:endParaRPr>
          </a:p>
        </p:txBody>
      </p:sp>
      <p:sp>
        <p:nvSpPr>
          <p:cNvPr id="17" name="Ellipse 16"/>
          <p:cNvSpPr/>
          <p:nvPr/>
        </p:nvSpPr>
        <p:spPr bwMode="gray">
          <a:xfrm>
            <a:off x="3797291" y="4589685"/>
            <a:ext cx="4320000" cy="2160000"/>
          </a:xfrm>
          <a:prstGeom prst="ellipse">
            <a:avLst/>
          </a:prstGeom>
          <a:solidFill>
            <a:srgbClr val="C10169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4000" b="1" dirty="0">
                <a:solidFill>
                  <a:schemeClr val="bg1"/>
                </a:solidFill>
                <a:latin typeface="+mj-lt"/>
              </a:rPr>
              <a:t>Politik</a:t>
            </a:r>
            <a:endParaRPr lang="fr-CH" sz="40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Ellipse 13"/>
          <p:cNvSpPr/>
          <p:nvPr/>
        </p:nvSpPr>
        <p:spPr bwMode="gray">
          <a:xfrm>
            <a:off x="277418" y="594631"/>
            <a:ext cx="4320000" cy="2160000"/>
          </a:xfrm>
          <a:prstGeom prst="ellipse">
            <a:avLst/>
          </a:prstGeom>
          <a:solidFill>
            <a:srgbClr val="C10169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4000" b="1" dirty="0">
                <a:solidFill>
                  <a:schemeClr val="bg1"/>
                </a:solidFill>
                <a:latin typeface="+mj-lt"/>
              </a:rPr>
              <a:t>Mitglieder</a:t>
            </a:r>
            <a:endParaRPr lang="fr-CH" sz="40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Ellipse 14"/>
          <p:cNvSpPr/>
          <p:nvPr/>
        </p:nvSpPr>
        <p:spPr bwMode="gray">
          <a:xfrm>
            <a:off x="29768" y="2360566"/>
            <a:ext cx="4320000" cy="2160000"/>
          </a:xfrm>
          <a:prstGeom prst="ellipse">
            <a:avLst/>
          </a:prstGeom>
          <a:solidFill>
            <a:srgbClr val="C10169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4000" b="1" dirty="0">
                <a:solidFill>
                  <a:schemeClr val="bg1"/>
                </a:solidFill>
                <a:latin typeface="+mj-lt"/>
              </a:rPr>
              <a:t>Service</a:t>
            </a:r>
            <a:endParaRPr lang="fr-CH" sz="40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Ellipse 15"/>
          <p:cNvSpPr/>
          <p:nvPr/>
        </p:nvSpPr>
        <p:spPr bwMode="gray">
          <a:xfrm>
            <a:off x="163118" y="4094385"/>
            <a:ext cx="4320000" cy="2160000"/>
          </a:xfrm>
          <a:prstGeom prst="ellipse">
            <a:avLst/>
          </a:prstGeom>
          <a:solidFill>
            <a:srgbClr val="C10169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4000" b="1" dirty="0">
                <a:solidFill>
                  <a:schemeClr val="bg1"/>
                </a:solidFill>
                <a:latin typeface="+mj-lt"/>
              </a:rPr>
              <a:t>Investoren</a:t>
            </a:r>
            <a:endParaRPr lang="fr-CH" sz="40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Ellipse 19"/>
          <p:cNvSpPr/>
          <p:nvPr/>
        </p:nvSpPr>
        <p:spPr bwMode="gray">
          <a:xfrm>
            <a:off x="7535468" y="594631"/>
            <a:ext cx="4320000" cy="2160000"/>
          </a:xfrm>
          <a:prstGeom prst="ellipse">
            <a:avLst/>
          </a:prstGeom>
          <a:solidFill>
            <a:srgbClr val="C10169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4000" b="1" dirty="0">
                <a:solidFill>
                  <a:schemeClr val="bg1"/>
                </a:solidFill>
                <a:latin typeface="+mj-lt"/>
              </a:rPr>
              <a:t>Grosskunden</a:t>
            </a:r>
            <a:endParaRPr lang="fr-CH" sz="40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Ellipse 20"/>
          <p:cNvSpPr/>
          <p:nvPr/>
        </p:nvSpPr>
        <p:spPr bwMode="gray">
          <a:xfrm>
            <a:off x="3797291" y="63134"/>
            <a:ext cx="4320000" cy="2160000"/>
          </a:xfrm>
          <a:prstGeom prst="ellipse">
            <a:avLst/>
          </a:prstGeom>
          <a:solidFill>
            <a:srgbClr val="C10169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4000" b="1" dirty="0" err="1">
                <a:solidFill>
                  <a:schemeClr val="bg1"/>
                </a:solidFill>
                <a:latin typeface="+mj-lt"/>
              </a:rPr>
              <a:t>Coworking</a:t>
            </a:r>
            <a:endParaRPr lang="fr-CH" sz="40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Ellipse 18"/>
          <p:cNvSpPr/>
          <p:nvPr/>
        </p:nvSpPr>
        <p:spPr bwMode="gray">
          <a:xfrm>
            <a:off x="7821218" y="2360566"/>
            <a:ext cx="4320000" cy="2160000"/>
          </a:xfrm>
          <a:prstGeom prst="ellipse">
            <a:avLst/>
          </a:prstGeom>
          <a:solidFill>
            <a:srgbClr val="C10169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4000" b="1" dirty="0">
                <a:solidFill>
                  <a:schemeClr val="bg1"/>
                </a:solidFill>
                <a:latin typeface="+mj-lt"/>
              </a:rPr>
              <a:t>KMU</a:t>
            </a:r>
            <a:endParaRPr lang="fr-CH" sz="40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Ellipse 17"/>
          <p:cNvSpPr/>
          <p:nvPr/>
        </p:nvSpPr>
        <p:spPr bwMode="gray">
          <a:xfrm>
            <a:off x="7516418" y="4202700"/>
            <a:ext cx="4320000" cy="2160000"/>
          </a:xfrm>
          <a:prstGeom prst="ellipse">
            <a:avLst/>
          </a:prstGeom>
          <a:solidFill>
            <a:srgbClr val="C10169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4000" b="1" dirty="0">
                <a:solidFill>
                  <a:schemeClr val="bg1"/>
                </a:solidFill>
                <a:latin typeface="+mj-lt"/>
              </a:rPr>
              <a:t>Immobilien</a:t>
            </a:r>
            <a:endParaRPr lang="fr-CH" sz="40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Ellipse 21"/>
          <p:cNvSpPr/>
          <p:nvPr/>
        </p:nvSpPr>
        <p:spPr bwMode="gray">
          <a:xfrm>
            <a:off x="3162300" y="2000250"/>
            <a:ext cx="5807741" cy="2952750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sz="4000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Picture 2" descr="VillageOff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1288" y="2145506"/>
            <a:ext cx="3852653" cy="2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79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VillageOffice</a:t>
            </a:r>
            <a:r>
              <a:rPr lang="de-CH" dirty="0"/>
              <a:t> Genossenschaft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Gegründet am 23.02.2016 mit 9 Co-</a:t>
            </a:r>
            <a:r>
              <a:rPr lang="de-CH" dirty="0" err="1"/>
              <a:t>Founder</a:t>
            </a:r>
            <a:endParaRPr lang="de-CH" dirty="0"/>
          </a:p>
          <a:p>
            <a:r>
              <a:rPr lang="de-CH" dirty="0"/>
              <a:t>Erste Finanzierungsrunde abgeschlossen: Engagement Migros, Schweizerische Eidgenossenschaft (KOMO) und Alternative Bank</a:t>
            </a:r>
          </a:p>
          <a:p>
            <a:r>
              <a:rPr lang="de-CH" dirty="0"/>
              <a:t>16 Partner, Kernteam 6 Partner, aktuell 4,3 FTE</a:t>
            </a:r>
          </a:p>
          <a:p>
            <a:r>
              <a:rPr lang="de-CH" dirty="0"/>
              <a:t>Genossenschaft, gewinnorientiert (Gewinne werden reinvestiert)</a:t>
            </a:r>
          </a:p>
          <a:p>
            <a:pPr marL="0" indent="0">
              <a:buNone/>
            </a:pPr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2049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Questrial"/>
                <a:ea typeface="Questrial"/>
                <a:cs typeface="Questrial"/>
                <a:sym typeface="Questrial"/>
              </a:rPr>
              <a:t>Roadmap</a:t>
            </a:r>
            <a:endParaRPr lang="de-CH" dirty="0"/>
          </a:p>
        </p:txBody>
      </p:sp>
      <p:cxnSp>
        <p:nvCxnSpPr>
          <p:cNvPr id="5" name="Shape 588"/>
          <p:cNvCxnSpPr/>
          <p:nvPr/>
        </p:nvCxnSpPr>
        <p:spPr>
          <a:xfrm>
            <a:off x="656536" y="4894871"/>
            <a:ext cx="10878928" cy="0"/>
          </a:xfrm>
          <a:prstGeom prst="straightConnector1">
            <a:avLst/>
          </a:prstGeom>
          <a:noFill/>
          <a:ln w="57150" cap="flat" cmpd="sng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6" name="Shape 589"/>
          <p:cNvSpPr txBox="1"/>
          <p:nvPr/>
        </p:nvSpPr>
        <p:spPr>
          <a:xfrm>
            <a:off x="646962" y="4951486"/>
            <a:ext cx="1129288" cy="35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6300"/>
              </a:buClr>
              <a:buSzPct val="25000"/>
              <a:buFont typeface="Arial"/>
              <a:buNone/>
            </a:pPr>
            <a:r>
              <a:rPr lang="de-DE" sz="2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2016</a:t>
            </a:r>
          </a:p>
        </p:txBody>
      </p:sp>
      <p:sp>
        <p:nvSpPr>
          <p:cNvPr id="7" name="Shape 590"/>
          <p:cNvSpPr txBox="1"/>
          <p:nvPr/>
        </p:nvSpPr>
        <p:spPr>
          <a:xfrm>
            <a:off x="4429867" y="4951486"/>
            <a:ext cx="1282404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6300"/>
              </a:buClr>
              <a:buSzPct val="25000"/>
              <a:buFont typeface="Arial"/>
              <a:buNone/>
            </a:pPr>
            <a:r>
              <a:rPr lang="de-DE" sz="2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2017</a:t>
            </a:r>
          </a:p>
        </p:txBody>
      </p:sp>
      <p:sp>
        <p:nvSpPr>
          <p:cNvPr id="8" name="Shape 591"/>
          <p:cNvSpPr txBox="1"/>
          <p:nvPr/>
        </p:nvSpPr>
        <p:spPr>
          <a:xfrm>
            <a:off x="8109832" y="4971398"/>
            <a:ext cx="1286364" cy="35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6300"/>
              </a:buClr>
              <a:buSzPct val="25000"/>
              <a:buFont typeface="Arial"/>
              <a:buNone/>
            </a:pPr>
            <a:r>
              <a:rPr lang="de-DE" sz="2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701944" y="783842"/>
            <a:ext cx="10651856" cy="4285468"/>
            <a:chOff x="701944" y="1233023"/>
            <a:chExt cx="7781692" cy="4285468"/>
          </a:xfrm>
        </p:grpSpPr>
        <p:sp>
          <p:nvSpPr>
            <p:cNvPr id="10" name="L-Form 9"/>
            <p:cNvSpPr/>
            <p:nvPr/>
          </p:nvSpPr>
          <p:spPr>
            <a:xfrm rot="5400000">
              <a:off x="1185244" y="2561880"/>
              <a:ext cx="1455773" cy="2422373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accent6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Freihandform 15"/>
            <p:cNvSpPr/>
            <p:nvPr/>
          </p:nvSpPr>
          <p:spPr>
            <a:xfrm>
              <a:off x="942239" y="3281900"/>
              <a:ext cx="2186932" cy="2236591"/>
            </a:xfrm>
            <a:custGeom>
              <a:avLst/>
              <a:gdLst>
                <a:gd name="connsiteX0" fmla="*/ 0 w 2186932"/>
                <a:gd name="connsiteY0" fmla="*/ 0 h 2236591"/>
                <a:gd name="connsiteX1" fmla="*/ 2186932 w 2186932"/>
                <a:gd name="connsiteY1" fmla="*/ 0 h 2236591"/>
                <a:gd name="connsiteX2" fmla="*/ 2186932 w 2186932"/>
                <a:gd name="connsiteY2" fmla="*/ 2236591 h 2236591"/>
                <a:gd name="connsiteX3" fmla="*/ 0 w 2186932"/>
                <a:gd name="connsiteY3" fmla="*/ 2236591 h 2236591"/>
                <a:gd name="connsiteX4" fmla="*/ 0 w 2186932"/>
                <a:gd name="connsiteY4" fmla="*/ 0 h 2236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6932" h="2236591">
                  <a:moveTo>
                    <a:pt x="0" y="0"/>
                  </a:moveTo>
                  <a:lnTo>
                    <a:pt x="2186932" y="0"/>
                  </a:lnTo>
                  <a:lnTo>
                    <a:pt x="2186932" y="2236591"/>
                  </a:lnTo>
                  <a:lnTo>
                    <a:pt x="0" y="223659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t" anchorCtr="0">
              <a:noAutofit/>
            </a:bodyPr>
            <a:lstStyle/>
            <a:p>
              <a:pPr lvl="0" algn="l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400" b="1" i="0" u="none" strike="noStrike" kern="1200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Aufbaujahr</a:t>
              </a:r>
              <a:endParaRPr lang="de-DE" sz="2400" b="1" kern="1200" dirty="0">
                <a:solidFill>
                  <a:schemeClr val="bg1"/>
                </a:solidFill>
              </a:endParaRPr>
            </a:p>
            <a:p>
              <a:pPr marL="228600" lvl="1" indent="-22860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2000" b="0" i="0" u="none" strike="noStrike" kern="1200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Fundraising</a:t>
              </a:r>
            </a:p>
            <a:p>
              <a:pPr marL="228600" lvl="1" indent="-22860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2000" b="0" i="0" u="none" strike="noStrike" kern="1200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Produkte / Branding</a:t>
              </a:r>
            </a:p>
            <a:p>
              <a:pPr marL="228600" lvl="1" indent="-22860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2000" b="0" i="0" u="none" strike="noStrike" kern="1200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Community-Aufbau</a:t>
              </a:r>
            </a:p>
            <a:p>
              <a:pPr marL="228600" lvl="1" indent="-22860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2000" b="0" i="0" u="none" strike="noStrike" kern="1200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IT-</a:t>
              </a:r>
              <a:r>
                <a:rPr lang="de-DE" sz="2000" b="0" i="0" u="none" strike="noStrike" kern="1200" cap="none" dirty="0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Prototyping</a:t>
              </a:r>
              <a:endParaRPr lang="de-DE" sz="2000" b="0" i="0" u="none" strike="noStrike" kern="1200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leichschenkliges Dreieck 11"/>
            <p:cNvSpPr/>
            <p:nvPr/>
          </p:nvSpPr>
          <p:spPr>
            <a:xfrm>
              <a:off x="2716543" y="2383542"/>
              <a:ext cx="412628" cy="412628"/>
            </a:xfrm>
            <a:prstGeom prst="triangle">
              <a:avLst>
                <a:gd name="adj" fmla="val 100000"/>
              </a:avLst>
            </a:prstGeom>
          </p:spPr>
          <p:style>
            <a:lnRef idx="2">
              <a:schemeClr val="accent6">
                <a:shade val="50000"/>
                <a:hueOff val="112920"/>
                <a:satOff val="-3310"/>
                <a:lumOff val="16976"/>
                <a:alphaOff val="0"/>
              </a:schemeClr>
            </a:lnRef>
            <a:fillRef idx="1">
              <a:schemeClr val="accent6">
                <a:shade val="50000"/>
                <a:hueOff val="112920"/>
                <a:satOff val="-3310"/>
                <a:lumOff val="16976"/>
                <a:alphaOff val="0"/>
              </a:schemeClr>
            </a:fillRef>
            <a:effectRef idx="0">
              <a:schemeClr val="accent6">
                <a:shade val="50000"/>
                <a:hueOff val="112920"/>
                <a:satOff val="-3310"/>
                <a:lumOff val="169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L-Form 12"/>
            <p:cNvSpPr/>
            <p:nvPr/>
          </p:nvSpPr>
          <p:spPr>
            <a:xfrm rot="5400000">
              <a:off x="3862476" y="1670615"/>
              <a:ext cx="1455773" cy="2422373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accent6">
                <a:shade val="50000"/>
                <a:hueOff val="225840"/>
                <a:satOff val="-6621"/>
                <a:lumOff val="33952"/>
                <a:alphaOff val="0"/>
              </a:schemeClr>
            </a:lnRef>
            <a:fillRef idx="1">
              <a:schemeClr val="accent6">
                <a:shade val="50000"/>
                <a:hueOff val="225840"/>
                <a:satOff val="-6621"/>
                <a:lumOff val="33952"/>
                <a:alphaOff val="0"/>
              </a:schemeClr>
            </a:fillRef>
            <a:effectRef idx="0">
              <a:schemeClr val="accent6">
                <a:shade val="50000"/>
                <a:hueOff val="225840"/>
                <a:satOff val="-6621"/>
                <a:lumOff val="339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Freihandform 18"/>
            <p:cNvSpPr/>
            <p:nvPr/>
          </p:nvSpPr>
          <p:spPr>
            <a:xfrm>
              <a:off x="3616825" y="2417013"/>
              <a:ext cx="2186932" cy="2374537"/>
            </a:xfrm>
            <a:custGeom>
              <a:avLst/>
              <a:gdLst>
                <a:gd name="connsiteX0" fmla="*/ 0 w 2186932"/>
                <a:gd name="connsiteY0" fmla="*/ 0 h 2374537"/>
                <a:gd name="connsiteX1" fmla="*/ 2186932 w 2186932"/>
                <a:gd name="connsiteY1" fmla="*/ 0 h 2374537"/>
                <a:gd name="connsiteX2" fmla="*/ 2186932 w 2186932"/>
                <a:gd name="connsiteY2" fmla="*/ 2374537 h 2374537"/>
                <a:gd name="connsiteX3" fmla="*/ 0 w 2186932"/>
                <a:gd name="connsiteY3" fmla="*/ 2374537 h 2374537"/>
                <a:gd name="connsiteX4" fmla="*/ 0 w 2186932"/>
                <a:gd name="connsiteY4" fmla="*/ 0 h 2374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6932" h="2374537">
                  <a:moveTo>
                    <a:pt x="0" y="0"/>
                  </a:moveTo>
                  <a:lnTo>
                    <a:pt x="2186932" y="0"/>
                  </a:lnTo>
                  <a:lnTo>
                    <a:pt x="2186932" y="2374537"/>
                  </a:lnTo>
                  <a:lnTo>
                    <a:pt x="0" y="23745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t" anchorCtr="0">
              <a:noAutofit/>
            </a:bodyPr>
            <a:lstStyle/>
            <a:p>
              <a:pPr lvl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400" b="1" i="0" u="none" strike="noStrike" kern="1200" cap="none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Pilotjahr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2000" kern="120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Coworking</a:t>
              </a:r>
              <a:r>
                <a:rPr lang="de-DE" sz="2000" kern="12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Experience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2000" kern="12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Community Ausbau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2000" kern="12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Bau IT-Plattform</a:t>
              </a:r>
            </a:p>
          </p:txBody>
        </p:sp>
        <p:sp>
          <p:nvSpPr>
            <p:cNvPr id="15" name="Gleichschenkliges Dreieck 14"/>
            <p:cNvSpPr/>
            <p:nvPr/>
          </p:nvSpPr>
          <p:spPr>
            <a:xfrm>
              <a:off x="5393775" y="1492277"/>
              <a:ext cx="412628" cy="412628"/>
            </a:xfrm>
            <a:prstGeom prst="triangle">
              <a:avLst>
                <a:gd name="adj" fmla="val 100000"/>
              </a:avLst>
            </a:prstGeom>
          </p:spPr>
          <p:style>
            <a:lnRef idx="2">
              <a:schemeClr val="accent6">
                <a:shade val="50000"/>
                <a:hueOff val="225840"/>
                <a:satOff val="-6621"/>
                <a:lumOff val="33952"/>
                <a:alphaOff val="0"/>
              </a:schemeClr>
            </a:lnRef>
            <a:fillRef idx="1">
              <a:schemeClr val="accent6">
                <a:shade val="50000"/>
                <a:hueOff val="225840"/>
                <a:satOff val="-6621"/>
                <a:lumOff val="33952"/>
                <a:alphaOff val="0"/>
              </a:schemeClr>
            </a:fillRef>
            <a:effectRef idx="0">
              <a:schemeClr val="accent6">
                <a:shade val="50000"/>
                <a:hueOff val="225840"/>
                <a:satOff val="-6621"/>
                <a:lumOff val="3395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L-Form 15"/>
            <p:cNvSpPr/>
            <p:nvPr/>
          </p:nvSpPr>
          <p:spPr>
            <a:xfrm rot="5400000">
              <a:off x="6539709" y="749723"/>
              <a:ext cx="1455773" cy="2422373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accent6">
                <a:shade val="50000"/>
                <a:hueOff val="112920"/>
                <a:satOff val="-3310"/>
                <a:lumOff val="16976"/>
                <a:alphaOff val="0"/>
              </a:schemeClr>
            </a:lnRef>
            <a:fillRef idx="1">
              <a:schemeClr val="accent6">
                <a:shade val="50000"/>
                <a:hueOff val="112920"/>
                <a:satOff val="-3310"/>
                <a:lumOff val="16976"/>
                <a:alphaOff val="0"/>
              </a:schemeClr>
            </a:fillRef>
            <a:effectRef idx="0">
              <a:schemeClr val="accent6">
                <a:shade val="50000"/>
                <a:hueOff val="112920"/>
                <a:satOff val="-3310"/>
                <a:lumOff val="169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Freihandform 21"/>
            <p:cNvSpPr/>
            <p:nvPr/>
          </p:nvSpPr>
          <p:spPr>
            <a:xfrm>
              <a:off x="6296704" y="1482635"/>
              <a:ext cx="2186932" cy="2433790"/>
            </a:xfrm>
            <a:custGeom>
              <a:avLst/>
              <a:gdLst>
                <a:gd name="connsiteX0" fmla="*/ 0 w 2186932"/>
                <a:gd name="connsiteY0" fmla="*/ 0 h 2433790"/>
                <a:gd name="connsiteX1" fmla="*/ 2186932 w 2186932"/>
                <a:gd name="connsiteY1" fmla="*/ 0 h 2433790"/>
                <a:gd name="connsiteX2" fmla="*/ 2186932 w 2186932"/>
                <a:gd name="connsiteY2" fmla="*/ 2433790 h 2433790"/>
                <a:gd name="connsiteX3" fmla="*/ 0 w 2186932"/>
                <a:gd name="connsiteY3" fmla="*/ 2433790 h 2433790"/>
                <a:gd name="connsiteX4" fmla="*/ 0 w 2186932"/>
                <a:gd name="connsiteY4" fmla="*/ 0 h 2433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6932" h="2433790">
                  <a:moveTo>
                    <a:pt x="0" y="0"/>
                  </a:moveTo>
                  <a:lnTo>
                    <a:pt x="2186932" y="0"/>
                  </a:lnTo>
                  <a:lnTo>
                    <a:pt x="2186932" y="2433790"/>
                  </a:lnTo>
                  <a:lnTo>
                    <a:pt x="0" y="243379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lvl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400" b="1" kern="12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Normalbetrieb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2000" kern="12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Vollbetrieb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2000" kern="12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Community Ausba</a:t>
              </a:r>
              <a:r>
                <a:rPr lang="de-DE" sz="2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u</a:t>
              </a:r>
              <a:endParaRPr lang="de-DE" sz="200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2000" kern="12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Optimierung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DE" sz="2000" kern="12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Wirkungsfokus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3085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UNO Global Goals</a:t>
            </a:r>
            <a:br>
              <a:rPr lang="de-CH" dirty="0"/>
            </a:br>
            <a:r>
              <a:rPr lang="de-CH" b="0" dirty="0" err="1"/>
              <a:t>VillageOffice</a:t>
            </a:r>
            <a:r>
              <a:rPr lang="de-CH" b="0" dirty="0"/>
              <a:t> ist Partnerprojekt #11244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454" y="1762860"/>
            <a:ext cx="6799091" cy="351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00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628629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>
                <a:solidFill>
                  <a:prstClr val="white"/>
                </a:solidFill>
                <a:latin typeface="Calibri" panose="020F0502020204030204"/>
              </a:rPr>
              <a:t>Core </a:t>
            </a:r>
            <a:r>
              <a:rPr lang="de-CH" b="1" dirty="0" err="1">
                <a:solidFill>
                  <a:prstClr val="white"/>
                </a:solidFill>
                <a:latin typeface="Calibri" panose="020F0502020204030204"/>
              </a:rPr>
              <a:t>Beliefs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709459" y="741217"/>
            <a:ext cx="5181600" cy="18989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2200" b="1" dirty="0">
                <a:solidFill>
                  <a:schemeClr val="bg1"/>
                </a:solidFill>
              </a:rPr>
              <a:t>Mensch</a:t>
            </a:r>
          </a:p>
          <a:p>
            <a:r>
              <a:rPr lang="de-CH" sz="2200" dirty="0">
                <a:solidFill>
                  <a:schemeClr val="bg1"/>
                </a:solidFill>
              </a:rPr>
              <a:t>Soziale Kontakte und Identifikation</a:t>
            </a:r>
          </a:p>
          <a:p>
            <a:r>
              <a:rPr lang="de-CH" sz="2200" dirty="0">
                <a:solidFill>
                  <a:schemeClr val="bg1"/>
                </a:solidFill>
              </a:rPr>
              <a:t>Selbstbestimmung</a:t>
            </a:r>
          </a:p>
          <a:p>
            <a:r>
              <a:rPr lang="de-CH" sz="2200" dirty="0">
                <a:solidFill>
                  <a:schemeClr val="bg1"/>
                </a:solidFill>
              </a:rPr>
              <a:t>Vernetzung und Innovation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7491523" y="3236501"/>
            <a:ext cx="5181600" cy="18888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2200" b="1" dirty="0">
                <a:solidFill>
                  <a:schemeClr val="bg1"/>
                </a:solidFill>
              </a:rPr>
              <a:t>Business</a:t>
            </a:r>
          </a:p>
          <a:p>
            <a:r>
              <a:rPr lang="de-CH" sz="2200" dirty="0">
                <a:solidFill>
                  <a:schemeClr val="bg1"/>
                </a:solidFill>
              </a:rPr>
              <a:t>Unternehmen in Netzwerken</a:t>
            </a:r>
          </a:p>
          <a:p>
            <a:r>
              <a:rPr lang="de-CH" sz="2200" dirty="0">
                <a:solidFill>
                  <a:schemeClr val="bg1"/>
                </a:solidFill>
              </a:rPr>
              <a:t>Individualisierung</a:t>
            </a:r>
          </a:p>
          <a:p>
            <a:r>
              <a:rPr lang="de-CH" sz="2200" dirty="0">
                <a:solidFill>
                  <a:schemeClr val="bg1"/>
                </a:solidFill>
              </a:rPr>
              <a:t>Tiefere und flexiblere Kosten</a:t>
            </a:r>
          </a:p>
          <a:p>
            <a:endParaRPr lang="de-CH" sz="2200" dirty="0">
              <a:solidFill>
                <a:schemeClr val="bg1"/>
              </a:solidFill>
            </a:endParaRPr>
          </a:p>
        </p:txBody>
      </p:sp>
      <p:sp>
        <p:nvSpPr>
          <p:cNvPr id="6" name="Inhaltsplatzhalter 3"/>
          <p:cNvSpPr txBox="1">
            <a:spLocks/>
          </p:cNvSpPr>
          <p:nvPr/>
        </p:nvSpPr>
        <p:spPr>
          <a:xfrm>
            <a:off x="537258" y="3232091"/>
            <a:ext cx="5181600" cy="1893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CH" sz="2200" b="1" dirty="0">
                <a:solidFill>
                  <a:schemeClr val="bg1"/>
                </a:solidFill>
              </a:rPr>
              <a:t>Technik</a:t>
            </a:r>
          </a:p>
          <a:p>
            <a:r>
              <a:rPr lang="de-CH" sz="2200" dirty="0">
                <a:solidFill>
                  <a:schemeClr val="bg1"/>
                </a:solidFill>
              </a:rPr>
              <a:t>Einfluss auf Gesellschaft</a:t>
            </a:r>
          </a:p>
          <a:p>
            <a:r>
              <a:rPr lang="de-CH" sz="2200" dirty="0">
                <a:solidFill>
                  <a:schemeClr val="bg1"/>
                </a:solidFill>
              </a:rPr>
              <a:t>In allen Lebensbereichen</a:t>
            </a:r>
          </a:p>
          <a:p>
            <a:r>
              <a:rPr lang="de-CH" sz="2200" dirty="0">
                <a:solidFill>
                  <a:schemeClr val="bg1"/>
                </a:solidFill>
              </a:rPr>
              <a:t>Einfachheit vs. Komplexität</a:t>
            </a:r>
          </a:p>
          <a:p>
            <a:endParaRPr lang="de-CH" sz="2200" dirty="0">
              <a:solidFill>
                <a:schemeClr val="bg1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167" y="1525842"/>
            <a:ext cx="3545331" cy="417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27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Was?</a:t>
            </a:r>
          </a:p>
        </p:txBody>
      </p:sp>
    </p:spTree>
    <p:extLst>
      <p:ext uri="{BB962C8B-B14F-4D97-AF65-F5344CB8AC3E}">
        <p14:creationId xmlns:p14="http://schemas.microsoft.com/office/powerpoint/2010/main" val="216074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450"/>
          <p:cNvPicPr preferRelativeResize="0">
            <a:picLocks noChangeAspect="1"/>
          </p:cNvPicPr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200" cy="68372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551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0"/>
            <a:ext cx="12193200" cy="683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4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468"/>
          <p:cNvPicPr preferRelativeResize="0">
            <a:picLocks noChangeAspect="1"/>
          </p:cNvPicPr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0"/>
            <a:ext cx="12193200" cy="68683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hape 469"/>
          <p:cNvSpPr txBox="1"/>
          <p:nvPr/>
        </p:nvSpPr>
        <p:spPr>
          <a:xfrm>
            <a:off x="2782785" y="922316"/>
            <a:ext cx="3842657" cy="11079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0" rIns="91425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Calibri"/>
              <a:buNone/>
            </a:pPr>
            <a:r>
              <a:rPr lang="de-DE" b="1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Jean-Pierre </a:t>
            </a:r>
            <a:r>
              <a:rPr lang="de-DE" b="1" dirty="0" err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Auderset</a:t>
            </a:r>
            <a:endParaRPr lang="de-DE" sz="1800" b="1" i="0" u="none" strike="noStrike" cap="none" dirty="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Calibri"/>
              <a:buNone/>
            </a:pPr>
            <a:r>
              <a:rPr lang="de-DE" sz="1800" b="0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Swisscom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Calibri"/>
              <a:buNone/>
            </a:pPr>
            <a:r>
              <a:rPr lang="de-DE" sz="1800" b="0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Arbeitsplatz 1-09</a:t>
            </a:r>
          </a:p>
        </p:txBody>
      </p:sp>
      <p:pic>
        <p:nvPicPr>
          <p:cNvPr id="4" name="Shape 4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4214" y="922316"/>
            <a:ext cx="848571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4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24691" y="928462"/>
            <a:ext cx="848571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472"/>
          <p:cNvSpPr txBox="1"/>
          <p:nvPr/>
        </p:nvSpPr>
        <p:spPr>
          <a:xfrm>
            <a:off x="7173261" y="928462"/>
            <a:ext cx="2109557" cy="11079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0" rIns="91425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Calibri"/>
              <a:buNone/>
            </a:pPr>
            <a:r>
              <a:rPr lang="de-DE" sz="1800" b="1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Markus Lamprecht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Calibri"/>
              <a:buNone/>
            </a:pPr>
            <a:r>
              <a:rPr lang="de-DE" sz="1800" b="0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Mobiliar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Calibri"/>
              <a:buNone/>
            </a:pPr>
            <a:r>
              <a:rPr lang="de-DE" sz="1800" b="0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Arbeitsplatz 1-12</a:t>
            </a:r>
          </a:p>
        </p:txBody>
      </p:sp>
      <p:pic>
        <p:nvPicPr>
          <p:cNvPr id="7" name="Shape 47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34214" y="4216668"/>
            <a:ext cx="848571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474"/>
          <p:cNvSpPr txBox="1"/>
          <p:nvPr/>
        </p:nvSpPr>
        <p:spPr>
          <a:xfrm>
            <a:off x="2782785" y="4216668"/>
            <a:ext cx="3842657" cy="11079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0" rIns="91425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Calibri"/>
              <a:buNone/>
            </a:pPr>
            <a:r>
              <a:rPr lang="de-DE" sz="1800" b="1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Sandra Zumbühl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Calibri"/>
              <a:buNone/>
            </a:pPr>
            <a:r>
              <a:rPr lang="de-DE" sz="18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Freelance Writer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Calibri"/>
              <a:buNone/>
            </a:pPr>
            <a:r>
              <a:rPr lang="de-DE" sz="18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Arbeitsplatz 1-24</a:t>
            </a:r>
          </a:p>
        </p:txBody>
      </p:sp>
      <p:sp>
        <p:nvSpPr>
          <p:cNvPr id="9" name="Shape 476"/>
          <p:cNvSpPr txBox="1"/>
          <p:nvPr/>
        </p:nvSpPr>
        <p:spPr>
          <a:xfrm>
            <a:off x="2782785" y="2592342"/>
            <a:ext cx="3625686" cy="11079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0" rIns="91425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Calibri"/>
              <a:buNone/>
            </a:pPr>
            <a:r>
              <a:rPr lang="de-DE" sz="1800" b="1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Pascal Müller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Calibri"/>
              <a:buNone/>
            </a:pPr>
            <a:r>
              <a:rPr lang="de-DE" sz="1800" b="0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UBS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Calibri"/>
              <a:buNone/>
            </a:pPr>
            <a:r>
              <a:rPr lang="de-DE" sz="1800" b="0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Arbeitsplatz 1-23</a:t>
            </a:r>
          </a:p>
        </p:txBody>
      </p:sp>
      <p:pic>
        <p:nvPicPr>
          <p:cNvPr id="10" name="Shape 47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2421" y="2568135"/>
            <a:ext cx="880364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VillageOffic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3672" y="4710513"/>
            <a:ext cx="1790959" cy="119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87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oworkingdesign.files.wordpress.com/2014/10/untitled_panorama9474v4cecb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83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0" y="0"/>
            <a:ext cx="12189600" cy="684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1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228" descr="1400.jp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8122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745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Wieso?</a:t>
            </a:r>
          </a:p>
        </p:txBody>
      </p:sp>
    </p:spTree>
    <p:extLst>
      <p:ext uri="{BB962C8B-B14F-4D97-AF65-F5344CB8AC3E}">
        <p14:creationId xmlns:p14="http://schemas.microsoft.com/office/powerpoint/2010/main" val="38484005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nlBwSoqhUK.8jOiaUCVN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nlBwSoqhUK.8jOiaUCVN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AZB2OuTL02DUZh.3sbgLA"/>
  <p:tag name="VCT-RADIUS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AZB2OuTL02DUZh.3sbgLA"/>
  <p:tag name="VCT-RADIUS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STH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Roadmap"/>
  <p:tag name="DATE" val="06.10.2008 19:03:56"/>
  <p:tag name="THINKCELLSHAPEDONOTDELETE" val="pzVn2W_6vykCYvqQmQPAvU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nlBwSoqhUK.8jOiaUCVNQ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920</Words>
  <Application>Microsoft Office PowerPoint</Application>
  <PresentationFormat>Breitbild</PresentationFormat>
  <Paragraphs>150</Paragraphs>
  <Slides>19</Slides>
  <Notes>15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7" baseType="lpstr">
      <vt:lpstr>MS PGothic</vt:lpstr>
      <vt:lpstr>Arial</vt:lpstr>
      <vt:lpstr>Calibri</vt:lpstr>
      <vt:lpstr>Calibri Light</vt:lpstr>
      <vt:lpstr>Questrial</vt:lpstr>
      <vt:lpstr>TheSans Swisscom</vt:lpstr>
      <vt:lpstr>Office Theme</vt:lpstr>
      <vt:lpstr>think-cell Slide</vt:lpstr>
      <vt:lpstr>VillageOffice Work where you live!</vt:lpstr>
      <vt:lpstr>Was?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Wieso?</vt:lpstr>
      <vt:lpstr>PowerPoint-Präsentation</vt:lpstr>
      <vt:lpstr>PowerPoint-Präsentation</vt:lpstr>
      <vt:lpstr>Wie?</vt:lpstr>
      <vt:lpstr>Coworking Ein globaler Trend erfasst die Schweiz</vt:lpstr>
      <vt:lpstr>PowerPoint-Präsentation</vt:lpstr>
      <vt:lpstr>VillageOffice Genossenschaft</vt:lpstr>
      <vt:lpstr>Roadmap</vt:lpstr>
      <vt:lpstr>UNO Global Goals VillageOffice ist Partnerprojekt #11244</vt:lpstr>
      <vt:lpstr>Backup</vt:lpstr>
      <vt:lpstr>Core Beliefs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VillageOffice</dc:title>
  <dc:creator>David Brühlmeier</dc:creator>
  <cp:lastModifiedBy>David Brühlmeier</cp:lastModifiedBy>
  <cp:revision>141</cp:revision>
  <dcterms:created xsi:type="dcterms:W3CDTF">2016-08-16T06:05:38Z</dcterms:created>
  <dcterms:modified xsi:type="dcterms:W3CDTF">2017-02-07T17:00:04Z</dcterms:modified>
</cp:coreProperties>
</file>