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5" r:id="rId6"/>
    <p:sldId id="261" r:id="rId7"/>
    <p:sldId id="264" r:id="rId8"/>
    <p:sldId id="262" r:id="rId9"/>
    <p:sldId id="263" r:id="rId10"/>
    <p:sldId id="266" r:id="rId11"/>
    <p:sldId id="267" r:id="rId1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Wirth" userId="cc1e82f5-25bb-4929-a071-490414966664" providerId="ADAL" clId="{B6A70E79-83C0-472C-BB90-40B9D2EB93C2}"/>
    <pc:docChg chg="custSel modSld">
      <pc:chgData name="Thomas Wirth" userId="cc1e82f5-25bb-4929-a071-490414966664" providerId="ADAL" clId="{B6A70E79-83C0-472C-BB90-40B9D2EB93C2}" dt="2022-03-30T13:51:55.271" v="98" actId="27636"/>
      <pc:docMkLst>
        <pc:docMk/>
      </pc:docMkLst>
      <pc:sldChg chg="modSp mod">
        <pc:chgData name="Thomas Wirth" userId="cc1e82f5-25bb-4929-a071-490414966664" providerId="ADAL" clId="{B6A70E79-83C0-472C-BB90-40B9D2EB93C2}" dt="2022-03-30T13:51:55.271" v="98" actId="27636"/>
        <pc:sldMkLst>
          <pc:docMk/>
          <pc:sldMk cId="3619327690" sldId="256"/>
        </pc:sldMkLst>
        <pc:spChg chg="mod">
          <ac:chgData name="Thomas Wirth" userId="cc1e82f5-25bb-4929-a071-490414966664" providerId="ADAL" clId="{B6A70E79-83C0-472C-BB90-40B9D2EB93C2}" dt="2022-03-30T13:51:55.271" v="98" actId="27636"/>
          <ac:spMkLst>
            <pc:docMk/>
            <pc:sldMk cId="3619327690" sldId="256"/>
            <ac:spMk id="3"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Liegenschaften\Downloads\su-d-01.05.07.06.02.0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Wohnflächenverbrauch pro Person</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de-DE"/>
        </a:p>
      </c:txPr>
    </c:title>
    <c:autoTitleDeleted val="0"/>
    <c:plotArea>
      <c:layout/>
      <c:barChart>
        <c:barDir val="col"/>
        <c:grouping val="clustered"/>
        <c:varyColors val="0"/>
        <c:ser>
          <c:idx val="0"/>
          <c:order val="0"/>
          <c:tx>
            <c:strRef>
              <c:f>'[su-d-01.05.07.06.02.01.xlsx]Tabelle1'!$A$2</c:f>
              <c:strCache>
                <c:ptCount val="1"/>
                <c:pt idx="0">
                  <c:v>Schweiz Einpersonenhaushalt</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'[su-d-01.05.07.06.02.01.xlsx]Tabelle1'!$B$1:$E$1</c:f>
              <c:numCache>
                <c:formatCode>General</c:formatCode>
                <c:ptCount val="4"/>
                <c:pt idx="0">
                  <c:v>2013</c:v>
                </c:pt>
                <c:pt idx="1">
                  <c:v>2015</c:v>
                </c:pt>
                <c:pt idx="2">
                  <c:v>2017</c:v>
                </c:pt>
                <c:pt idx="3">
                  <c:v>2019</c:v>
                </c:pt>
              </c:numCache>
            </c:numRef>
          </c:cat>
          <c:val>
            <c:numRef>
              <c:f>'[su-d-01.05.07.06.02.01.xlsx]Tabelle1'!$B$2:$E$2</c:f>
              <c:numCache>
                <c:formatCode>0</c:formatCode>
                <c:ptCount val="4"/>
                <c:pt idx="0">
                  <c:v>79.17</c:v>
                </c:pt>
                <c:pt idx="1">
                  <c:v>79.67</c:v>
                </c:pt>
                <c:pt idx="2">
                  <c:v>79.650000000000006</c:v>
                </c:pt>
                <c:pt idx="3">
                  <c:v>79.64</c:v>
                </c:pt>
              </c:numCache>
            </c:numRef>
          </c:val>
          <c:extLst>
            <c:ext xmlns:c16="http://schemas.microsoft.com/office/drawing/2014/chart" uri="{C3380CC4-5D6E-409C-BE32-E72D297353CC}">
              <c16:uniqueId val="{00000000-3DD1-44EB-BE13-639F45E6E6EE}"/>
            </c:ext>
          </c:extLst>
        </c:ser>
        <c:ser>
          <c:idx val="1"/>
          <c:order val="1"/>
          <c:tx>
            <c:strRef>
              <c:f>'[su-d-01.05.07.06.02.01.xlsx]Tabelle1'!$A$3</c:f>
              <c:strCache>
                <c:ptCount val="1"/>
                <c:pt idx="0">
                  <c:v>Zürich Einpersonenhaushalt</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'[su-d-01.05.07.06.02.01.xlsx]Tabelle1'!$B$1:$E$1</c:f>
              <c:numCache>
                <c:formatCode>General</c:formatCode>
                <c:ptCount val="4"/>
                <c:pt idx="0">
                  <c:v>2013</c:v>
                </c:pt>
                <c:pt idx="1">
                  <c:v>2015</c:v>
                </c:pt>
                <c:pt idx="2">
                  <c:v>2017</c:v>
                </c:pt>
                <c:pt idx="3">
                  <c:v>2019</c:v>
                </c:pt>
              </c:numCache>
            </c:numRef>
          </c:cat>
          <c:val>
            <c:numRef>
              <c:f>'[su-d-01.05.07.06.02.01.xlsx]Tabelle1'!$B$3:$E$3</c:f>
              <c:numCache>
                <c:formatCode>0</c:formatCode>
                <c:ptCount val="4"/>
                <c:pt idx="0">
                  <c:v>76.010000000000005</c:v>
                </c:pt>
                <c:pt idx="1">
                  <c:v>76.489999999999995</c:v>
                </c:pt>
                <c:pt idx="2">
                  <c:v>76.33</c:v>
                </c:pt>
                <c:pt idx="3">
                  <c:v>76.2</c:v>
                </c:pt>
              </c:numCache>
            </c:numRef>
          </c:val>
          <c:extLst>
            <c:ext xmlns:c16="http://schemas.microsoft.com/office/drawing/2014/chart" uri="{C3380CC4-5D6E-409C-BE32-E72D297353CC}">
              <c16:uniqueId val="{00000001-3DD1-44EB-BE13-639F45E6E6EE}"/>
            </c:ext>
          </c:extLst>
        </c:ser>
        <c:ser>
          <c:idx val="4"/>
          <c:order val="4"/>
          <c:tx>
            <c:strRef>
              <c:f>'[su-d-01.05.07.06.02.01.xlsx]Tabelle1'!$A$4</c:f>
              <c:strCache>
                <c:ptCount val="1"/>
                <c:pt idx="0">
                  <c:v>Schweiz Mehrpersonenhaushalt</c:v>
                </c:pt>
              </c:strCache>
            </c:strRef>
          </c:tx>
          <c:spPr>
            <a:solidFill>
              <a:schemeClr val="accent5">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'[su-d-01.05.07.06.02.01.xlsx]Tabelle1'!$B$1:$E$1</c:f>
              <c:numCache>
                <c:formatCode>General</c:formatCode>
                <c:ptCount val="4"/>
                <c:pt idx="0">
                  <c:v>2013</c:v>
                </c:pt>
                <c:pt idx="1">
                  <c:v>2015</c:v>
                </c:pt>
                <c:pt idx="2">
                  <c:v>2017</c:v>
                </c:pt>
                <c:pt idx="3">
                  <c:v>2019</c:v>
                </c:pt>
              </c:numCache>
            </c:numRef>
          </c:cat>
          <c:val>
            <c:numRef>
              <c:f>'[su-d-01.05.07.06.02.01.xlsx]Tabelle1'!$B$4:$E$4</c:f>
              <c:numCache>
                <c:formatCode>0</c:formatCode>
                <c:ptCount val="4"/>
                <c:pt idx="0">
                  <c:v>38.79</c:v>
                </c:pt>
                <c:pt idx="1">
                  <c:v>38.99</c:v>
                </c:pt>
                <c:pt idx="2">
                  <c:v>39.229999999999997</c:v>
                </c:pt>
                <c:pt idx="3">
                  <c:v>39.590000000000003</c:v>
                </c:pt>
              </c:numCache>
            </c:numRef>
          </c:val>
          <c:extLst>
            <c:ext xmlns:c16="http://schemas.microsoft.com/office/drawing/2014/chart" uri="{C3380CC4-5D6E-409C-BE32-E72D297353CC}">
              <c16:uniqueId val="{00000002-3DD1-44EB-BE13-639F45E6E6EE}"/>
            </c:ext>
          </c:extLst>
        </c:ser>
        <c:ser>
          <c:idx val="5"/>
          <c:order val="5"/>
          <c:tx>
            <c:strRef>
              <c:f>'[su-d-01.05.07.06.02.01.xlsx]Tabelle1'!$A$5</c:f>
              <c:strCache>
                <c:ptCount val="1"/>
                <c:pt idx="0">
                  <c:v>Zürich Mehrpersonenhaushalt</c:v>
                </c:pt>
              </c:strCache>
            </c:strRef>
          </c:tx>
          <c:spPr>
            <a:solidFill>
              <a:schemeClr val="accent6">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'[su-d-01.05.07.06.02.01.xlsx]Tabelle1'!$B$1:$E$1</c:f>
              <c:numCache>
                <c:formatCode>General</c:formatCode>
                <c:ptCount val="4"/>
                <c:pt idx="0">
                  <c:v>2013</c:v>
                </c:pt>
                <c:pt idx="1">
                  <c:v>2015</c:v>
                </c:pt>
                <c:pt idx="2">
                  <c:v>2017</c:v>
                </c:pt>
                <c:pt idx="3">
                  <c:v>2019</c:v>
                </c:pt>
              </c:numCache>
            </c:numRef>
          </c:cat>
          <c:val>
            <c:numRef>
              <c:f>'[su-d-01.05.07.06.02.01.xlsx]Tabelle1'!$B$5:$E$5</c:f>
              <c:numCache>
                <c:formatCode>0</c:formatCode>
                <c:ptCount val="4"/>
                <c:pt idx="0">
                  <c:v>38.159999999999997</c:v>
                </c:pt>
                <c:pt idx="1">
                  <c:v>38.270000000000003</c:v>
                </c:pt>
                <c:pt idx="2">
                  <c:v>38.270000000000003</c:v>
                </c:pt>
                <c:pt idx="3">
                  <c:v>38.5</c:v>
                </c:pt>
              </c:numCache>
            </c:numRef>
          </c:val>
          <c:extLst>
            <c:ext xmlns:c16="http://schemas.microsoft.com/office/drawing/2014/chart" uri="{C3380CC4-5D6E-409C-BE32-E72D297353CC}">
              <c16:uniqueId val="{00000003-3DD1-44EB-BE13-639F45E6E6EE}"/>
            </c:ext>
          </c:extLst>
        </c:ser>
        <c:dLbls>
          <c:dLblPos val="inEnd"/>
          <c:showLegendKey val="0"/>
          <c:showVal val="1"/>
          <c:showCatName val="0"/>
          <c:showSerName val="0"/>
          <c:showPercent val="0"/>
          <c:showBubbleSize val="0"/>
        </c:dLbls>
        <c:gapWidth val="65"/>
        <c:axId val="333250984"/>
        <c:axId val="333251312"/>
        <c:extLst>
          <c:ext xmlns:c15="http://schemas.microsoft.com/office/drawing/2012/chart" uri="{02D57815-91ED-43cb-92C2-25804820EDAC}">
            <c15:filteredBarSeries>
              <c15:ser>
                <c:idx val="2"/>
                <c:order val="2"/>
                <c:tx>
                  <c:strRef>
                    <c:extLst>
                      <c:ext uri="{02D57815-91ED-43cb-92C2-25804820EDAC}">
                        <c15:formulaRef>
                          <c15:sqref>Tabelle1!#REF!</c15:sqref>
                        </c15:formulaRef>
                      </c:ext>
                    </c:extLst>
                    <c:strCache>
                      <c:ptCount val="1"/>
                      <c:pt idx="0">
                        <c:v>#REF!</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de-DE"/>
                    </a:p>
                  </c:txPr>
                  <c:dLblPos val="inEnd"/>
                  <c:showLegendKey val="0"/>
                  <c:showVal val="1"/>
                  <c:showCatName val="0"/>
                  <c:showSerName val="0"/>
                  <c:showPercent val="0"/>
                  <c:showBubbleSize val="0"/>
                  <c:showLeaderLines val="0"/>
                  <c:extLst>
                    <c:ext uri="{CE6537A1-D6FC-4f65-9D91-7224C49458BB}">
                      <c15:showLeaderLines val="1"/>
                      <c15:leaderLines>
                        <c:spPr>
                          <a:ln w="9525">
                            <a:solidFill>
                              <a:schemeClr val="dk1">
                                <a:lumMod val="50000"/>
                                <a:lumOff val="50000"/>
                              </a:schemeClr>
                            </a:solidFill>
                          </a:ln>
                          <a:effectLst/>
                        </c:spPr>
                      </c15:leaderLines>
                    </c:ext>
                  </c:extLst>
                </c:dLbls>
                <c:cat>
                  <c:numRef>
                    <c:extLst>
                      <c:ext uri="{02D57815-91ED-43cb-92C2-25804820EDAC}">
                        <c15:formulaRef>
                          <c15:sqref>'[su-d-01.05.07.06.02.01.xlsx]Tabelle1'!$B$1:$E$1</c15:sqref>
                        </c15:formulaRef>
                      </c:ext>
                    </c:extLst>
                    <c:numCache>
                      <c:formatCode>General</c:formatCode>
                      <c:ptCount val="4"/>
                      <c:pt idx="0">
                        <c:v>2013</c:v>
                      </c:pt>
                      <c:pt idx="1">
                        <c:v>2015</c:v>
                      </c:pt>
                      <c:pt idx="2">
                        <c:v>2017</c:v>
                      </c:pt>
                      <c:pt idx="3">
                        <c:v>2019</c:v>
                      </c:pt>
                    </c:numCache>
                  </c:numRef>
                </c:cat>
                <c:val>
                  <c:numRef>
                    <c:extLst>
                      <c:ext uri="{02D57815-91ED-43cb-92C2-25804820EDAC}">
                        <c15:formulaRef>
                          <c15:sqref>Tabelle1!#REF!</c15:sqref>
                        </c15:formulaRef>
                      </c:ext>
                    </c:extLst>
                    <c:numCache>
                      <c:formatCode>General</c:formatCode>
                      <c:ptCount val="1"/>
                      <c:pt idx="0">
                        <c:v>1</c:v>
                      </c:pt>
                    </c:numCache>
                  </c:numRef>
                </c:val>
                <c:extLst>
                  <c:ext xmlns:c16="http://schemas.microsoft.com/office/drawing/2014/chart" uri="{C3380CC4-5D6E-409C-BE32-E72D297353CC}">
                    <c16:uniqueId val="{00000004-3DD1-44EB-BE13-639F45E6E6EE}"/>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Tabelle1!#REF!</c15:sqref>
                        </c15:formulaRef>
                      </c:ext>
                    </c:extLst>
                    <c:strCache>
                      <c:ptCount val="1"/>
                      <c:pt idx="0">
                        <c:v>#REF!</c:v>
                      </c:pt>
                    </c:strCache>
                  </c:strRef>
                </c:tx>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de-DE"/>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extLst xmlns:c15="http://schemas.microsoft.com/office/drawing/2012/chart">
                      <c:ext xmlns:c15="http://schemas.microsoft.com/office/drawing/2012/chart" uri="{02D57815-91ED-43cb-92C2-25804820EDAC}">
                        <c15:formulaRef>
                          <c15:sqref>'[su-d-01.05.07.06.02.01.xlsx]Tabelle1'!$B$1:$E$1</c15:sqref>
                        </c15:formulaRef>
                      </c:ext>
                    </c:extLst>
                    <c:numCache>
                      <c:formatCode>General</c:formatCode>
                      <c:ptCount val="4"/>
                      <c:pt idx="0">
                        <c:v>2013</c:v>
                      </c:pt>
                      <c:pt idx="1">
                        <c:v>2015</c:v>
                      </c:pt>
                      <c:pt idx="2">
                        <c:v>2017</c:v>
                      </c:pt>
                      <c:pt idx="3">
                        <c:v>2019</c:v>
                      </c:pt>
                    </c:numCache>
                  </c:numRef>
                </c:cat>
                <c:val>
                  <c:numRef>
                    <c:extLst xmlns:c15="http://schemas.microsoft.com/office/drawing/2012/chart">
                      <c:ext xmlns:c15="http://schemas.microsoft.com/office/drawing/2012/chart" uri="{02D57815-91ED-43cb-92C2-25804820EDAC}">
                        <c15:formulaRef>
                          <c15:sqref>Tabelle1!#REF!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05-3DD1-44EB-BE13-639F45E6E6EE}"/>
                  </c:ext>
                </c:extLst>
              </c15:ser>
            </c15:filteredBarSeries>
          </c:ext>
        </c:extLst>
      </c:barChart>
      <c:catAx>
        <c:axId val="33325098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de-DE"/>
          </a:p>
        </c:txPr>
        <c:crossAx val="333251312"/>
        <c:crosses val="autoZero"/>
        <c:auto val="1"/>
        <c:lblAlgn val="ctr"/>
        <c:lblOffset val="100"/>
        <c:noMultiLvlLbl val="0"/>
      </c:catAx>
      <c:valAx>
        <c:axId val="33325131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33325098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de-DE"/>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endParaRPr lang="de-CH"/>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CH"/>
          </a:p>
        </p:txBody>
      </p:sp>
      <p:sp>
        <p:nvSpPr>
          <p:cNvPr id="4" name="Datumsplatzhalter 3"/>
          <p:cNvSpPr>
            <a:spLocks noGrp="1"/>
          </p:cNvSpPr>
          <p:nvPr>
            <p:ph type="dt" sz="half" idx="10"/>
          </p:nvPr>
        </p:nvSpPr>
        <p:spPr/>
        <p:txBody>
          <a:bodyPr/>
          <a:lstStyle/>
          <a:p>
            <a:fld id="{9472DCE7-E957-4C60-B849-05106D170423}" type="datetimeFigureOut">
              <a:rPr lang="de-CH" smtClean="0"/>
              <a:t>30.03.2022</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7492A7F5-E4F9-47E5-96B5-669EC5802872}" type="slidenum">
              <a:rPr lang="de-CH" smtClean="0"/>
              <a:t>‹#›</a:t>
            </a:fld>
            <a:endParaRPr lang="de-CH"/>
          </a:p>
        </p:txBody>
      </p:sp>
    </p:spTree>
    <p:extLst>
      <p:ext uri="{BB962C8B-B14F-4D97-AF65-F5344CB8AC3E}">
        <p14:creationId xmlns:p14="http://schemas.microsoft.com/office/powerpoint/2010/main" val="595443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9472DCE7-E957-4C60-B849-05106D170423}" type="datetimeFigureOut">
              <a:rPr lang="de-CH" smtClean="0"/>
              <a:t>30.03.2022</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7492A7F5-E4F9-47E5-96B5-669EC5802872}" type="slidenum">
              <a:rPr lang="de-CH" smtClean="0"/>
              <a:t>‹#›</a:t>
            </a:fld>
            <a:endParaRPr lang="de-CH"/>
          </a:p>
        </p:txBody>
      </p:sp>
    </p:spTree>
    <p:extLst>
      <p:ext uri="{BB962C8B-B14F-4D97-AF65-F5344CB8AC3E}">
        <p14:creationId xmlns:p14="http://schemas.microsoft.com/office/powerpoint/2010/main" val="1971467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9472DCE7-E957-4C60-B849-05106D170423}" type="datetimeFigureOut">
              <a:rPr lang="de-CH" smtClean="0"/>
              <a:t>30.03.2022</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7492A7F5-E4F9-47E5-96B5-669EC5802872}" type="slidenum">
              <a:rPr lang="de-CH" smtClean="0"/>
              <a:t>‹#›</a:t>
            </a:fld>
            <a:endParaRPr lang="de-CH"/>
          </a:p>
        </p:txBody>
      </p:sp>
    </p:spTree>
    <p:extLst>
      <p:ext uri="{BB962C8B-B14F-4D97-AF65-F5344CB8AC3E}">
        <p14:creationId xmlns:p14="http://schemas.microsoft.com/office/powerpoint/2010/main" val="2164125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9472DCE7-E957-4C60-B849-05106D170423}" type="datetimeFigureOut">
              <a:rPr lang="de-CH" smtClean="0"/>
              <a:t>30.03.2022</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7492A7F5-E4F9-47E5-96B5-669EC5802872}" type="slidenum">
              <a:rPr lang="de-CH" smtClean="0"/>
              <a:t>‹#›</a:t>
            </a:fld>
            <a:endParaRPr lang="de-CH"/>
          </a:p>
        </p:txBody>
      </p:sp>
    </p:spTree>
    <p:extLst>
      <p:ext uri="{BB962C8B-B14F-4D97-AF65-F5344CB8AC3E}">
        <p14:creationId xmlns:p14="http://schemas.microsoft.com/office/powerpoint/2010/main" val="485024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endParaRPr lang="de-CH"/>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9472DCE7-E957-4C60-B849-05106D170423}" type="datetimeFigureOut">
              <a:rPr lang="de-CH" smtClean="0"/>
              <a:t>30.03.2022</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7492A7F5-E4F9-47E5-96B5-669EC5802872}" type="slidenum">
              <a:rPr lang="de-CH" smtClean="0"/>
              <a:t>‹#›</a:t>
            </a:fld>
            <a:endParaRPr lang="de-CH"/>
          </a:p>
        </p:txBody>
      </p:sp>
    </p:spTree>
    <p:extLst>
      <p:ext uri="{BB962C8B-B14F-4D97-AF65-F5344CB8AC3E}">
        <p14:creationId xmlns:p14="http://schemas.microsoft.com/office/powerpoint/2010/main" val="331946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p>
            <a:fld id="{9472DCE7-E957-4C60-B849-05106D170423}" type="datetimeFigureOut">
              <a:rPr lang="de-CH" smtClean="0"/>
              <a:t>30.03.2022</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7492A7F5-E4F9-47E5-96B5-669EC5802872}" type="slidenum">
              <a:rPr lang="de-CH" smtClean="0"/>
              <a:t>‹#›</a:t>
            </a:fld>
            <a:endParaRPr lang="de-CH"/>
          </a:p>
        </p:txBody>
      </p:sp>
    </p:spTree>
    <p:extLst>
      <p:ext uri="{BB962C8B-B14F-4D97-AF65-F5344CB8AC3E}">
        <p14:creationId xmlns:p14="http://schemas.microsoft.com/office/powerpoint/2010/main" val="54693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endParaRPr lang="de-CH"/>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fld id="{9472DCE7-E957-4C60-B849-05106D170423}" type="datetimeFigureOut">
              <a:rPr lang="de-CH" smtClean="0"/>
              <a:t>30.03.2022</a:t>
            </a:fld>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7492A7F5-E4F9-47E5-96B5-669EC5802872}" type="slidenum">
              <a:rPr lang="de-CH" smtClean="0"/>
              <a:t>‹#›</a:t>
            </a:fld>
            <a:endParaRPr lang="de-CH"/>
          </a:p>
        </p:txBody>
      </p:sp>
    </p:spTree>
    <p:extLst>
      <p:ext uri="{BB962C8B-B14F-4D97-AF65-F5344CB8AC3E}">
        <p14:creationId xmlns:p14="http://schemas.microsoft.com/office/powerpoint/2010/main" val="1730805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fld id="{9472DCE7-E957-4C60-B849-05106D170423}" type="datetimeFigureOut">
              <a:rPr lang="de-CH" smtClean="0"/>
              <a:t>30.03.2022</a:t>
            </a:fld>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7492A7F5-E4F9-47E5-96B5-669EC5802872}" type="slidenum">
              <a:rPr lang="de-CH" smtClean="0"/>
              <a:t>‹#›</a:t>
            </a:fld>
            <a:endParaRPr lang="de-CH"/>
          </a:p>
        </p:txBody>
      </p:sp>
    </p:spTree>
    <p:extLst>
      <p:ext uri="{BB962C8B-B14F-4D97-AF65-F5344CB8AC3E}">
        <p14:creationId xmlns:p14="http://schemas.microsoft.com/office/powerpoint/2010/main" val="1348473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472DCE7-E957-4C60-B849-05106D170423}" type="datetimeFigureOut">
              <a:rPr lang="de-CH" smtClean="0"/>
              <a:t>30.03.2022</a:t>
            </a:fld>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7492A7F5-E4F9-47E5-96B5-669EC5802872}" type="slidenum">
              <a:rPr lang="de-CH" smtClean="0"/>
              <a:t>‹#›</a:t>
            </a:fld>
            <a:endParaRPr lang="de-CH"/>
          </a:p>
        </p:txBody>
      </p:sp>
    </p:spTree>
    <p:extLst>
      <p:ext uri="{BB962C8B-B14F-4D97-AF65-F5344CB8AC3E}">
        <p14:creationId xmlns:p14="http://schemas.microsoft.com/office/powerpoint/2010/main" val="2536967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de-CH"/>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9472DCE7-E957-4C60-B849-05106D170423}" type="datetimeFigureOut">
              <a:rPr lang="de-CH" smtClean="0"/>
              <a:t>30.03.2022</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7492A7F5-E4F9-47E5-96B5-669EC5802872}" type="slidenum">
              <a:rPr lang="de-CH" smtClean="0"/>
              <a:t>‹#›</a:t>
            </a:fld>
            <a:endParaRPr lang="de-CH"/>
          </a:p>
        </p:txBody>
      </p:sp>
    </p:spTree>
    <p:extLst>
      <p:ext uri="{BB962C8B-B14F-4D97-AF65-F5344CB8AC3E}">
        <p14:creationId xmlns:p14="http://schemas.microsoft.com/office/powerpoint/2010/main" val="285519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de-CH"/>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9472DCE7-E957-4C60-B849-05106D170423}" type="datetimeFigureOut">
              <a:rPr lang="de-CH" smtClean="0"/>
              <a:t>30.03.2022</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7492A7F5-E4F9-47E5-96B5-669EC5802872}" type="slidenum">
              <a:rPr lang="de-CH" smtClean="0"/>
              <a:t>‹#›</a:t>
            </a:fld>
            <a:endParaRPr lang="de-CH"/>
          </a:p>
        </p:txBody>
      </p:sp>
    </p:spTree>
    <p:extLst>
      <p:ext uri="{BB962C8B-B14F-4D97-AF65-F5344CB8AC3E}">
        <p14:creationId xmlns:p14="http://schemas.microsoft.com/office/powerpoint/2010/main" val="2332301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72DCE7-E957-4C60-B849-05106D170423}" type="datetimeFigureOut">
              <a:rPr lang="de-CH" smtClean="0"/>
              <a:t>30.03.2022</a:t>
            </a:fld>
            <a:endParaRPr lang="de-CH"/>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92A7F5-E4F9-47E5-96B5-669EC5802872}" type="slidenum">
              <a:rPr lang="de-CH" smtClean="0"/>
              <a:t>‹#›</a:t>
            </a:fld>
            <a:endParaRPr lang="de-CH"/>
          </a:p>
        </p:txBody>
      </p:sp>
    </p:spTree>
    <p:extLst>
      <p:ext uri="{BB962C8B-B14F-4D97-AF65-F5344CB8AC3E}">
        <p14:creationId xmlns:p14="http://schemas.microsoft.com/office/powerpoint/2010/main" val="2560384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br>
              <a:rPr lang="de-CH" dirty="0"/>
            </a:br>
            <a:r>
              <a:rPr lang="de-CH" dirty="0"/>
              <a:t>Innenentwicklung, Böden und Multifunktionalität </a:t>
            </a:r>
          </a:p>
        </p:txBody>
      </p:sp>
      <p:sp>
        <p:nvSpPr>
          <p:cNvPr id="3" name="Untertitel 2"/>
          <p:cNvSpPr>
            <a:spLocks noGrp="1"/>
          </p:cNvSpPr>
          <p:nvPr>
            <p:ph type="subTitle" idx="1"/>
          </p:nvPr>
        </p:nvSpPr>
        <p:spPr>
          <a:xfrm>
            <a:off x="1524000" y="3602038"/>
            <a:ext cx="9144000" cy="2228311"/>
          </a:xfrm>
        </p:spPr>
        <p:txBody>
          <a:bodyPr>
            <a:normAutofit fontScale="92500" lnSpcReduction="10000"/>
          </a:bodyPr>
          <a:lstStyle/>
          <a:p>
            <a:r>
              <a:rPr lang="de-CH" sz="3600" dirty="0"/>
              <a:t>Herausforderungen für die Zukunft</a:t>
            </a:r>
          </a:p>
          <a:p>
            <a:endParaRPr lang="de-CH" sz="3600" dirty="0"/>
          </a:p>
          <a:p>
            <a:r>
              <a:rPr lang="de-CH" dirty="0"/>
              <a:t>Thomas Wirth</a:t>
            </a:r>
          </a:p>
          <a:p>
            <a:r>
              <a:rPr lang="de-CH" dirty="0"/>
              <a:t>Ressortvorsteher Hochbau und Liegenschaften</a:t>
            </a:r>
          </a:p>
          <a:p>
            <a:r>
              <a:rPr lang="de-CH" dirty="0"/>
              <a:t>Gemeinde Hombrechtikon</a:t>
            </a:r>
          </a:p>
        </p:txBody>
      </p:sp>
    </p:spTree>
    <p:extLst>
      <p:ext uri="{BB962C8B-B14F-4D97-AF65-F5344CB8AC3E}">
        <p14:creationId xmlns:p14="http://schemas.microsoft.com/office/powerpoint/2010/main" val="3619327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906829"/>
          </a:xfrm>
        </p:spPr>
        <p:txBody>
          <a:bodyPr/>
          <a:lstStyle/>
          <a:p>
            <a:r>
              <a:rPr lang="de-CH" dirty="0"/>
              <a:t>Aktuelle Trends</a:t>
            </a:r>
          </a:p>
        </p:txBody>
      </p:sp>
      <p:sp>
        <p:nvSpPr>
          <p:cNvPr id="3" name="Inhaltsplatzhalter 2"/>
          <p:cNvSpPr>
            <a:spLocks noGrp="1"/>
          </p:cNvSpPr>
          <p:nvPr>
            <p:ph idx="1"/>
          </p:nvPr>
        </p:nvSpPr>
        <p:spPr>
          <a:xfrm>
            <a:off x="838200" y="1506415"/>
            <a:ext cx="10515600" cy="4670548"/>
          </a:xfrm>
        </p:spPr>
        <p:txBody>
          <a:bodyPr>
            <a:normAutofit lnSpcReduction="10000"/>
          </a:bodyPr>
          <a:lstStyle/>
          <a:p>
            <a:r>
              <a:rPr lang="de-CH" dirty="0"/>
              <a:t>Mehr </a:t>
            </a:r>
            <a:r>
              <a:rPr lang="de-CH" dirty="0" err="1"/>
              <a:t>Einwohner:innen</a:t>
            </a:r>
            <a:r>
              <a:rPr lang="de-CH" dirty="0"/>
              <a:t> pro Fläche → steigende Bauvolumen pro Fläche</a:t>
            </a:r>
          </a:p>
          <a:p>
            <a:r>
              <a:rPr lang="de-CH" dirty="0"/>
              <a:t>Nebenräume, Parkplätze etc. unterirdisch → Unterbauung nimmt zu</a:t>
            </a:r>
          </a:p>
          <a:p>
            <a:r>
              <a:rPr lang="de-CH" dirty="0"/>
              <a:t>Höhere Dichten, mehr und grössere Fahrzeuge → Mehr Bedarf nach Verkehrsflächen → Ausdehnung Strassenraum oder Verschiebung von Parkplätzen in den Untergrund</a:t>
            </a:r>
          </a:p>
          <a:p>
            <a:r>
              <a:rPr lang="de-CH" dirty="0"/>
              <a:t>Mehr Versiegelung und Bauvolumen → Stärkerer Hitzeinseleffekt</a:t>
            </a:r>
          </a:p>
          <a:p>
            <a:r>
              <a:rPr lang="de-CH" dirty="0"/>
              <a:t>Bekämpfung Hitzeinseleffekt durch Bäume, aber abnehmende Raumverfügbarkeit (ober- und unterirdisch) für Bäume</a:t>
            </a:r>
          </a:p>
          <a:p>
            <a:r>
              <a:rPr lang="de-CH" dirty="0"/>
              <a:t>Mehr Starkniederschläge und zunehmender Oberflächenabfluss → steigende Hochwassergefahr</a:t>
            </a:r>
          </a:p>
          <a:p>
            <a:endParaRPr lang="de-CH" dirty="0"/>
          </a:p>
        </p:txBody>
      </p:sp>
    </p:spTree>
    <p:extLst>
      <p:ext uri="{BB962C8B-B14F-4D97-AF65-F5344CB8AC3E}">
        <p14:creationId xmlns:p14="http://schemas.microsoft.com/office/powerpoint/2010/main" val="1832591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906829"/>
          </a:xfrm>
        </p:spPr>
        <p:txBody>
          <a:bodyPr/>
          <a:lstStyle/>
          <a:p>
            <a:r>
              <a:rPr lang="de-CH" dirty="0"/>
              <a:t>Zukunftsfragen</a:t>
            </a:r>
          </a:p>
        </p:txBody>
      </p:sp>
      <p:sp>
        <p:nvSpPr>
          <p:cNvPr id="3" name="Inhaltsplatzhalter 2"/>
          <p:cNvSpPr>
            <a:spLocks noGrp="1"/>
          </p:cNvSpPr>
          <p:nvPr>
            <p:ph idx="1"/>
          </p:nvPr>
        </p:nvSpPr>
        <p:spPr>
          <a:xfrm>
            <a:off x="838200" y="1506415"/>
            <a:ext cx="10515600" cy="4670548"/>
          </a:xfrm>
        </p:spPr>
        <p:txBody>
          <a:bodyPr/>
          <a:lstStyle/>
          <a:p>
            <a:r>
              <a:rPr lang="de-CH" dirty="0"/>
              <a:t>Wie bringen wir mehr </a:t>
            </a:r>
            <a:r>
              <a:rPr lang="de-CH" dirty="0" err="1"/>
              <a:t>Einwohner:innen</a:t>
            </a:r>
            <a:r>
              <a:rPr lang="de-CH" dirty="0"/>
              <a:t>, mehr Bäume, mehr Biodiversität, mehr natürliche Versickerung und mehr Mobilität auf der selben Fläche unter?</a:t>
            </a:r>
          </a:p>
          <a:p>
            <a:r>
              <a:rPr lang="de-CH" dirty="0"/>
              <a:t>Wie können wir planerisch und rechtlich multifunktionale Nutzungen von Flächen erreichen (öffentlich ↔privat)? </a:t>
            </a:r>
          </a:p>
          <a:p>
            <a:r>
              <a:rPr lang="de-CH" dirty="0"/>
              <a:t>Wie schaffen wir es, dass gute Lösungen von Investoren und Grundbesitzern mitgetragen werden?</a:t>
            </a:r>
          </a:p>
          <a:p>
            <a:r>
              <a:rPr lang="de-CH" dirty="0"/>
              <a:t>Wie kann der Umbau finanziert werden?</a:t>
            </a:r>
          </a:p>
          <a:p>
            <a:endParaRPr lang="de-CH" dirty="0"/>
          </a:p>
        </p:txBody>
      </p:sp>
    </p:spTree>
    <p:extLst>
      <p:ext uri="{BB962C8B-B14F-4D97-AF65-F5344CB8AC3E}">
        <p14:creationId xmlns:p14="http://schemas.microsoft.com/office/powerpoint/2010/main" val="1026130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Raumordnungskonzept</a:t>
            </a:r>
          </a:p>
        </p:txBody>
      </p:sp>
      <p:sp>
        <p:nvSpPr>
          <p:cNvPr id="3" name="Inhaltsplatzhalter 2"/>
          <p:cNvSpPr>
            <a:spLocks noGrp="1"/>
          </p:cNvSpPr>
          <p:nvPr>
            <p:ph idx="1"/>
          </p:nvPr>
        </p:nvSpPr>
        <p:spPr/>
        <p:txBody>
          <a:bodyPr>
            <a:normAutofit fontScale="62500" lnSpcReduction="20000"/>
          </a:bodyPr>
          <a:lstStyle/>
          <a:p>
            <a:pPr marL="514350" indent="-514350">
              <a:buAutoNum type="arabicPeriod"/>
            </a:pPr>
            <a:r>
              <a:rPr lang="de-CH" dirty="0"/>
              <a:t>Die </a:t>
            </a:r>
            <a:r>
              <a:rPr lang="de-CH" b="1" dirty="0"/>
              <a:t>Zukunftstauglichkeit</a:t>
            </a:r>
            <a:r>
              <a:rPr lang="de-CH" dirty="0"/>
              <a:t> der </a:t>
            </a:r>
            <a:r>
              <a:rPr lang="de-CH" b="1" dirty="0"/>
              <a:t>Siedlungsstrukturen</a:t>
            </a:r>
            <a:r>
              <a:rPr lang="de-CH" dirty="0"/>
              <a:t> ist sicherzustellen und zu verbessern. Dies soll durch eine Siedlungsentwicklung nach innen, den Erhalt und die </a:t>
            </a:r>
            <a:r>
              <a:rPr lang="de-CH" b="1" dirty="0"/>
              <a:t>Steigerung</a:t>
            </a:r>
            <a:r>
              <a:rPr lang="de-CH" dirty="0"/>
              <a:t> der </a:t>
            </a:r>
            <a:r>
              <a:rPr lang="de-CH" b="1" dirty="0"/>
              <a:t>Siedlungsqualität</a:t>
            </a:r>
            <a:r>
              <a:rPr lang="de-CH" dirty="0"/>
              <a:t>, die Sicherstellung der Grundversorgung sowie den </a:t>
            </a:r>
            <a:r>
              <a:rPr lang="de-CH" b="1" dirty="0"/>
              <a:t>sparsamen Umgang </a:t>
            </a:r>
            <a:r>
              <a:rPr lang="de-CH" dirty="0"/>
              <a:t>mit Energie, Wasser und weiteren Ressourcen, insbesondere dem </a:t>
            </a:r>
            <a:r>
              <a:rPr lang="de-CH" b="1" dirty="0"/>
              <a:t>Boden</a:t>
            </a:r>
            <a:r>
              <a:rPr lang="de-CH" dirty="0"/>
              <a:t>, erfolgen. </a:t>
            </a:r>
          </a:p>
          <a:p>
            <a:pPr marL="514350" indent="-514350">
              <a:buAutoNum type="arabicPeriod"/>
            </a:pPr>
            <a:r>
              <a:rPr lang="de-CH" dirty="0">
                <a:solidFill>
                  <a:schemeClr val="bg1">
                    <a:lumMod val="50000"/>
                  </a:schemeClr>
                </a:solidFill>
              </a:rPr>
              <a:t>Die Entwicklung der Siedlungsstruktur ist schwerpunktmässig auf den öffentlichen Verkehr auszurichten. Die S-Bahn bildet das Rückgrat der Siedlungsentwicklung. Der öffentliche Verkehr hat mindestens die Hälfte des Verkehrszuwachses zu übernehmen, der nicht auf den Fuss- und Veloverkehr entfällt. </a:t>
            </a:r>
          </a:p>
          <a:p>
            <a:pPr marL="514350" indent="-514350">
              <a:buAutoNum type="arabicPeriod"/>
            </a:pPr>
            <a:r>
              <a:rPr lang="de-CH" dirty="0"/>
              <a:t>Zusammenhängende naturnahe Räume sind zu schonen und zu fördern. Im Vordergrund stehen der </a:t>
            </a:r>
            <a:r>
              <a:rPr lang="de-CH" b="1" dirty="0"/>
              <a:t>Schutz der freien Landschaft </a:t>
            </a:r>
            <a:r>
              <a:rPr lang="de-CH" dirty="0"/>
              <a:t>und die Erhaltung und Aufwertung von Lebensräumen. Für die Produktion von Nahrungsmitteln sind ausreichend landwirtschaftliche Nutzflächen zu erhalten. </a:t>
            </a:r>
          </a:p>
          <a:p>
            <a:pPr marL="514350" indent="-514350">
              <a:buAutoNum type="arabicPeriod"/>
            </a:pPr>
            <a:r>
              <a:rPr lang="de-CH" dirty="0">
                <a:solidFill>
                  <a:schemeClr val="bg1">
                    <a:lumMod val="50000"/>
                  </a:schemeClr>
                </a:solidFill>
              </a:rPr>
              <a:t>Die grenzüberschreitende Zusammenarbeit bei raumwirksamen Tätigkeiten ist auf allen Ebenen (Gemeinden, Regionen, benachbarte Kantone und Ausland) zu intensivieren und zu unterstützen. Dies soll vermehrt auch das Dimensionieren und Ausgestalten von Bau-, Freihalte- und Erholungszonen umfassen. </a:t>
            </a:r>
          </a:p>
          <a:p>
            <a:pPr marL="514350" indent="-514350">
              <a:buAutoNum type="arabicPeriod"/>
            </a:pPr>
            <a:r>
              <a:rPr lang="de-CH" dirty="0">
                <a:solidFill>
                  <a:schemeClr val="bg1">
                    <a:lumMod val="50000"/>
                  </a:schemeClr>
                </a:solidFill>
              </a:rPr>
              <a:t>Die räumliche Entwicklung orientiert sich am Grundsatz der Nachhaltigkeit. Sie strebt nach einem auf Dauer ausgewogenen Verhältnis zwischen der Natur und ihrer Erneuerungsfähigkeit einerseits und ihrer Beanspruchung durch den Menschen andererseits. Der Raumplanung fällt eine Schlüsselrolle zu.</a:t>
            </a:r>
          </a:p>
        </p:txBody>
      </p:sp>
    </p:spTree>
    <p:extLst>
      <p:ext uri="{BB962C8B-B14F-4D97-AF65-F5344CB8AC3E}">
        <p14:creationId xmlns:p14="http://schemas.microsoft.com/office/powerpoint/2010/main" val="2067414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2"/>
          <a:stretch>
            <a:fillRect/>
          </a:stretch>
        </p:blipFill>
        <p:spPr>
          <a:xfrm>
            <a:off x="2353633" y="0"/>
            <a:ext cx="6985506" cy="6858000"/>
          </a:xfrm>
          <a:prstGeom prst="rect">
            <a:avLst/>
          </a:prstGeom>
        </p:spPr>
      </p:pic>
    </p:spTree>
    <p:extLst>
      <p:ext uri="{BB962C8B-B14F-4D97-AF65-F5344CB8AC3E}">
        <p14:creationId xmlns:p14="http://schemas.microsoft.com/office/powerpoint/2010/main" val="765554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2"/>
          <a:stretch>
            <a:fillRect/>
          </a:stretch>
        </p:blipFill>
        <p:spPr>
          <a:xfrm>
            <a:off x="7394509" y="92204"/>
            <a:ext cx="4705128" cy="6660010"/>
          </a:xfrm>
          <a:prstGeom prst="rect">
            <a:avLst/>
          </a:prstGeom>
        </p:spPr>
      </p:pic>
      <p:sp>
        <p:nvSpPr>
          <p:cNvPr id="5" name="Textfeld 4"/>
          <p:cNvSpPr txBox="1"/>
          <p:nvPr/>
        </p:nvSpPr>
        <p:spPr>
          <a:xfrm>
            <a:off x="424873" y="507999"/>
            <a:ext cx="6714836" cy="3354765"/>
          </a:xfrm>
          <a:prstGeom prst="rect">
            <a:avLst/>
          </a:prstGeom>
          <a:noFill/>
        </p:spPr>
        <p:txBody>
          <a:bodyPr wrap="square" rtlCol="0">
            <a:spAutoFit/>
          </a:bodyPr>
          <a:lstStyle/>
          <a:p>
            <a:r>
              <a:rPr lang="de-CH" sz="2800" b="1" dirty="0"/>
              <a:t>5 Handlungsräume</a:t>
            </a:r>
          </a:p>
          <a:p>
            <a:endParaRPr lang="de-CH" dirty="0"/>
          </a:p>
          <a:p>
            <a:pPr>
              <a:spcAft>
                <a:spcPts val="1200"/>
              </a:spcAft>
            </a:pPr>
            <a:r>
              <a:rPr lang="de-CH" sz="2000" dirty="0"/>
              <a:t>Stadtlandschaft – Dynamik ermöglichen</a:t>
            </a:r>
          </a:p>
          <a:p>
            <a:pPr>
              <a:spcAft>
                <a:spcPts val="1200"/>
              </a:spcAft>
            </a:pPr>
            <a:r>
              <a:rPr lang="de-CH" sz="2000" dirty="0"/>
              <a:t>Urbane Wohnlandschaft – massvoll entwickeln</a:t>
            </a:r>
          </a:p>
          <a:p>
            <a:pPr>
              <a:spcAft>
                <a:spcPts val="1200"/>
              </a:spcAft>
            </a:pPr>
            <a:r>
              <a:rPr lang="de-CH" sz="2000" dirty="0"/>
              <a:t>Landschaft unter Druck – stabilisieren und aufwerten</a:t>
            </a:r>
          </a:p>
          <a:p>
            <a:pPr>
              <a:spcAft>
                <a:spcPts val="1200"/>
              </a:spcAft>
            </a:pPr>
            <a:r>
              <a:rPr lang="de-CH" sz="2000" dirty="0"/>
              <a:t>Kulturlandschaft – Charakter erhalten</a:t>
            </a:r>
          </a:p>
          <a:p>
            <a:pPr>
              <a:spcAft>
                <a:spcPts val="1200"/>
              </a:spcAft>
            </a:pPr>
            <a:r>
              <a:rPr lang="de-CH" sz="2000" dirty="0"/>
              <a:t>Naturlandschaft – schützen und bewahren</a:t>
            </a:r>
          </a:p>
          <a:p>
            <a:r>
              <a:rPr lang="de-CH" dirty="0"/>
              <a:t> </a:t>
            </a:r>
          </a:p>
        </p:txBody>
      </p:sp>
      <p:sp>
        <p:nvSpPr>
          <p:cNvPr id="6" name="Geschweifte Klammer rechts 5"/>
          <p:cNvSpPr/>
          <p:nvPr/>
        </p:nvSpPr>
        <p:spPr>
          <a:xfrm>
            <a:off x="6114473" y="1274618"/>
            <a:ext cx="258618" cy="73890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sp>
        <p:nvSpPr>
          <p:cNvPr id="7" name="Textfeld 6"/>
          <p:cNvSpPr txBox="1"/>
          <p:nvPr/>
        </p:nvSpPr>
        <p:spPr>
          <a:xfrm>
            <a:off x="6627891" y="1459406"/>
            <a:ext cx="600363" cy="369332"/>
          </a:xfrm>
          <a:prstGeom prst="rect">
            <a:avLst/>
          </a:prstGeom>
          <a:noFill/>
        </p:spPr>
        <p:txBody>
          <a:bodyPr wrap="square" rtlCol="0">
            <a:spAutoFit/>
          </a:bodyPr>
          <a:lstStyle/>
          <a:p>
            <a:r>
              <a:rPr lang="de-CH" dirty="0"/>
              <a:t>80%</a:t>
            </a:r>
          </a:p>
        </p:txBody>
      </p:sp>
      <p:sp>
        <p:nvSpPr>
          <p:cNvPr id="8" name="Geschweifte Klammer rechts 7"/>
          <p:cNvSpPr/>
          <p:nvPr/>
        </p:nvSpPr>
        <p:spPr>
          <a:xfrm>
            <a:off x="6114473" y="2189018"/>
            <a:ext cx="258618" cy="123319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sp>
        <p:nvSpPr>
          <p:cNvPr id="9" name="Textfeld 8"/>
          <p:cNvSpPr txBox="1"/>
          <p:nvPr/>
        </p:nvSpPr>
        <p:spPr>
          <a:xfrm>
            <a:off x="6539346" y="2620947"/>
            <a:ext cx="600363" cy="369332"/>
          </a:xfrm>
          <a:prstGeom prst="rect">
            <a:avLst/>
          </a:prstGeom>
          <a:noFill/>
        </p:spPr>
        <p:txBody>
          <a:bodyPr wrap="square" rtlCol="0">
            <a:spAutoFit/>
          </a:bodyPr>
          <a:lstStyle/>
          <a:p>
            <a:r>
              <a:rPr lang="de-CH" dirty="0"/>
              <a:t>20%</a:t>
            </a:r>
          </a:p>
        </p:txBody>
      </p:sp>
      <p:sp>
        <p:nvSpPr>
          <p:cNvPr id="10" name="Textfeld 9"/>
          <p:cNvSpPr txBox="1"/>
          <p:nvPr/>
        </p:nvSpPr>
        <p:spPr>
          <a:xfrm>
            <a:off x="5031109" y="649519"/>
            <a:ext cx="2425345" cy="369332"/>
          </a:xfrm>
          <a:prstGeom prst="rect">
            <a:avLst/>
          </a:prstGeom>
          <a:noFill/>
        </p:spPr>
        <p:txBody>
          <a:bodyPr wrap="square" rtlCol="0">
            <a:spAutoFit/>
          </a:bodyPr>
          <a:lstStyle/>
          <a:p>
            <a:r>
              <a:rPr lang="de-CH" dirty="0"/>
              <a:t>Bevölkerungswachstum</a:t>
            </a:r>
          </a:p>
        </p:txBody>
      </p:sp>
    </p:spTree>
    <p:extLst>
      <p:ext uri="{BB962C8B-B14F-4D97-AF65-F5344CB8AC3E}">
        <p14:creationId xmlns:p14="http://schemas.microsoft.com/office/powerpoint/2010/main" val="1205505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2565851" y="0"/>
            <a:ext cx="9626149" cy="6881965"/>
          </a:xfrm>
          <a:prstGeom prst="rect">
            <a:avLst/>
          </a:prstGeom>
        </p:spPr>
      </p:pic>
      <p:pic>
        <p:nvPicPr>
          <p:cNvPr id="5" name="Grafik 4"/>
          <p:cNvPicPr>
            <a:picLocks noChangeAspect="1"/>
          </p:cNvPicPr>
          <p:nvPr/>
        </p:nvPicPr>
        <p:blipFill>
          <a:blip r:embed="rId3"/>
          <a:stretch>
            <a:fillRect/>
          </a:stretch>
        </p:blipFill>
        <p:spPr>
          <a:xfrm>
            <a:off x="0" y="3906490"/>
            <a:ext cx="3555035" cy="2975475"/>
          </a:xfrm>
          <a:prstGeom prst="rect">
            <a:avLst/>
          </a:prstGeom>
        </p:spPr>
      </p:pic>
      <p:pic>
        <p:nvPicPr>
          <p:cNvPr id="6" name="Grafik 5"/>
          <p:cNvPicPr>
            <a:picLocks noChangeAspect="1"/>
          </p:cNvPicPr>
          <p:nvPr/>
        </p:nvPicPr>
        <p:blipFill>
          <a:blip r:embed="rId4"/>
          <a:stretch>
            <a:fillRect/>
          </a:stretch>
        </p:blipFill>
        <p:spPr>
          <a:xfrm>
            <a:off x="221838" y="286765"/>
            <a:ext cx="3503940" cy="2883877"/>
          </a:xfrm>
          <a:prstGeom prst="rect">
            <a:avLst/>
          </a:prstGeom>
        </p:spPr>
      </p:pic>
      <p:pic>
        <p:nvPicPr>
          <p:cNvPr id="7" name="Grafik 6"/>
          <p:cNvPicPr>
            <a:picLocks noChangeAspect="1"/>
          </p:cNvPicPr>
          <p:nvPr/>
        </p:nvPicPr>
        <p:blipFill>
          <a:blip r:embed="rId5"/>
          <a:stretch>
            <a:fillRect/>
          </a:stretch>
        </p:blipFill>
        <p:spPr>
          <a:xfrm>
            <a:off x="6564739" y="2154010"/>
            <a:ext cx="3906316" cy="3202533"/>
          </a:xfrm>
          <a:prstGeom prst="rect">
            <a:avLst/>
          </a:prstGeom>
        </p:spPr>
      </p:pic>
    </p:spTree>
    <p:extLst>
      <p:ext uri="{BB962C8B-B14F-4D97-AF65-F5344CB8AC3E}">
        <p14:creationId xmlns:p14="http://schemas.microsoft.com/office/powerpoint/2010/main" val="185753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nhaltsplatzhalter 3"/>
          <p:cNvGraphicFramePr>
            <a:graphicFrameLocks noGrp="1"/>
          </p:cNvGraphicFramePr>
          <p:nvPr>
            <p:ph idx="1"/>
            <p:extLst>
              <p:ext uri="{D42A27DB-BD31-4B8C-83A1-F6EECF244321}">
                <p14:modId xmlns:p14="http://schemas.microsoft.com/office/powerpoint/2010/main" val="184634336"/>
              </p:ext>
            </p:extLst>
          </p:nvPr>
        </p:nvGraphicFramePr>
        <p:xfrm>
          <a:off x="205153" y="1277816"/>
          <a:ext cx="7138111" cy="524497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feld 4"/>
          <p:cNvSpPr txBox="1"/>
          <p:nvPr/>
        </p:nvSpPr>
        <p:spPr>
          <a:xfrm>
            <a:off x="7403122" y="1277816"/>
            <a:ext cx="4443046" cy="646331"/>
          </a:xfrm>
          <a:prstGeom prst="rect">
            <a:avLst/>
          </a:prstGeom>
          <a:noFill/>
        </p:spPr>
        <p:txBody>
          <a:bodyPr wrap="square" rtlCol="0">
            <a:spAutoFit/>
          </a:bodyPr>
          <a:lstStyle/>
          <a:p>
            <a:r>
              <a:rPr lang="de-CH" dirty="0"/>
              <a:t>Wohnflächenverbrauch pro Kopf ist stabil, aber hoch.</a:t>
            </a:r>
          </a:p>
        </p:txBody>
      </p:sp>
      <p:sp>
        <p:nvSpPr>
          <p:cNvPr id="6" name="Textfeld 5"/>
          <p:cNvSpPr txBox="1"/>
          <p:nvPr/>
        </p:nvSpPr>
        <p:spPr>
          <a:xfrm>
            <a:off x="7403123" y="2485293"/>
            <a:ext cx="4443045" cy="646331"/>
          </a:xfrm>
          <a:prstGeom prst="rect">
            <a:avLst/>
          </a:prstGeom>
          <a:noFill/>
        </p:spPr>
        <p:txBody>
          <a:bodyPr wrap="square" rtlCol="0">
            <a:spAutoFit/>
          </a:bodyPr>
          <a:lstStyle/>
          <a:p>
            <a:r>
              <a:rPr lang="de-CH" dirty="0"/>
              <a:t>Entwicklung der Haushaltszusammensetzung entscheidend. </a:t>
            </a:r>
          </a:p>
        </p:txBody>
      </p:sp>
    </p:spTree>
    <p:extLst>
      <p:ext uri="{BB962C8B-B14F-4D97-AF65-F5344CB8AC3E}">
        <p14:creationId xmlns:p14="http://schemas.microsoft.com/office/powerpoint/2010/main" val="3209631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0" y="0"/>
            <a:ext cx="7777131" cy="6882343"/>
          </a:xfrm>
          <a:prstGeom prst="rect">
            <a:avLst/>
          </a:prstGeom>
        </p:spPr>
      </p:pic>
      <p:sp>
        <p:nvSpPr>
          <p:cNvPr id="3" name="Textfeld 2"/>
          <p:cNvSpPr txBox="1"/>
          <p:nvPr/>
        </p:nvSpPr>
        <p:spPr>
          <a:xfrm>
            <a:off x="8045638" y="405799"/>
            <a:ext cx="2846100" cy="523220"/>
          </a:xfrm>
          <a:prstGeom prst="rect">
            <a:avLst/>
          </a:prstGeom>
          <a:noFill/>
        </p:spPr>
        <p:txBody>
          <a:bodyPr wrap="none" rtlCol="0">
            <a:spAutoFit/>
          </a:bodyPr>
          <a:lstStyle/>
          <a:p>
            <a:r>
              <a:rPr lang="de-CH" sz="2800" b="1" dirty="0"/>
              <a:t>Wärmeinseleffekt</a:t>
            </a:r>
            <a:endParaRPr lang="de-CH" b="1" dirty="0"/>
          </a:p>
        </p:txBody>
      </p:sp>
      <p:pic>
        <p:nvPicPr>
          <p:cNvPr id="4" name="Grafik 3"/>
          <p:cNvPicPr>
            <a:picLocks noChangeAspect="1"/>
          </p:cNvPicPr>
          <p:nvPr/>
        </p:nvPicPr>
        <p:blipFill>
          <a:blip r:embed="rId3"/>
          <a:stretch>
            <a:fillRect/>
          </a:stretch>
        </p:blipFill>
        <p:spPr>
          <a:xfrm>
            <a:off x="7777131" y="4291181"/>
            <a:ext cx="1933845" cy="2591162"/>
          </a:xfrm>
          <a:prstGeom prst="rect">
            <a:avLst/>
          </a:prstGeom>
        </p:spPr>
      </p:pic>
    </p:spTree>
    <p:extLst>
      <p:ext uri="{BB962C8B-B14F-4D97-AF65-F5344CB8AC3E}">
        <p14:creationId xmlns:p14="http://schemas.microsoft.com/office/powerpoint/2010/main" val="2869899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284939" y="190048"/>
            <a:ext cx="11622122" cy="6477904"/>
          </a:xfrm>
          <a:prstGeom prst="rect">
            <a:avLst/>
          </a:prstGeom>
        </p:spPr>
      </p:pic>
    </p:spTree>
    <p:extLst>
      <p:ext uri="{BB962C8B-B14F-4D97-AF65-F5344CB8AC3E}">
        <p14:creationId xmlns:p14="http://schemas.microsoft.com/office/powerpoint/2010/main" val="3991563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stretch>
            <a:fillRect/>
          </a:stretch>
        </p:blipFill>
        <p:spPr>
          <a:xfrm>
            <a:off x="651131" y="197952"/>
            <a:ext cx="10738289" cy="6554540"/>
          </a:xfrm>
          <a:prstGeom prst="rect">
            <a:avLst/>
          </a:prstGeom>
        </p:spPr>
      </p:pic>
    </p:spTree>
    <p:extLst>
      <p:ext uri="{BB962C8B-B14F-4D97-AF65-F5344CB8AC3E}">
        <p14:creationId xmlns:p14="http://schemas.microsoft.com/office/powerpoint/2010/main" val="140538548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419</Words>
  <Application>Microsoft Office PowerPoint</Application>
  <PresentationFormat>Widescreen</PresentationFormat>
  <Paragraphs>39</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vt:lpstr>
      <vt:lpstr> Innenentwicklung, Böden und Multifunktionalität </vt:lpstr>
      <vt:lpstr>Raumordnungskonzept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Aktuelle Trends</vt:lpstr>
      <vt:lpstr>Zukunftsfragen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Innenentwicklung, Böden und Multifunktionalität</dc:title>
  <dc:creator>Liegenschaften</dc:creator>
  <cp:lastModifiedBy>Thomas Wirth</cp:lastModifiedBy>
  <cp:revision>17</cp:revision>
  <dcterms:created xsi:type="dcterms:W3CDTF">2022-03-28T12:44:07Z</dcterms:created>
  <dcterms:modified xsi:type="dcterms:W3CDTF">2022-03-30T13:52:04Z</dcterms:modified>
</cp:coreProperties>
</file>